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113"/>
    <a:srgbClr val="333333"/>
    <a:srgbClr val="EBAE15"/>
    <a:srgbClr val="FF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rednji stil 2 - Isticanj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rednji stil 2 - Isticanj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rednji stil 2 - Isticanj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80" autoAdjust="0"/>
    <p:restoredTop sz="94660"/>
  </p:normalViewPr>
  <p:slideViewPr>
    <p:cSldViewPr snapToGrid="0">
      <p:cViewPr varScale="1">
        <p:scale>
          <a:sx n="72" d="100"/>
          <a:sy n="72" d="100"/>
        </p:scale>
        <p:origin x="82"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B96B5-541A-4765-B031-B4710AA107B2}" type="datetimeFigureOut">
              <a:rPr lang="hr-HR" smtClean="0"/>
              <a:t>23.10.2025.</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33ED5F-6CD5-428E-BAD9-47660D8ED476}" type="slidenum">
              <a:rPr lang="hr-HR" smtClean="0"/>
              <a:t>‹#›</a:t>
            </a:fld>
            <a:endParaRPr lang="hr-HR"/>
          </a:p>
        </p:txBody>
      </p:sp>
    </p:spTree>
    <p:extLst>
      <p:ext uri="{BB962C8B-B14F-4D97-AF65-F5344CB8AC3E}">
        <p14:creationId xmlns:p14="http://schemas.microsoft.com/office/powerpoint/2010/main" val="20416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5"/>
          </p:nvPr>
        </p:nvSpPr>
        <p:spPr/>
        <p:txBody>
          <a:bodyPr/>
          <a:lstStyle/>
          <a:p>
            <a:fld id="{C833ED5F-6CD5-428E-BAD9-47660D8ED476}" type="slidenum">
              <a:rPr lang="hr-HR" smtClean="0"/>
              <a:t>1</a:t>
            </a:fld>
            <a:endParaRPr lang="hr-HR"/>
          </a:p>
        </p:txBody>
      </p:sp>
    </p:spTree>
    <p:extLst>
      <p:ext uri="{BB962C8B-B14F-4D97-AF65-F5344CB8AC3E}">
        <p14:creationId xmlns:p14="http://schemas.microsoft.com/office/powerpoint/2010/main" val="3535426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hr-HR"/>
              <a:t>Uredite stil naslova matrice</a:t>
            </a: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p:cNvSpPr>
            <a:spLocks noGrp="1"/>
          </p:cNvSpPr>
          <p:nvPr>
            <p:ph type="dt" sz="half" idx="10"/>
          </p:nvPr>
        </p:nvSpPr>
        <p:spPr/>
        <p:txBody>
          <a:bodyPr/>
          <a:lstStyle/>
          <a:p>
            <a:fld id="{EE01597B-A76A-44C9-9E95-E07C24F89680}" type="datetime1">
              <a:rPr lang="hr-HR" smtClean="0"/>
              <a:t>23.10.2025.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4268963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okomitog teksta 2"/>
          <p:cNvSpPr>
            <a:spLocks noGrp="1"/>
          </p:cNvSpPr>
          <p:nvPr>
            <p:ph type="body" orient="vert" idx="1"/>
          </p:nvPr>
        </p:nvSpPr>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F684FF0C-A3BA-430E-81BF-6A53F7182B71}" type="datetime1">
              <a:rPr lang="hr-HR" smtClean="0"/>
              <a:t>23.10.2025.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94400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365125"/>
            <a:ext cx="2628900" cy="5811838"/>
          </a:xfrm>
        </p:spPr>
        <p:txBody>
          <a:bodyPr vert="eaVert"/>
          <a:lstStyle/>
          <a:p>
            <a:r>
              <a:rPr lang="hr-HR"/>
              <a:t>Uredite stil naslova matrice</a:t>
            </a:r>
          </a:p>
        </p:txBody>
      </p:sp>
      <p:sp>
        <p:nvSpPr>
          <p:cNvPr id="3" name="Rezervirano mjesto okomitog teksta 2"/>
          <p:cNvSpPr>
            <a:spLocks noGrp="1"/>
          </p:cNvSpPr>
          <p:nvPr>
            <p:ph type="body" orient="vert" idx="1"/>
          </p:nvPr>
        </p:nvSpPr>
        <p:spPr>
          <a:xfrm>
            <a:off x="838200" y="365125"/>
            <a:ext cx="7734300" cy="5811838"/>
          </a:xfrm>
        </p:spPr>
        <p:txBody>
          <a:bodyPr vert="eaVert"/>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D432DA80-6D1A-4175-94B5-C97F1FDE44D1}" type="datetime1">
              <a:rPr lang="hr-HR" smtClean="0"/>
              <a:t>23.10.2025.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3492616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idx="1"/>
          </p:nvPr>
        </p:nvSpPr>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1DD34EAA-5B00-450E-BCF1-5EE4DD3F2A8B}" type="datetime1">
              <a:rPr lang="hr-HR" smtClean="0"/>
              <a:t>23.10.2025.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2814286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hr-HR"/>
              <a:t>Uredite stil naslova matrice</a:t>
            </a:r>
          </a:p>
        </p:txBody>
      </p:sp>
      <p:sp>
        <p:nvSpPr>
          <p:cNvPr id="3" name="Rezervirano mjesto tekst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Uredite stilove teksta matrice</a:t>
            </a:r>
          </a:p>
        </p:txBody>
      </p:sp>
      <p:sp>
        <p:nvSpPr>
          <p:cNvPr id="4" name="Rezervirano mjesto datuma 3"/>
          <p:cNvSpPr>
            <a:spLocks noGrp="1"/>
          </p:cNvSpPr>
          <p:nvPr>
            <p:ph type="dt" sz="half" idx="10"/>
          </p:nvPr>
        </p:nvSpPr>
        <p:spPr/>
        <p:txBody>
          <a:bodyPr/>
          <a:lstStyle/>
          <a:p>
            <a:fld id="{0B7285B8-835E-4D67-95DF-9113122D941D}" type="datetime1">
              <a:rPr lang="hr-HR" smtClean="0"/>
              <a:t>23.10.2025.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42180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sadržaja 2"/>
          <p:cNvSpPr>
            <a:spLocks noGrp="1"/>
          </p:cNvSpPr>
          <p:nvPr>
            <p:ph sz="half" idx="1"/>
          </p:nvPr>
        </p:nvSpPr>
        <p:spPr>
          <a:xfrm>
            <a:off x="838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6172200" y="1825625"/>
            <a:ext cx="5181600" cy="435133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9D7E5B42-73AC-4C3A-9DCA-D33E2672AA98}" type="datetime1">
              <a:rPr lang="hr-HR" smtClean="0"/>
              <a:t>23.10.2025.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3051156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hr-HR"/>
              <a:t>Uredite stil naslova matrice</a:t>
            </a:r>
          </a:p>
        </p:txBody>
      </p:sp>
      <p:sp>
        <p:nvSpPr>
          <p:cNvPr id="3" name="Rezervirano mjesto tekst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4" name="Rezervirano mjesto sadržaja 3"/>
          <p:cNvSpPr>
            <a:spLocks noGrp="1"/>
          </p:cNvSpPr>
          <p:nvPr>
            <p:ph sz="half" idx="2"/>
          </p:nvPr>
        </p:nvSpPr>
        <p:spPr>
          <a:xfrm>
            <a:off x="839788" y="2505075"/>
            <a:ext cx="5157787"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Uredite stilove teksta matrice</a:t>
            </a:r>
          </a:p>
        </p:txBody>
      </p:sp>
      <p:sp>
        <p:nvSpPr>
          <p:cNvPr id="6" name="Rezervirano mjesto sadržaja 5"/>
          <p:cNvSpPr>
            <a:spLocks noGrp="1"/>
          </p:cNvSpPr>
          <p:nvPr>
            <p:ph sz="quarter" idx="4"/>
          </p:nvPr>
        </p:nvSpPr>
        <p:spPr>
          <a:xfrm>
            <a:off x="6172200" y="2505075"/>
            <a:ext cx="5183188" cy="3684588"/>
          </a:xfr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0B74131A-9D43-4A32-8892-E309525F74B3}" type="datetime1">
              <a:rPr lang="hr-HR" smtClean="0"/>
              <a:t>23.10.2025.</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326760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
        <p:nvSpPr>
          <p:cNvPr id="3" name="Rezervirano mjesto datuma 2"/>
          <p:cNvSpPr>
            <a:spLocks noGrp="1"/>
          </p:cNvSpPr>
          <p:nvPr>
            <p:ph type="dt" sz="half" idx="10"/>
          </p:nvPr>
        </p:nvSpPr>
        <p:spPr/>
        <p:txBody>
          <a:bodyPr/>
          <a:lstStyle/>
          <a:p>
            <a:fld id="{5FAAF24E-20B4-4B34-B93E-50A34E7ED4BF}" type="datetime1">
              <a:rPr lang="hr-HR" smtClean="0"/>
              <a:t>23.10.2025.</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225751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86DD0B59-4FB7-4143-8435-BCD96FC6AD31}" type="datetime1">
              <a:rPr lang="hr-HR" smtClean="0"/>
              <a:t>23.10.2025.</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297011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a:t>Uredite stil naslova matrice</a:t>
            </a:r>
          </a:p>
        </p:txBody>
      </p:sp>
      <p:sp>
        <p:nvSpPr>
          <p:cNvPr id="3" name="Rezervirano mjesto sadržaja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p:cNvSpPr>
            <a:spLocks noGrp="1"/>
          </p:cNvSpPr>
          <p:nvPr>
            <p:ph type="dt" sz="half" idx="10"/>
          </p:nvPr>
        </p:nvSpPr>
        <p:spPr/>
        <p:txBody>
          <a:bodyPr/>
          <a:lstStyle/>
          <a:p>
            <a:fld id="{CDAA4D98-A0F6-42BE-8526-39733A072848}" type="datetime1">
              <a:rPr lang="hr-HR" smtClean="0"/>
              <a:t>23.10.2025.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123489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a:t>Uredite stil naslova matrice</a:t>
            </a:r>
          </a:p>
        </p:txBody>
      </p:sp>
      <p:sp>
        <p:nvSpPr>
          <p:cNvPr id="3" name="Rezervirano mjesto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Uredite stilove teksta matrice</a:t>
            </a:r>
          </a:p>
        </p:txBody>
      </p:sp>
      <p:sp>
        <p:nvSpPr>
          <p:cNvPr id="5" name="Rezervirano mjesto datuma 4"/>
          <p:cNvSpPr>
            <a:spLocks noGrp="1"/>
          </p:cNvSpPr>
          <p:nvPr>
            <p:ph type="dt" sz="half" idx="10"/>
          </p:nvPr>
        </p:nvSpPr>
        <p:spPr/>
        <p:txBody>
          <a:bodyPr/>
          <a:lstStyle/>
          <a:p>
            <a:fld id="{A34679F2-7DDC-440B-916E-0F9BA9D70C45}" type="datetime1">
              <a:rPr lang="hr-HR" smtClean="0"/>
              <a:t>23.10.2025.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31F02658-BDD1-4C1D-A300-E134D1B3EB8B}" type="slidenum">
              <a:rPr lang="hr-HR" smtClean="0"/>
              <a:t>‹#›</a:t>
            </a:fld>
            <a:endParaRPr lang="hr-HR"/>
          </a:p>
        </p:txBody>
      </p:sp>
    </p:spTree>
    <p:extLst>
      <p:ext uri="{BB962C8B-B14F-4D97-AF65-F5344CB8AC3E}">
        <p14:creationId xmlns:p14="http://schemas.microsoft.com/office/powerpoint/2010/main" val="2447684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Uredite stil naslova matrice</a:t>
            </a:r>
          </a:p>
        </p:txBody>
      </p:sp>
      <p:sp>
        <p:nvSpPr>
          <p:cNvPr id="3" name="Rezervirano mjesto tekst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323EBB-140B-4631-8848-C96FFC3EEF3E}" type="datetime1">
              <a:rPr lang="hr-HR" smtClean="0"/>
              <a:t>23.10.2025.</a:t>
            </a:fld>
            <a:endParaRPr lang="hr-HR"/>
          </a:p>
        </p:txBody>
      </p:sp>
      <p:sp>
        <p:nvSpPr>
          <p:cNvPr id="5" name="Rezervirano mjesto podnožj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02658-BDD1-4C1D-A300-E134D1B3EB8B}" type="slidenum">
              <a:rPr lang="hr-HR" smtClean="0"/>
              <a:t>‹#›</a:t>
            </a:fld>
            <a:endParaRPr lang="hr-HR"/>
          </a:p>
        </p:txBody>
      </p:sp>
    </p:spTree>
    <p:extLst>
      <p:ext uri="{BB962C8B-B14F-4D97-AF65-F5344CB8AC3E}">
        <p14:creationId xmlns:p14="http://schemas.microsoft.com/office/powerpoint/2010/main" val="2382122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a:t>
            </a:fld>
            <a:endParaRPr lang="hr-HR">
              <a:solidFill>
                <a:schemeClr val="tx1">
                  <a:lumMod val="95000"/>
                  <a:lumOff val="5000"/>
                </a:schemeClr>
              </a:solidFill>
            </a:endParaRPr>
          </a:p>
        </p:txBody>
      </p:sp>
      <p:sp>
        <p:nvSpPr>
          <p:cNvPr id="2" name="Pravokutnik 1"/>
          <p:cNvSpPr/>
          <p:nvPr/>
        </p:nvSpPr>
        <p:spPr>
          <a:xfrm>
            <a:off x="0" y="34350"/>
            <a:ext cx="3306931" cy="461665"/>
          </a:xfrm>
          <a:prstGeom prst="rect">
            <a:avLst/>
          </a:prstGeom>
        </p:spPr>
        <p:txBody>
          <a:bodyPr wrap="none">
            <a:spAutoFit/>
          </a:bodyPr>
          <a:lstStyle/>
          <a:p>
            <a:pPr marL="457200" indent="-457200">
              <a:buAutoNum type="arabicPeriod"/>
            </a:pPr>
            <a:r>
              <a:rPr lang="hr-HR" sz="2400" b="1" dirty="0">
                <a:solidFill>
                  <a:schemeClr val="tx1">
                    <a:lumMod val="95000"/>
                    <a:lumOff val="5000"/>
                  </a:schemeClr>
                </a:solidFill>
                <a:latin typeface="Calibri,Bold"/>
              </a:rPr>
              <a:t>Tehnički materijali</a:t>
            </a:r>
          </a:p>
        </p:txBody>
      </p:sp>
      <p:pic>
        <p:nvPicPr>
          <p:cNvPr id="3" name="Slika 2"/>
          <p:cNvPicPr>
            <a:picLocks noChangeAspect="1"/>
          </p:cNvPicPr>
          <p:nvPr/>
        </p:nvPicPr>
        <p:blipFill>
          <a:blip r:embed="rId3"/>
          <a:stretch>
            <a:fillRect/>
          </a:stretch>
        </p:blipFill>
        <p:spPr>
          <a:xfrm>
            <a:off x="213859" y="703827"/>
            <a:ext cx="3750812" cy="2508256"/>
          </a:xfrm>
          <a:prstGeom prst="rect">
            <a:avLst/>
          </a:prstGeom>
          <a:ln>
            <a:solidFill>
              <a:srgbClr val="EB8113"/>
            </a:solidFill>
          </a:ln>
        </p:spPr>
      </p:pic>
      <p:sp>
        <p:nvSpPr>
          <p:cNvPr id="6" name="Pravokutnik 5"/>
          <p:cNvSpPr/>
          <p:nvPr/>
        </p:nvSpPr>
        <p:spPr>
          <a:xfrm>
            <a:off x="213859" y="3327438"/>
            <a:ext cx="3750812"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 – Spojni elementi i fitinzi izrađeni od različitih tehničkih materijala</a:t>
            </a:r>
            <a:endParaRPr lang="hr-HR" sz="1400" dirty="0">
              <a:solidFill>
                <a:schemeClr val="tx1">
                  <a:lumMod val="95000"/>
                  <a:lumOff val="5000"/>
                </a:schemeClr>
              </a:solidFill>
            </a:endParaRPr>
          </a:p>
        </p:txBody>
      </p:sp>
      <p:sp>
        <p:nvSpPr>
          <p:cNvPr id="15" name="Pravokutnik 14"/>
          <p:cNvSpPr/>
          <p:nvPr/>
        </p:nvSpPr>
        <p:spPr>
          <a:xfrm>
            <a:off x="4051630" y="402158"/>
            <a:ext cx="8055205" cy="984885"/>
          </a:xfrm>
          <a:prstGeom prst="rect">
            <a:avLst/>
          </a:prstGeom>
        </p:spPr>
        <p:txBody>
          <a:bodyPr wrap="square">
            <a:spAutoFit/>
          </a:bodyPr>
          <a:lstStyle/>
          <a:p>
            <a:r>
              <a:rPr lang="hr-HR" b="1" dirty="0">
                <a:solidFill>
                  <a:schemeClr val="tx1">
                    <a:lumMod val="95000"/>
                    <a:lumOff val="5000"/>
                  </a:schemeClr>
                </a:solidFill>
              </a:rPr>
              <a:t>Što su tehnički materijali?</a:t>
            </a:r>
          </a:p>
          <a:p>
            <a:endParaRPr lang="hr-HR" sz="600" b="1" dirty="0">
              <a:solidFill>
                <a:schemeClr val="tx1">
                  <a:lumMod val="95000"/>
                  <a:lumOff val="5000"/>
                </a:schemeClr>
              </a:solidFill>
            </a:endParaRPr>
          </a:p>
          <a:p>
            <a:pPr marL="285750" indent="-285750">
              <a:buFont typeface="Courier New" panose="02070309020205020404" pitchFamily="49" charset="0"/>
              <a:buChar char="o"/>
            </a:pPr>
            <a:r>
              <a:rPr lang="hr-HR" sz="1600" dirty="0">
                <a:solidFill>
                  <a:schemeClr val="tx1">
                    <a:lumMod val="95000"/>
                    <a:lumOff val="5000"/>
                  </a:schemeClr>
                </a:solidFill>
              </a:rPr>
              <a:t>Tehnički materijali su </a:t>
            </a:r>
            <a:r>
              <a:rPr lang="hr-HR" sz="1600" b="1" dirty="0">
                <a:solidFill>
                  <a:schemeClr val="tx1">
                    <a:lumMod val="95000"/>
                    <a:lumOff val="5000"/>
                  </a:schemeClr>
                </a:solidFill>
              </a:rPr>
              <a:t>osnova svake proizvodnje</a:t>
            </a:r>
            <a:r>
              <a:rPr lang="hr-HR" sz="1600" dirty="0">
                <a:solidFill>
                  <a:schemeClr val="tx1">
                    <a:lumMod val="95000"/>
                    <a:lumOff val="5000"/>
                  </a:schemeClr>
                </a:solidFill>
              </a:rPr>
              <a:t>.</a:t>
            </a:r>
          </a:p>
          <a:p>
            <a:pPr marL="285750" indent="-285750">
              <a:buFont typeface="Courier New" panose="02070309020205020404" pitchFamily="49" charset="0"/>
              <a:buChar char="o"/>
            </a:pPr>
            <a:r>
              <a:rPr lang="hr-HR" sz="1600" dirty="0">
                <a:solidFill>
                  <a:schemeClr val="tx1">
                    <a:lumMod val="95000"/>
                    <a:lumOff val="5000"/>
                  </a:schemeClr>
                </a:solidFill>
              </a:rPr>
              <a:t>Koriste se za izradu </a:t>
            </a:r>
            <a:r>
              <a:rPr lang="hr-HR" sz="1600" b="1" dirty="0">
                <a:solidFill>
                  <a:schemeClr val="tx1">
                    <a:lumMod val="95000"/>
                    <a:lumOff val="5000"/>
                  </a:schemeClr>
                </a:solidFill>
              </a:rPr>
              <a:t>proizvoda, uređaja i konstrukcija</a:t>
            </a:r>
            <a:r>
              <a:rPr lang="hr-HR" sz="1600" dirty="0">
                <a:solidFill>
                  <a:schemeClr val="tx1">
                    <a:lumMod val="95000"/>
                    <a:lumOff val="5000"/>
                  </a:schemeClr>
                </a:solidFill>
              </a:rPr>
              <a:t> koji poboljšavaju kvalitetu života.</a:t>
            </a:r>
          </a:p>
        </p:txBody>
      </p:sp>
      <p:sp>
        <p:nvSpPr>
          <p:cNvPr id="16" name="Pravokutnik 15"/>
          <p:cNvSpPr/>
          <p:nvPr/>
        </p:nvSpPr>
        <p:spPr>
          <a:xfrm>
            <a:off x="4136794" y="1524564"/>
            <a:ext cx="8055206" cy="1215717"/>
          </a:xfrm>
          <a:prstGeom prst="rect">
            <a:avLst/>
          </a:prstGeom>
        </p:spPr>
        <p:txBody>
          <a:bodyPr wrap="square">
            <a:spAutoFit/>
          </a:bodyPr>
          <a:lstStyle/>
          <a:p>
            <a:r>
              <a:rPr lang="hr-HR" b="1" dirty="0">
                <a:solidFill>
                  <a:schemeClr val="tx1">
                    <a:lumMod val="95000"/>
                    <a:lumOff val="5000"/>
                  </a:schemeClr>
                </a:solidFill>
              </a:rPr>
              <a:t>Uloga i važnost</a:t>
            </a:r>
          </a:p>
          <a:p>
            <a:endParaRPr lang="hr-HR" sz="700" b="1" dirty="0">
              <a:solidFill>
                <a:schemeClr val="tx1">
                  <a:lumMod val="95000"/>
                  <a:lumOff val="5000"/>
                </a:schemeClr>
              </a:solidFill>
            </a:endParaRPr>
          </a:p>
          <a:p>
            <a:pPr marL="285750" indent="-285750">
              <a:buFont typeface="Courier New" panose="02070309020205020404" pitchFamily="49" charset="0"/>
              <a:buChar char="o"/>
            </a:pPr>
            <a:r>
              <a:rPr lang="hr-HR" sz="1600" dirty="0">
                <a:solidFill>
                  <a:schemeClr val="tx1">
                    <a:lumMod val="95000"/>
                    <a:lumOff val="5000"/>
                  </a:schemeClr>
                </a:solidFill>
              </a:rPr>
              <a:t>Omogućuju </a:t>
            </a:r>
            <a:r>
              <a:rPr lang="hr-HR" sz="1600" b="1" dirty="0">
                <a:solidFill>
                  <a:schemeClr val="tx1">
                    <a:lumMod val="95000"/>
                    <a:lumOff val="5000"/>
                  </a:schemeClr>
                </a:solidFill>
              </a:rPr>
              <a:t>razvoj novih tehnologija</a:t>
            </a:r>
            <a:r>
              <a:rPr lang="hr-HR" sz="1600" dirty="0">
                <a:solidFill>
                  <a:schemeClr val="tx1">
                    <a:lumMod val="95000"/>
                    <a:lumOff val="5000"/>
                  </a:schemeClr>
                </a:solidFill>
              </a:rPr>
              <a:t>.</a:t>
            </a:r>
          </a:p>
          <a:p>
            <a:pPr marL="285750" indent="-285750">
              <a:buFont typeface="Courier New" panose="02070309020205020404" pitchFamily="49" charset="0"/>
              <a:buChar char="o"/>
            </a:pPr>
            <a:r>
              <a:rPr lang="hr-HR" sz="1600" dirty="0">
                <a:solidFill>
                  <a:schemeClr val="tx1">
                    <a:lumMod val="95000"/>
                    <a:lumOff val="5000"/>
                  </a:schemeClr>
                </a:solidFill>
              </a:rPr>
              <a:t>Odabir pravog materijala utječe na </a:t>
            </a:r>
            <a:r>
              <a:rPr lang="hr-HR" sz="1600" b="1" dirty="0">
                <a:solidFill>
                  <a:schemeClr val="tx1">
                    <a:lumMod val="95000"/>
                    <a:lumOff val="5000"/>
                  </a:schemeClr>
                </a:solidFill>
              </a:rPr>
              <a:t>kvalitetu, trajnost i cijenu</a:t>
            </a:r>
            <a:r>
              <a:rPr lang="hr-HR" sz="1600" dirty="0">
                <a:solidFill>
                  <a:schemeClr val="tx1">
                    <a:lumMod val="95000"/>
                    <a:lumOff val="5000"/>
                  </a:schemeClr>
                </a:solidFill>
              </a:rPr>
              <a:t> proizvoda.</a:t>
            </a:r>
          </a:p>
          <a:p>
            <a:pPr marL="285750" indent="-285750">
              <a:buFont typeface="Courier New" panose="02070309020205020404" pitchFamily="49" charset="0"/>
              <a:buChar char="o"/>
            </a:pPr>
            <a:r>
              <a:rPr lang="hr-HR" sz="1600" dirty="0">
                <a:solidFill>
                  <a:schemeClr val="tx1">
                    <a:lumMod val="95000"/>
                    <a:lumOff val="5000"/>
                  </a:schemeClr>
                </a:solidFill>
              </a:rPr>
              <a:t>Napredak u strojarstvu, građevinarstvu i elektrotehnici ovisi o </a:t>
            </a:r>
            <a:r>
              <a:rPr lang="hr-HR" sz="1600" b="1" dirty="0">
                <a:solidFill>
                  <a:schemeClr val="tx1">
                    <a:lumMod val="95000"/>
                    <a:lumOff val="5000"/>
                  </a:schemeClr>
                </a:solidFill>
              </a:rPr>
              <a:t>svojstvima materijala</a:t>
            </a:r>
            <a:r>
              <a:rPr lang="hr-HR" sz="1600" dirty="0">
                <a:solidFill>
                  <a:schemeClr val="tx1">
                    <a:lumMod val="95000"/>
                    <a:lumOff val="5000"/>
                  </a:schemeClr>
                </a:solidFill>
              </a:rPr>
              <a:t>.</a:t>
            </a:r>
          </a:p>
        </p:txBody>
      </p:sp>
      <p:sp>
        <p:nvSpPr>
          <p:cNvPr id="17" name="Pravokutnik 16"/>
          <p:cNvSpPr/>
          <p:nvPr/>
        </p:nvSpPr>
        <p:spPr>
          <a:xfrm>
            <a:off x="4136794" y="3039782"/>
            <a:ext cx="8055206" cy="1231106"/>
          </a:xfrm>
          <a:prstGeom prst="rect">
            <a:avLst/>
          </a:prstGeom>
        </p:spPr>
        <p:txBody>
          <a:bodyPr wrap="square">
            <a:spAutoFit/>
          </a:bodyPr>
          <a:lstStyle/>
          <a:p>
            <a:r>
              <a:rPr lang="hr-HR" b="1" dirty="0">
                <a:solidFill>
                  <a:schemeClr val="tx1">
                    <a:lumMod val="95000"/>
                    <a:lumOff val="5000"/>
                  </a:schemeClr>
                </a:solidFill>
              </a:rPr>
              <a:t>Razvoj materijala</a:t>
            </a:r>
          </a:p>
          <a:p>
            <a:endParaRPr lang="hr-HR" sz="700" b="1" dirty="0">
              <a:solidFill>
                <a:schemeClr val="tx1">
                  <a:lumMod val="95000"/>
                  <a:lumOff val="5000"/>
                </a:schemeClr>
              </a:solidFill>
            </a:endParaRPr>
          </a:p>
          <a:p>
            <a:r>
              <a:rPr lang="hr-HR" sz="1600" b="1" dirty="0">
                <a:solidFill>
                  <a:schemeClr val="tx1">
                    <a:lumMod val="95000"/>
                    <a:lumOff val="5000"/>
                  </a:schemeClr>
                </a:solidFill>
              </a:rPr>
              <a:t>Nekad:</a:t>
            </a:r>
            <a:r>
              <a:rPr lang="hr-HR" sz="1600" dirty="0">
                <a:solidFill>
                  <a:schemeClr val="tx1">
                    <a:lumMod val="95000"/>
                    <a:lumOff val="5000"/>
                  </a:schemeClr>
                </a:solidFill>
              </a:rPr>
              <a:t> Razvoj se temeljio na iskustvu i ručnim vještinama.</a:t>
            </a:r>
          </a:p>
          <a:p>
            <a:r>
              <a:rPr lang="hr-HR" sz="1600" b="1" dirty="0">
                <a:solidFill>
                  <a:schemeClr val="tx1">
                    <a:lumMod val="95000"/>
                    <a:lumOff val="5000"/>
                  </a:schemeClr>
                </a:solidFill>
              </a:rPr>
              <a:t>Danas:</a:t>
            </a:r>
            <a:r>
              <a:rPr lang="hr-HR" sz="1600" dirty="0">
                <a:solidFill>
                  <a:schemeClr val="tx1">
                    <a:lumMod val="95000"/>
                    <a:lumOff val="5000"/>
                  </a:schemeClr>
                </a:solidFill>
              </a:rPr>
              <a:t> Koristi se </a:t>
            </a:r>
            <a:r>
              <a:rPr lang="hr-HR" sz="1600" b="1" dirty="0">
                <a:solidFill>
                  <a:schemeClr val="tx1">
                    <a:lumMod val="95000"/>
                    <a:lumOff val="5000"/>
                  </a:schemeClr>
                </a:solidFill>
              </a:rPr>
              <a:t>znanstveni pristup</a:t>
            </a:r>
            <a:r>
              <a:rPr lang="hr-HR" sz="1600" dirty="0">
                <a:solidFill>
                  <a:schemeClr val="tx1">
                    <a:lumMod val="95000"/>
                    <a:lumOff val="5000"/>
                  </a:schemeClr>
                </a:solidFill>
              </a:rPr>
              <a:t> – timovi stručnjaka istražuju i razvijaju nove materijale.</a:t>
            </a:r>
          </a:p>
          <a:p>
            <a:r>
              <a:rPr lang="hr-HR" sz="1600" b="1" dirty="0">
                <a:solidFill>
                  <a:schemeClr val="tx1">
                    <a:lumMod val="95000"/>
                    <a:lumOff val="5000"/>
                  </a:schemeClr>
                </a:solidFill>
              </a:rPr>
              <a:t>Cilj:</a:t>
            </a:r>
            <a:r>
              <a:rPr lang="hr-HR" sz="1600" dirty="0">
                <a:solidFill>
                  <a:schemeClr val="tx1">
                    <a:lumMod val="95000"/>
                    <a:lumOff val="5000"/>
                  </a:schemeClr>
                </a:solidFill>
              </a:rPr>
              <a:t> dobiti materijale s </a:t>
            </a:r>
            <a:r>
              <a:rPr lang="hr-HR" sz="1600" b="1" dirty="0">
                <a:solidFill>
                  <a:schemeClr val="tx1">
                    <a:lumMod val="95000"/>
                    <a:lumOff val="5000"/>
                  </a:schemeClr>
                </a:solidFill>
              </a:rPr>
              <a:t>boljim svojstvima</a:t>
            </a:r>
            <a:r>
              <a:rPr lang="hr-HR" sz="1600" dirty="0">
                <a:solidFill>
                  <a:schemeClr val="tx1">
                    <a:lumMod val="95000"/>
                    <a:lumOff val="5000"/>
                  </a:schemeClr>
                </a:solidFill>
              </a:rPr>
              <a:t> (čvrstoća, otpornost, trajnost, lakoća).</a:t>
            </a:r>
          </a:p>
        </p:txBody>
      </p:sp>
      <p:sp>
        <p:nvSpPr>
          <p:cNvPr id="18" name="Pravokutnik 17"/>
          <p:cNvSpPr/>
          <p:nvPr/>
        </p:nvSpPr>
        <p:spPr>
          <a:xfrm>
            <a:off x="109065" y="4150159"/>
            <a:ext cx="11997770" cy="1031051"/>
          </a:xfrm>
          <a:prstGeom prst="rect">
            <a:avLst/>
          </a:prstGeom>
        </p:spPr>
        <p:txBody>
          <a:bodyPr wrap="square">
            <a:spAutoFit/>
          </a:bodyPr>
          <a:lstStyle/>
          <a:p>
            <a:r>
              <a:rPr lang="hr-HR" b="1" dirty="0">
                <a:solidFill>
                  <a:schemeClr val="tx1">
                    <a:lumMod val="95000"/>
                    <a:lumOff val="5000"/>
                  </a:schemeClr>
                </a:solidFill>
              </a:rPr>
              <a:t>Istraživanje i obrazovanje</a:t>
            </a:r>
          </a:p>
          <a:p>
            <a:endParaRPr lang="hr-HR" sz="900" b="1" dirty="0">
              <a:solidFill>
                <a:schemeClr val="tx1">
                  <a:lumMod val="95000"/>
                  <a:lumOff val="5000"/>
                </a:schemeClr>
              </a:solidFill>
            </a:endParaRPr>
          </a:p>
          <a:p>
            <a:pPr marL="285750" indent="-285750">
              <a:buFont typeface="Courier New" panose="02070309020205020404" pitchFamily="49" charset="0"/>
              <a:buChar char="o"/>
            </a:pPr>
            <a:r>
              <a:rPr lang="hr-HR" sz="1600" dirty="0">
                <a:solidFill>
                  <a:schemeClr val="tx1">
                    <a:lumMod val="95000"/>
                    <a:lumOff val="5000"/>
                  </a:schemeClr>
                </a:solidFill>
              </a:rPr>
              <a:t>Razvijene zemlje </a:t>
            </a:r>
            <a:r>
              <a:rPr lang="hr-HR" sz="1600" b="1" dirty="0">
                <a:solidFill>
                  <a:schemeClr val="tx1">
                    <a:lumMod val="95000"/>
                    <a:lumOff val="5000"/>
                  </a:schemeClr>
                </a:solidFill>
              </a:rPr>
              <a:t>ulaganja u obrazovanje</a:t>
            </a:r>
            <a:r>
              <a:rPr lang="hr-HR" sz="1600" dirty="0">
                <a:solidFill>
                  <a:schemeClr val="tx1">
                    <a:lumMod val="95000"/>
                    <a:lumOff val="5000"/>
                  </a:schemeClr>
                </a:solidFill>
              </a:rPr>
              <a:t> i </a:t>
            </a:r>
            <a:r>
              <a:rPr lang="hr-HR" sz="1600" b="1" dirty="0">
                <a:solidFill>
                  <a:schemeClr val="tx1">
                    <a:lumMod val="95000"/>
                    <a:lumOff val="5000"/>
                  </a:schemeClr>
                </a:solidFill>
              </a:rPr>
              <a:t>istraživanje novih materijala</a:t>
            </a:r>
            <a:r>
              <a:rPr lang="hr-HR" sz="1600" dirty="0">
                <a:solidFill>
                  <a:schemeClr val="tx1">
                    <a:lumMod val="95000"/>
                    <a:lumOff val="5000"/>
                  </a:schemeClr>
                </a:solidFill>
              </a:rPr>
              <a:t> smatraju ključnim za gospodarski napredak.</a:t>
            </a:r>
          </a:p>
          <a:p>
            <a:pPr marL="285750" indent="-285750">
              <a:buFont typeface="Courier New" panose="02070309020205020404" pitchFamily="49" charset="0"/>
              <a:buChar char="o"/>
            </a:pPr>
            <a:r>
              <a:rPr lang="hr-HR" sz="1600" dirty="0">
                <a:solidFill>
                  <a:schemeClr val="tx1">
                    <a:lumMod val="95000"/>
                    <a:lumOff val="5000"/>
                  </a:schemeClr>
                </a:solidFill>
              </a:rPr>
              <a:t>Stalno se razvijaju </a:t>
            </a:r>
            <a:r>
              <a:rPr lang="hr-HR" sz="1600" b="1" dirty="0">
                <a:solidFill>
                  <a:schemeClr val="tx1">
                    <a:lumMod val="95000"/>
                    <a:lumOff val="5000"/>
                  </a:schemeClr>
                </a:solidFill>
              </a:rPr>
              <a:t>nove metode</a:t>
            </a:r>
            <a:r>
              <a:rPr lang="hr-HR" sz="1600" dirty="0">
                <a:solidFill>
                  <a:schemeClr val="tx1">
                    <a:lumMod val="95000"/>
                    <a:lumOff val="5000"/>
                  </a:schemeClr>
                </a:solidFill>
              </a:rPr>
              <a:t> i </a:t>
            </a:r>
            <a:r>
              <a:rPr lang="hr-HR" sz="1600" b="1" dirty="0">
                <a:solidFill>
                  <a:schemeClr val="tx1">
                    <a:lumMod val="95000"/>
                    <a:lumOff val="5000"/>
                  </a:schemeClr>
                </a:solidFill>
              </a:rPr>
              <a:t>napredni materijali</a:t>
            </a:r>
            <a:r>
              <a:rPr lang="hr-HR" sz="1600" dirty="0">
                <a:solidFill>
                  <a:schemeClr val="tx1">
                    <a:lumMod val="95000"/>
                    <a:lumOff val="5000"/>
                  </a:schemeClr>
                </a:solidFill>
              </a:rPr>
              <a:t> (kompoziti, polimeri, pametni materijali).</a:t>
            </a:r>
          </a:p>
        </p:txBody>
      </p:sp>
      <p:sp>
        <p:nvSpPr>
          <p:cNvPr id="19" name="Pravokutnik 18"/>
          <p:cNvSpPr/>
          <p:nvPr/>
        </p:nvSpPr>
        <p:spPr>
          <a:xfrm>
            <a:off x="109064" y="5181210"/>
            <a:ext cx="7335227" cy="369332"/>
          </a:xfrm>
          <a:prstGeom prst="rect">
            <a:avLst/>
          </a:prstGeom>
        </p:spPr>
        <p:txBody>
          <a:bodyPr wrap="square">
            <a:spAutoFit/>
          </a:bodyPr>
          <a:lstStyle/>
          <a:p>
            <a:r>
              <a:rPr lang="hr-HR" b="1" dirty="0">
                <a:solidFill>
                  <a:schemeClr val="tx1">
                    <a:lumMod val="95000"/>
                    <a:lumOff val="5000"/>
                  </a:schemeClr>
                </a:solidFill>
                <a:latin typeface="Calibri" panose="020F0502020204030204" pitchFamily="34" charset="0"/>
              </a:rPr>
              <a:t>Tehničke materijale prema svojstvima dijelimo u nekoliko skupina:</a:t>
            </a:r>
            <a:endParaRPr lang="hr-HR" b="1" dirty="0">
              <a:solidFill>
                <a:schemeClr val="tx1">
                  <a:lumMod val="95000"/>
                  <a:lumOff val="5000"/>
                </a:schemeClr>
              </a:solidFill>
            </a:endParaRPr>
          </a:p>
        </p:txBody>
      </p:sp>
      <p:sp>
        <p:nvSpPr>
          <p:cNvPr id="20" name="Pravokutnik 19"/>
          <p:cNvSpPr/>
          <p:nvPr/>
        </p:nvSpPr>
        <p:spPr>
          <a:xfrm>
            <a:off x="1653465" y="5703010"/>
            <a:ext cx="3379195"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Metali i legure (kovine i slitine)</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Polimeri</a:t>
            </a:r>
          </a:p>
        </p:txBody>
      </p:sp>
      <p:sp>
        <p:nvSpPr>
          <p:cNvPr id="21" name="Pravokutnik 20"/>
          <p:cNvSpPr/>
          <p:nvPr/>
        </p:nvSpPr>
        <p:spPr>
          <a:xfrm>
            <a:off x="6011441" y="5703010"/>
            <a:ext cx="1440782"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Keramika</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Kompoziti</a:t>
            </a:r>
          </a:p>
        </p:txBody>
      </p:sp>
      <p:sp>
        <p:nvSpPr>
          <p:cNvPr id="22" name="Pravokutnik 21"/>
          <p:cNvSpPr/>
          <p:nvPr/>
        </p:nvSpPr>
        <p:spPr>
          <a:xfrm>
            <a:off x="8431003" y="5703010"/>
            <a:ext cx="1212028"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Drvo</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Staklo.</a:t>
            </a:r>
            <a:endParaRPr lang="hr-HR" dirty="0">
              <a:solidFill>
                <a:schemeClr val="tx1">
                  <a:lumMod val="95000"/>
                  <a:lumOff val="5000"/>
                </a:schemeClr>
              </a:solidFill>
            </a:endParaRPr>
          </a:p>
        </p:txBody>
      </p:sp>
      <p:sp>
        <p:nvSpPr>
          <p:cNvPr id="8" name="Rezervirano mjesto datuma 7"/>
          <p:cNvSpPr>
            <a:spLocks noGrp="1"/>
          </p:cNvSpPr>
          <p:nvPr>
            <p:ph type="dt" sz="half" idx="10"/>
          </p:nvPr>
        </p:nvSpPr>
        <p:spPr>
          <a:xfrm>
            <a:off x="9977717" y="32826"/>
            <a:ext cx="2214283" cy="365125"/>
          </a:xfrm>
        </p:spPr>
        <p:txBody>
          <a:bodyPr/>
          <a:lstStyle/>
          <a:p>
            <a:pPr algn="ctr"/>
            <a:fld id="{C40DEFB9-F3B6-4E44-9B29-DDAC0800EA5B}" type="datetime1">
              <a:rPr lang="hr-HR" sz="1600" b="1" smtClean="0">
                <a:solidFill>
                  <a:schemeClr val="tx1">
                    <a:lumMod val="95000"/>
                    <a:lumOff val="5000"/>
                  </a:schemeClr>
                </a:solidFill>
              </a:rPr>
              <a:pPr algn="ctr"/>
              <a:t>23.10.2025.</a:t>
            </a:fld>
            <a:endParaRPr lang="hr-HR" sz="1600" b="1" dirty="0">
              <a:solidFill>
                <a:schemeClr val="tx1">
                  <a:lumMod val="95000"/>
                  <a:lumOff val="5000"/>
                </a:schemeClr>
              </a:solidFill>
            </a:endParaRPr>
          </a:p>
        </p:txBody>
      </p:sp>
    </p:spTree>
    <p:extLst>
      <p:ext uri="{BB962C8B-B14F-4D97-AF65-F5344CB8AC3E}">
        <p14:creationId xmlns:p14="http://schemas.microsoft.com/office/powerpoint/2010/main" val="23012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10</a:t>
            </a:fld>
            <a:endParaRPr lang="hr-HR">
              <a:solidFill>
                <a:schemeClr val="tx1">
                  <a:lumMod val="95000"/>
                  <a:lumOff val="5000"/>
                </a:schemeClr>
              </a:solidFill>
            </a:endParaRPr>
          </a:p>
        </p:txBody>
      </p:sp>
      <p:sp>
        <p:nvSpPr>
          <p:cNvPr id="3" name="Pravokutnik 2"/>
          <p:cNvSpPr/>
          <p:nvPr/>
        </p:nvSpPr>
        <p:spPr>
          <a:xfrm>
            <a:off x="1578012" y="343452"/>
            <a:ext cx="10613985"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Automobilska industrija: </a:t>
            </a:r>
            <a:r>
              <a:rPr lang="hr-HR" dirty="0">
                <a:solidFill>
                  <a:schemeClr val="tx1">
                    <a:lumMod val="95000"/>
                    <a:lumOff val="5000"/>
                  </a:schemeClr>
                </a:solidFill>
                <a:latin typeface="Calibri" panose="020F0502020204030204" pitchFamily="34" charset="0"/>
              </a:rPr>
              <a:t>blokovi motora, glava cilindra, komponente kočnica i dijelova ovjesa, proizvodi dijelova motora od lijevanog željeza,</a:t>
            </a:r>
          </a:p>
        </p:txBody>
      </p:sp>
      <p:sp>
        <p:nvSpPr>
          <p:cNvPr id="4" name="Pravokutnik 3"/>
          <p:cNvSpPr/>
          <p:nvPr/>
        </p:nvSpPr>
        <p:spPr>
          <a:xfrm>
            <a:off x="1578012" y="1055153"/>
            <a:ext cx="10613985" cy="369332"/>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Izgradnja i infrastruktura: </a:t>
            </a:r>
            <a:r>
              <a:rPr lang="hr-HR" dirty="0">
                <a:solidFill>
                  <a:schemeClr val="tx1">
                    <a:lumMod val="95000"/>
                    <a:lumOff val="5000"/>
                  </a:schemeClr>
                </a:solidFill>
                <a:latin typeface="Calibri" panose="020F0502020204030204" pitchFamily="34" charset="0"/>
              </a:rPr>
              <a:t>poklopci šahtova, ukrasne konstrukcije poput stupova za svjetiljke i ograde,</a:t>
            </a:r>
          </a:p>
        </p:txBody>
      </p:sp>
      <p:sp>
        <p:nvSpPr>
          <p:cNvPr id="6" name="Pravokutnik 5"/>
          <p:cNvSpPr/>
          <p:nvPr/>
        </p:nvSpPr>
        <p:spPr>
          <a:xfrm>
            <a:off x="1578012" y="1489855"/>
            <a:ext cx="10613985"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Strojevi i industrijska oprema: </a:t>
            </a:r>
            <a:r>
              <a:rPr lang="hr-HR" dirty="0">
                <a:solidFill>
                  <a:schemeClr val="tx1">
                    <a:lumMod val="95000"/>
                    <a:lumOff val="5000"/>
                  </a:schemeClr>
                </a:solidFill>
                <a:latin typeface="Calibri" panose="020F0502020204030204" pitchFamily="34" charset="0"/>
              </a:rPr>
              <a:t>komponente strojeva, uključujući mjenjače, pumpe, ventile i dijelove teških strojeva,</a:t>
            </a:r>
          </a:p>
        </p:txBody>
      </p:sp>
      <p:sp>
        <p:nvSpPr>
          <p:cNvPr id="7" name="Pravokutnik 6"/>
          <p:cNvSpPr/>
          <p:nvPr/>
        </p:nvSpPr>
        <p:spPr>
          <a:xfrm>
            <a:off x="1578012" y="2201556"/>
            <a:ext cx="10613987" cy="369332"/>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Roba široke potrošnje: </a:t>
            </a:r>
            <a:r>
              <a:rPr lang="hr-HR" dirty="0">
                <a:solidFill>
                  <a:schemeClr val="tx1">
                    <a:lumMod val="95000"/>
                    <a:lumOff val="5000"/>
                  </a:schemeClr>
                </a:solidFill>
                <a:latin typeface="Calibri" panose="020F0502020204030204" pitchFamily="34" charset="0"/>
              </a:rPr>
              <a:t>posuđe, štednjaci, roštilji i ukrasni predmeti.</a:t>
            </a:r>
            <a:endParaRPr lang="hr-HR" dirty="0">
              <a:solidFill>
                <a:schemeClr val="tx1">
                  <a:lumMod val="95000"/>
                  <a:lumOff val="5000"/>
                </a:schemeClr>
              </a:solidFill>
            </a:endParaRPr>
          </a:p>
        </p:txBody>
      </p:sp>
      <p:grpSp>
        <p:nvGrpSpPr>
          <p:cNvPr id="8" name="Grupa 7"/>
          <p:cNvGrpSpPr/>
          <p:nvPr/>
        </p:nvGrpSpPr>
        <p:grpSpPr>
          <a:xfrm>
            <a:off x="431185" y="2913257"/>
            <a:ext cx="11497343" cy="3383033"/>
            <a:chOff x="431185" y="2913257"/>
            <a:chExt cx="11497343" cy="3383033"/>
          </a:xfrm>
        </p:grpSpPr>
        <p:pic>
          <p:nvPicPr>
            <p:cNvPr id="8194" name="Picture 2" descr="Čína Výroba a továreň hliníkového bloku motora H15T |Zhenghe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3436" b="6078"/>
            <a:stretch/>
          </p:blipFill>
          <p:spPr bwMode="auto">
            <a:xfrm>
              <a:off x="431185" y="2913257"/>
              <a:ext cx="3451464" cy="27779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vornica i proizvođači stupova ulične svjetiljke od lijevanog željeza u  Kini, starinski stup ulične rasvjete za vanjski vrt | Zanatski radov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61" r="31535"/>
            <a:stretch/>
          </p:blipFill>
          <p:spPr bwMode="auto">
            <a:xfrm>
              <a:off x="3995475" y="2913257"/>
              <a:ext cx="1039513" cy="280163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hat Is The Best Material For A gearbox Housing - Aluminum Land"/>
            <p:cNvPicPr>
              <a:picLocks noChangeAspect="1" noChangeArrowheads="1"/>
            </p:cNvPicPr>
            <p:nvPr/>
          </p:nvPicPr>
          <p:blipFill rotWithShape="1">
            <a:blip r:embed="rId5">
              <a:extLst>
                <a:ext uri="{28A0092B-C50C-407E-A947-70E740481C1C}">
                  <a14:useLocalDpi xmlns:a14="http://schemas.microsoft.com/office/drawing/2010/main" val="0"/>
                </a:ext>
              </a:extLst>
            </a:blip>
            <a:srcRect l="11602" r="14978"/>
            <a:stretch/>
          </p:blipFill>
          <p:spPr bwMode="auto">
            <a:xfrm>
              <a:off x="5122732" y="2913257"/>
              <a:ext cx="3900668" cy="281738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Amazon.com: MegaChef Assorted Pre-Seasoned OVEN SAFE, Cast Iron Cookware  Set, 5 Piece, Black: Home &amp; Kitch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1144" y="2913257"/>
              <a:ext cx="2817383" cy="2817383"/>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utnik 11"/>
            <p:cNvSpPr/>
            <p:nvPr/>
          </p:nvSpPr>
          <p:spPr>
            <a:xfrm>
              <a:off x="431186" y="5773070"/>
              <a:ext cx="11497342"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7 </a:t>
              </a:r>
            </a:p>
            <a:p>
              <a:pPr algn="ctr"/>
              <a:r>
                <a:rPr lang="hr-HR" sz="1400" dirty="0">
                  <a:solidFill>
                    <a:schemeClr val="tx1">
                      <a:lumMod val="95000"/>
                      <a:lumOff val="5000"/>
                    </a:schemeClr>
                  </a:solidFill>
                  <a:latin typeface="Calibri" panose="020F0502020204030204" pitchFamily="34" charset="0"/>
                </a:rPr>
                <a:t> Prikazuje proizvode od ljevova: Blok motora sa unutrašnjim izgaranjem, ukrasni rasvjetni stup, kućište mjenjača automobila, posuđe.</a:t>
              </a:r>
              <a:endParaRPr lang="hr-HR" sz="1400" dirty="0">
                <a:solidFill>
                  <a:schemeClr val="tx1">
                    <a:lumMod val="95000"/>
                    <a:lumOff val="5000"/>
                  </a:schemeClr>
                </a:solidFill>
              </a:endParaRPr>
            </a:p>
          </p:txBody>
        </p:sp>
      </p:grpSp>
      <p:sp>
        <p:nvSpPr>
          <p:cNvPr id="9" name="Pravokutnik 8"/>
          <p:cNvSpPr/>
          <p:nvPr/>
        </p:nvSpPr>
        <p:spPr>
          <a:xfrm>
            <a:off x="222976" y="308860"/>
            <a:ext cx="1236236" cy="369332"/>
          </a:xfrm>
          <a:prstGeom prst="rect">
            <a:avLst/>
          </a:prstGeom>
        </p:spPr>
        <p:txBody>
          <a:bodyPr wrap="none">
            <a:spAutoFit/>
          </a:bodyPr>
          <a:lstStyle/>
          <a:p>
            <a:r>
              <a:rPr lang="hr-HR" b="1" dirty="0">
                <a:solidFill>
                  <a:schemeClr val="tx1">
                    <a:lumMod val="95000"/>
                    <a:lumOff val="5000"/>
                  </a:schemeClr>
                </a:solidFill>
                <a:latin typeface="Calibri,Bold"/>
              </a:rPr>
              <a:t>Primjena:</a:t>
            </a:r>
          </a:p>
        </p:txBody>
      </p:sp>
      <p:sp>
        <p:nvSpPr>
          <p:cNvPr id="10" name="Rezervirano mjesto datuma 9"/>
          <p:cNvSpPr>
            <a:spLocks noGrp="1"/>
          </p:cNvSpPr>
          <p:nvPr>
            <p:ph type="dt" sz="half" idx="10"/>
          </p:nvPr>
        </p:nvSpPr>
        <p:spPr/>
        <p:txBody>
          <a:bodyPr/>
          <a:lstStyle/>
          <a:p>
            <a:fld id="{FFE709EA-EE37-4D88-9F48-5F78D0A13964}" type="datetime1">
              <a:rPr lang="hr-HR" smtClean="0">
                <a:solidFill>
                  <a:schemeClr val="tx1">
                    <a:lumMod val="95000"/>
                    <a:lumOff val="5000"/>
                  </a:schemeClr>
                </a:solidFill>
              </a:rPr>
              <a:t>23.10.2025.</a:t>
            </a:fld>
            <a:endParaRPr lang="hr-HR">
              <a:solidFill>
                <a:schemeClr val="tx1">
                  <a:lumMod val="95000"/>
                  <a:lumOff val="5000"/>
                </a:schemeClr>
              </a:solidFill>
            </a:endParaRPr>
          </a:p>
        </p:txBody>
      </p:sp>
    </p:spTree>
    <p:extLst>
      <p:ext uri="{BB962C8B-B14F-4D97-AF65-F5344CB8AC3E}">
        <p14:creationId xmlns:p14="http://schemas.microsoft.com/office/powerpoint/2010/main" val="252533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11</a:t>
            </a:fld>
            <a:endParaRPr lang="hr-HR">
              <a:solidFill>
                <a:schemeClr val="tx1">
                  <a:lumMod val="95000"/>
                  <a:lumOff val="5000"/>
                </a:schemeClr>
              </a:solidFill>
            </a:endParaRPr>
          </a:p>
        </p:txBody>
      </p:sp>
      <p:sp>
        <p:nvSpPr>
          <p:cNvPr id="2" name="Pravokutnik 1"/>
          <p:cNvSpPr/>
          <p:nvPr/>
        </p:nvSpPr>
        <p:spPr>
          <a:xfrm>
            <a:off x="104172" y="115747"/>
            <a:ext cx="4416594" cy="369332"/>
          </a:xfrm>
          <a:prstGeom prst="rect">
            <a:avLst/>
          </a:prstGeom>
        </p:spPr>
        <p:txBody>
          <a:bodyPr wrap="none">
            <a:spAutoFit/>
          </a:bodyPr>
          <a:lstStyle/>
          <a:p>
            <a:r>
              <a:rPr lang="hr-HR" b="1" dirty="0">
                <a:solidFill>
                  <a:schemeClr val="tx1">
                    <a:lumMod val="95000"/>
                    <a:lumOff val="5000"/>
                  </a:schemeClr>
                </a:solidFill>
                <a:latin typeface="Calibri,Bold"/>
              </a:rPr>
              <a:t>2. Obojeni metali (neželjezni materijali)</a:t>
            </a:r>
            <a:endParaRPr lang="hr-HR" dirty="0">
              <a:solidFill>
                <a:schemeClr val="tx1">
                  <a:lumMod val="95000"/>
                  <a:lumOff val="5000"/>
                </a:schemeClr>
              </a:solidFill>
            </a:endParaRPr>
          </a:p>
        </p:txBody>
      </p:sp>
      <p:sp>
        <p:nvSpPr>
          <p:cNvPr id="3" name="Pravokutnik 2"/>
          <p:cNvSpPr/>
          <p:nvPr/>
        </p:nvSpPr>
        <p:spPr>
          <a:xfrm>
            <a:off x="104172" y="605306"/>
            <a:ext cx="5331331" cy="369332"/>
          </a:xfrm>
          <a:prstGeom prst="rect">
            <a:avLst/>
          </a:prstGeom>
        </p:spPr>
        <p:txBody>
          <a:bodyPr wrap="none">
            <a:spAutoFit/>
          </a:bodyPr>
          <a:lstStyle/>
          <a:p>
            <a:r>
              <a:rPr lang="it-IT" dirty="0">
                <a:solidFill>
                  <a:schemeClr val="tx1">
                    <a:lumMod val="95000"/>
                    <a:lumOff val="5000"/>
                  </a:schemeClr>
                </a:solidFill>
                <a:latin typeface="Calibri" panose="020F0502020204030204" pitchFamily="34" charset="0"/>
              </a:rPr>
              <a:t>Obojeni metali ne sadrže željezo kao primarni element.</a:t>
            </a:r>
            <a:endParaRPr lang="hr-HR" dirty="0">
              <a:solidFill>
                <a:schemeClr val="tx1">
                  <a:lumMod val="95000"/>
                  <a:lumOff val="5000"/>
                </a:schemeClr>
              </a:solidFill>
            </a:endParaRPr>
          </a:p>
        </p:txBody>
      </p:sp>
      <p:sp>
        <p:nvSpPr>
          <p:cNvPr id="4" name="Pravokutnik 3"/>
          <p:cNvSpPr/>
          <p:nvPr/>
        </p:nvSpPr>
        <p:spPr>
          <a:xfrm>
            <a:off x="104172" y="974638"/>
            <a:ext cx="11910350" cy="369332"/>
          </a:xfrm>
          <a:prstGeom prst="rect">
            <a:avLst/>
          </a:prstGeom>
        </p:spPr>
        <p:txBody>
          <a:bodyPr wrap="square">
            <a:spAutoFit/>
          </a:bodyPr>
          <a:lstStyle/>
          <a:p>
            <a:r>
              <a:rPr lang="fi-FI" dirty="0">
                <a:solidFill>
                  <a:schemeClr val="tx1">
                    <a:lumMod val="95000"/>
                    <a:lumOff val="5000"/>
                  </a:schemeClr>
                </a:solidFill>
                <a:latin typeface="Calibri" panose="020F0502020204030204" pitchFamily="34" charset="0"/>
              </a:rPr>
              <a:t>Obojeni metali (slika </a:t>
            </a:r>
            <a:r>
              <a:rPr lang="hr-HR" dirty="0">
                <a:solidFill>
                  <a:schemeClr val="tx1">
                    <a:lumMod val="95000"/>
                    <a:lumOff val="5000"/>
                  </a:schemeClr>
                </a:solidFill>
                <a:latin typeface="Calibri" panose="020F0502020204030204" pitchFamily="34" charset="0"/>
              </a:rPr>
              <a:t>8</a:t>
            </a:r>
            <a:r>
              <a:rPr lang="fi-FI" dirty="0">
                <a:solidFill>
                  <a:schemeClr val="tx1">
                    <a:lumMod val="95000"/>
                    <a:lumOff val="5000"/>
                  </a:schemeClr>
                </a:solidFill>
                <a:latin typeface="Calibri" panose="020F0502020204030204" pitchFamily="34" charset="0"/>
              </a:rPr>
              <a:t>),</a:t>
            </a:r>
            <a:r>
              <a:rPr lang="hr-HR" dirty="0">
                <a:solidFill>
                  <a:schemeClr val="tx1">
                    <a:lumMod val="95000"/>
                    <a:lumOff val="5000"/>
                  </a:schemeClr>
                </a:solidFill>
                <a:latin typeface="Calibri" panose="020F0502020204030204" pitchFamily="34" charset="0"/>
              </a:rPr>
              <a:t> </a:t>
            </a:r>
            <a:r>
              <a:rPr lang="fi-FI" dirty="0">
                <a:solidFill>
                  <a:schemeClr val="tx1">
                    <a:lumMod val="95000"/>
                    <a:lumOff val="5000"/>
                  </a:schemeClr>
                </a:solidFill>
                <a:latin typeface="Calibri" panose="020F0502020204030204" pitchFamily="34" charset="0"/>
              </a:rPr>
              <a:t>uključuju aluminij</a:t>
            </a:r>
            <a:r>
              <a:rPr lang="hr-HR" dirty="0">
                <a:solidFill>
                  <a:schemeClr val="tx1">
                    <a:lumMod val="95000"/>
                    <a:lumOff val="5000"/>
                  </a:schemeClr>
                </a:solidFill>
                <a:latin typeface="Calibri" panose="020F0502020204030204" pitchFamily="34" charset="0"/>
              </a:rPr>
              <a:t> (Al),</a:t>
            </a:r>
            <a:r>
              <a:rPr lang="fi-FI" dirty="0">
                <a:solidFill>
                  <a:schemeClr val="tx1">
                    <a:lumMod val="95000"/>
                    <a:lumOff val="5000"/>
                  </a:schemeClr>
                </a:solidFill>
                <a:latin typeface="Calibri" panose="020F0502020204030204" pitchFamily="34" charset="0"/>
              </a:rPr>
              <a:t> </a:t>
            </a:r>
            <a:r>
              <a:rPr lang="hr-HR" dirty="0">
                <a:solidFill>
                  <a:schemeClr val="tx1">
                    <a:lumMod val="95000"/>
                    <a:lumOff val="5000"/>
                  </a:schemeClr>
                </a:solidFill>
                <a:latin typeface="Calibri" panose="020F0502020204030204" pitchFamily="34" charset="0"/>
              </a:rPr>
              <a:t>bakar (Cu), cink (Zn), olovo (Pb), nikal (Ni), titan (Ti) i druge.</a:t>
            </a:r>
            <a:endParaRPr lang="hr-HR" dirty="0">
              <a:solidFill>
                <a:schemeClr val="tx1">
                  <a:lumMod val="95000"/>
                  <a:lumOff val="5000"/>
                </a:schemeClr>
              </a:solidFill>
            </a:endParaRPr>
          </a:p>
        </p:txBody>
      </p:sp>
      <p:grpSp>
        <p:nvGrpSpPr>
          <p:cNvPr id="7" name="Grupa 6"/>
          <p:cNvGrpSpPr/>
          <p:nvPr/>
        </p:nvGrpSpPr>
        <p:grpSpPr>
          <a:xfrm>
            <a:off x="69446" y="1478355"/>
            <a:ext cx="11945076" cy="2881912"/>
            <a:chOff x="69446" y="1478355"/>
            <a:chExt cx="11945076" cy="2881912"/>
          </a:xfrm>
        </p:grpSpPr>
        <p:grpSp>
          <p:nvGrpSpPr>
            <p:cNvPr id="6" name="Grupa 5"/>
            <p:cNvGrpSpPr/>
            <p:nvPr/>
          </p:nvGrpSpPr>
          <p:grpSpPr>
            <a:xfrm>
              <a:off x="69446" y="1478355"/>
              <a:ext cx="11945076" cy="1820430"/>
              <a:chOff x="69446" y="1478355"/>
              <a:chExt cx="11945076" cy="1820430"/>
            </a:xfrm>
          </p:grpSpPr>
          <p:pic>
            <p:nvPicPr>
              <p:cNvPr id="9218" name="Picture 2" descr="Copper - Wikipedi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23"/>
              <a:stretch/>
            </p:blipFill>
            <p:spPr bwMode="auto">
              <a:xfrm>
                <a:off x="1784790" y="1485248"/>
                <a:ext cx="1939686" cy="181353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Zinc Images – Browse 120,867 Stock Photos, Vectors, and Video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428" y="1478355"/>
                <a:ext cx="2561670" cy="181893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Lead Pb Images – Browse 3,285,282 Stock Photos, Vectors, and Video | Adobe  Stock"/>
              <p:cNvPicPr>
                <a:picLocks noChangeAspect="1" noChangeArrowheads="1"/>
              </p:cNvPicPr>
              <p:nvPr/>
            </p:nvPicPr>
            <p:blipFill rotWithShape="1">
              <a:blip r:embed="rId4">
                <a:extLst>
                  <a:ext uri="{28A0092B-C50C-407E-A947-70E740481C1C}">
                    <a14:useLocalDpi xmlns:a14="http://schemas.microsoft.com/office/drawing/2010/main" val="0"/>
                  </a:ext>
                </a:extLst>
              </a:blip>
              <a:srcRect l="18510" r="19833"/>
              <a:stretch/>
            </p:blipFill>
            <p:spPr bwMode="auto">
              <a:xfrm>
                <a:off x="6229098" y="1478355"/>
                <a:ext cx="1688467" cy="181893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ickel metal ore isolated on a white background | Premium PSD"/>
              <p:cNvPicPr>
                <a:picLocks noChangeAspect="1" noChangeArrowheads="1"/>
              </p:cNvPicPr>
              <p:nvPr/>
            </p:nvPicPr>
            <p:blipFill rotWithShape="1">
              <a:blip r:embed="rId5">
                <a:extLst>
                  <a:ext uri="{28A0092B-C50C-407E-A947-70E740481C1C}">
                    <a14:useLocalDpi xmlns:a14="http://schemas.microsoft.com/office/drawing/2010/main" val="0"/>
                  </a:ext>
                </a:extLst>
              </a:blip>
              <a:srcRect l="10117" r="11199"/>
              <a:stretch/>
            </p:blipFill>
            <p:spPr bwMode="auto">
              <a:xfrm>
                <a:off x="7917565" y="1478355"/>
                <a:ext cx="2291409" cy="1818938"/>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1,700+ Titanium Mineral Stock Photos, Pictures &amp; Royalty-Free Images -  iStock"/>
              <p:cNvPicPr>
                <a:picLocks noChangeAspect="1" noChangeArrowheads="1"/>
              </p:cNvPicPr>
              <p:nvPr/>
            </p:nvPicPr>
            <p:blipFill rotWithShape="1">
              <a:blip r:embed="rId6">
                <a:extLst>
                  <a:ext uri="{28A0092B-C50C-407E-A947-70E740481C1C}">
                    <a14:useLocalDpi xmlns:a14="http://schemas.microsoft.com/office/drawing/2010/main" val="0"/>
                  </a:ext>
                </a:extLst>
              </a:blip>
              <a:srcRect l="24335" r="8948"/>
              <a:stretch/>
            </p:blipFill>
            <p:spPr bwMode="auto">
              <a:xfrm>
                <a:off x="10208974" y="1485721"/>
                <a:ext cx="1805548" cy="1804205"/>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Aluminium (Al) - part of a series on metals commonly alloyed with stainless  steel to form varying grades of material | John Desmond Limite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690" r="17043"/>
              <a:stretch/>
            </p:blipFill>
            <p:spPr bwMode="auto">
              <a:xfrm>
                <a:off x="69446" y="1485248"/>
                <a:ext cx="1769270" cy="18072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Pravokutnik 14"/>
            <p:cNvSpPr/>
            <p:nvPr/>
          </p:nvSpPr>
          <p:spPr>
            <a:xfrm>
              <a:off x="310676" y="3837047"/>
              <a:ext cx="11497342"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8 </a:t>
              </a:r>
            </a:p>
            <a:p>
              <a:pPr algn="ctr"/>
              <a:r>
                <a:rPr lang="hr-HR" sz="1400" dirty="0">
                  <a:solidFill>
                    <a:schemeClr val="tx1">
                      <a:lumMod val="95000"/>
                      <a:lumOff val="5000"/>
                    </a:schemeClr>
                  </a:solidFill>
                  <a:latin typeface="Calibri" panose="020F0502020204030204" pitchFamily="34" charset="0"/>
                </a:rPr>
                <a:t> Prikazuje obojene metale u sirovom stanju: Aluminij, Bakar, Cink, Olovo, Nikal i Titanij.</a:t>
              </a:r>
              <a:endParaRPr lang="hr-HR" sz="1400" dirty="0">
                <a:solidFill>
                  <a:schemeClr val="tx1">
                    <a:lumMod val="95000"/>
                    <a:lumOff val="5000"/>
                  </a:schemeClr>
                </a:solidFill>
              </a:endParaRPr>
            </a:p>
          </p:txBody>
        </p:sp>
        <p:sp>
          <p:nvSpPr>
            <p:cNvPr id="16" name="Pravokutnik 15"/>
            <p:cNvSpPr/>
            <p:nvPr/>
          </p:nvSpPr>
          <p:spPr>
            <a:xfrm>
              <a:off x="480427" y="3409865"/>
              <a:ext cx="885386" cy="307777"/>
            </a:xfrm>
            <a:prstGeom prst="rect">
              <a:avLst/>
            </a:prstGeom>
          </p:spPr>
          <p:txBody>
            <a:bodyPr wrap="square">
              <a:spAutoFit/>
            </a:bodyPr>
            <a:lstStyle/>
            <a:p>
              <a:pPr algn="ctr"/>
              <a:r>
                <a:rPr lang="hr-HR" sz="1400" b="1" dirty="0">
                  <a:solidFill>
                    <a:schemeClr val="tx1">
                      <a:lumMod val="95000"/>
                      <a:lumOff val="5000"/>
                    </a:schemeClr>
                  </a:solidFill>
                  <a:latin typeface="Calibri" panose="020F0502020204030204" pitchFamily="34" charset="0"/>
                </a:rPr>
                <a:t>Al</a:t>
              </a:r>
              <a:endParaRPr lang="hr-HR" sz="1400" b="1" dirty="0">
                <a:solidFill>
                  <a:schemeClr val="tx1">
                    <a:lumMod val="95000"/>
                    <a:lumOff val="5000"/>
                  </a:schemeClr>
                </a:solidFill>
              </a:endParaRPr>
            </a:p>
          </p:txBody>
        </p:sp>
        <p:sp>
          <p:nvSpPr>
            <p:cNvPr id="17" name="Pravokutnik 16"/>
            <p:cNvSpPr/>
            <p:nvPr/>
          </p:nvSpPr>
          <p:spPr>
            <a:xfrm>
              <a:off x="4505570" y="3409865"/>
              <a:ext cx="885386" cy="307777"/>
            </a:xfrm>
            <a:prstGeom prst="rect">
              <a:avLst/>
            </a:prstGeom>
          </p:spPr>
          <p:txBody>
            <a:bodyPr wrap="square">
              <a:spAutoFit/>
            </a:bodyPr>
            <a:lstStyle/>
            <a:p>
              <a:pPr algn="ctr"/>
              <a:r>
                <a:rPr lang="hr-HR" sz="1400" b="1" dirty="0">
                  <a:solidFill>
                    <a:schemeClr val="tx1">
                      <a:lumMod val="95000"/>
                      <a:lumOff val="5000"/>
                    </a:schemeClr>
                  </a:solidFill>
                  <a:latin typeface="Calibri" panose="020F0502020204030204" pitchFamily="34" charset="0"/>
                </a:rPr>
                <a:t>Zn</a:t>
              </a:r>
              <a:endParaRPr lang="hr-HR" sz="1400" b="1" dirty="0">
                <a:solidFill>
                  <a:schemeClr val="tx1">
                    <a:lumMod val="95000"/>
                    <a:lumOff val="5000"/>
                  </a:schemeClr>
                </a:solidFill>
              </a:endParaRPr>
            </a:p>
          </p:txBody>
        </p:sp>
        <p:sp>
          <p:nvSpPr>
            <p:cNvPr id="18" name="Pravokutnik 17"/>
            <p:cNvSpPr/>
            <p:nvPr/>
          </p:nvSpPr>
          <p:spPr>
            <a:xfrm>
              <a:off x="2327144" y="3409865"/>
              <a:ext cx="885386" cy="307777"/>
            </a:xfrm>
            <a:prstGeom prst="rect">
              <a:avLst/>
            </a:prstGeom>
          </p:spPr>
          <p:txBody>
            <a:bodyPr wrap="square">
              <a:spAutoFit/>
            </a:bodyPr>
            <a:lstStyle/>
            <a:p>
              <a:pPr algn="ctr"/>
              <a:r>
                <a:rPr lang="hr-HR" sz="1400" b="1" dirty="0">
                  <a:solidFill>
                    <a:schemeClr val="tx1">
                      <a:lumMod val="95000"/>
                      <a:lumOff val="5000"/>
                    </a:schemeClr>
                  </a:solidFill>
                  <a:latin typeface="Calibri" panose="020F0502020204030204" pitchFamily="34" charset="0"/>
                </a:rPr>
                <a:t>Cu</a:t>
              </a:r>
              <a:endParaRPr lang="hr-HR" sz="1400" b="1" dirty="0">
                <a:solidFill>
                  <a:schemeClr val="tx1">
                    <a:lumMod val="95000"/>
                    <a:lumOff val="5000"/>
                  </a:schemeClr>
                </a:solidFill>
              </a:endParaRPr>
            </a:p>
          </p:txBody>
        </p:sp>
        <p:sp>
          <p:nvSpPr>
            <p:cNvPr id="19" name="Pravokutnik 18"/>
            <p:cNvSpPr/>
            <p:nvPr/>
          </p:nvSpPr>
          <p:spPr>
            <a:xfrm>
              <a:off x="8755706" y="3409865"/>
              <a:ext cx="885386" cy="307777"/>
            </a:xfrm>
            <a:prstGeom prst="rect">
              <a:avLst/>
            </a:prstGeom>
          </p:spPr>
          <p:txBody>
            <a:bodyPr wrap="square">
              <a:spAutoFit/>
            </a:bodyPr>
            <a:lstStyle/>
            <a:p>
              <a:pPr algn="ctr"/>
              <a:r>
                <a:rPr lang="hr-HR" sz="1400" b="1" dirty="0">
                  <a:solidFill>
                    <a:schemeClr val="tx1">
                      <a:lumMod val="95000"/>
                      <a:lumOff val="5000"/>
                    </a:schemeClr>
                  </a:solidFill>
                  <a:latin typeface="Calibri" panose="020F0502020204030204" pitchFamily="34" charset="0"/>
                </a:rPr>
                <a:t>Ni</a:t>
              </a:r>
              <a:endParaRPr lang="hr-HR" sz="1400" b="1" dirty="0">
                <a:solidFill>
                  <a:schemeClr val="tx1">
                    <a:lumMod val="95000"/>
                    <a:lumOff val="5000"/>
                  </a:schemeClr>
                </a:solidFill>
              </a:endParaRPr>
            </a:p>
          </p:txBody>
        </p:sp>
        <p:sp>
          <p:nvSpPr>
            <p:cNvPr id="20" name="Pravokutnik 19"/>
            <p:cNvSpPr/>
            <p:nvPr/>
          </p:nvSpPr>
          <p:spPr>
            <a:xfrm>
              <a:off x="6577280" y="3409865"/>
              <a:ext cx="885386" cy="307777"/>
            </a:xfrm>
            <a:prstGeom prst="rect">
              <a:avLst/>
            </a:prstGeom>
          </p:spPr>
          <p:txBody>
            <a:bodyPr wrap="square">
              <a:spAutoFit/>
            </a:bodyPr>
            <a:lstStyle/>
            <a:p>
              <a:pPr algn="ctr"/>
              <a:r>
                <a:rPr lang="hr-HR" sz="1400" b="1" dirty="0">
                  <a:solidFill>
                    <a:schemeClr val="tx1">
                      <a:lumMod val="95000"/>
                      <a:lumOff val="5000"/>
                    </a:schemeClr>
                  </a:solidFill>
                  <a:latin typeface="Calibri" panose="020F0502020204030204" pitchFamily="34" charset="0"/>
                </a:rPr>
                <a:t>Pb</a:t>
              </a:r>
              <a:endParaRPr lang="hr-HR" sz="1400" b="1" dirty="0">
                <a:solidFill>
                  <a:schemeClr val="tx1">
                    <a:lumMod val="95000"/>
                    <a:lumOff val="5000"/>
                  </a:schemeClr>
                </a:solidFill>
              </a:endParaRPr>
            </a:p>
          </p:txBody>
        </p:sp>
        <p:sp>
          <p:nvSpPr>
            <p:cNvPr id="21" name="Pravokutnik 20"/>
            <p:cNvSpPr/>
            <p:nvPr/>
          </p:nvSpPr>
          <p:spPr>
            <a:xfrm>
              <a:off x="10669055" y="3409865"/>
              <a:ext cx="885386" cy="307777"/>
            </a:xfrm>
            <a:prstGeom prst="rect">
              <a:avLst/>
            </a:prstGeom>
          </p:spPr>
          <p:txBody>
            <a:bodyPr wrap="square">
              <a:spAutoFit/>
            </a:bodyPr>
            <a:lstStyle/>
            <a:p>
              <a:pPr algn="ctr"/>
              <a:r>
                <a:rPr lang="hr-HR" sz="1400" b="1" dirty="0">
                  <a:solidFill>
                    <a:schemeClr val="tx1">
                      <a:lumMod val="95000"/>
                      <a:lumOff val="5000"/>
                    </a:schemeClr>
                  </a:solidFill>
                  <a:latin typeface="Calibri" panose="020F0502020204030204" pitchFamily="34" charset="0"/>
                </a:rPr>
                <a:t>Ti</a:t>
              </a:r>
              <a:endParaRPr lang="hr-HR" sz="1400" b="1" dirty="0">
                <a:solidFill>
                  <a:schemeClr val="tx1">
                    <a:lumMod val="95000"/>
                    <a:lumOff val="5000"/>
                  </a:schemeClr>
                </a:solidFill>
              </a:endParaRPr>
            </a:p>
          </p:txBody>
        </p:sp>
      </p:grpSp>
      <p:sp>
        <p:nvSpPr>
          <p:cNvPr id="8" name="Pravokutnik 7"/>
          <p:cNvSpPr/>
          <p:nvPr/>
        </p:nvSpPr>
        <p:spPr>
          <a:xfrm>
            <a:off x="164530" y="4516109"/>
            <a:ext cx="11942305" cy="646331"/>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Najčešće imaju karakteristične boje odakle im i dolazi naziv, te su skuplji od željeznih materijala pa se koriste samo kad se od njih traže posebna svojstva poput:</a:t>
            </a:r>
            <a:endParaRPr lang="hr-HR" dirty="0">
              <a:solidFill>
                <a:schemeClr val="tx1">
                  <a:lumMod val="95000"/>
                  <a:lumOff val="5000"/>
                </a:schemeClr>
              </a:solidFill>
            </a:endParaRPr>
          </a:p>
        </p:txBody>
      </p:sp>
      <p:sp>
        <p:nvSpPr>
          <p:cNvPr id="9" name="Pravokutnik 8"/>
          <p:cNvSpPr/>
          <p:nvPr/>
        </p:nvSpPr>
        <p:spPr>
          <a:xfrm>
            <a:off x="676476" y="5509373"/>
            <a:ext cx="2536054" cy="646331"/>
          </a:xfrm>
          <a:prstGeom prst="rect">
            <a:avLst/>
          </a:prstGeom>
        </p:spPr>
        <p:txBody>
          <a:bodyPr wrap="square">
            <a:spAutoFit/>
          </a:bodyPr>
          <a:lstStyle/>
          <a:p>
            <a:r>
              <a:rPr lang="hr-HR" b="1" dirty="0">
                <a:solidFill>
                  <a:schemeClr val="tx1">
                    <a:lumMod val="95000"/>
                    <a:lumOff val="5000"/>
                  </a:schemeClr>
                </a:solidFill>
                <a:latin typeface="Symbol" panose="05050102010706020507" pitchFamily="18" charset="2"/>
              </a:rPr>
              <a:t> </a:t>
            </a:r>
            <a:r>
              <a:rPr lang="hr-HR" b="1" dirty="0">
                <a:solidFill>
                  <a:schemeClr val="tx1">
                    <a:lumMod val="95000"/>
                    <a:lumOff val="5000"/>
                  </a:schemeClr>
                </a:solidFill>
                <a:latin typeface="Calibri" panose="020F0502020204030204" pitchFamily="34" charset="0"/>
              </a:rPr>
              <a:t>male težine,</a:t>
            </a:r>
          </a:p>
          <a:p>
            <a:r>
              <a:rPr lang="hr-HR" b="1" dirty="0">
                <a:solidFill>
                  <a:schemeClr val="tx1">
                    <a:lumMod val="95000"/>
                    <a:lumOff val="5000"/>
                  </a:schemeClr>
                </a:solidFill>
                <a:latin typeface="Symbol" panose="05050102010706020507" pitchFamily="18" charset="2"/>
              </a:rPr>
              <a:t> </a:t>
            </a:r>
            <a:r>
              <a:rPr lang="hr-HR" b="1" dirty="0">
                <a:solidFill>
                  <a:schemeClr val="tx1">
                    <a:lumMod val="95000"/>
                    <a:lumOff val="5000"/>
                  </a:schemeClr>
                </a:solidFill>
                <a:latin typeface="Calibri" panose="020F0502020204030204" pitchFamily="34" charset="0"/>
              </a:rPr>
              <a:t>otpornosti na koroziju,</a:t>
            </a:r>
          </a:p>
        </p:txBody>
      </p:sp>
      <p:sp>
        <p:nvSpPr>
          <p:cNvPr id="10" name="Pravokutnik 9"/>
          <p:cNvSpPr/>
          <p:nvPr/>
        </p:nvSpPr>
        <p:spPr>
          <a:xfrm>
            <a:off x="3819393" y="5509373"/>
            <a:ext cx="4479908" cy="646331"/>
          </a:xfrm>
          <a:prstGeom prst="rect">
            <a:avLst/>
          </a:prstGeom>
        </p:spPr>
        <p:txBody>
          <a:bodyPr wrap="square">
            <a:spAutoFit/>
          </a:bodyPr>
          <a:lstStyle/>
          <a:p>
            <a:r>
              <a:rPr lang="hr-HR" b="1" dirty="0">
                <a:solidFill>
                  <a:schemeClr val="tx1">
                    <a:lumMod val="95000"/>
                    <a:lumOff val="5000"/>
                  </a:schemeClr>
                </a:solidFill>
                <a:latin typeface="Symbol" panose="05050102010706020507" pitchFamily="18" charset="2"/>
              </a:rPr>
              <a:t> </a:t>
            </a:r>
            <a:r>
              <a:rPr lang="hr-HR" b="1" dirty="0">
                <a:solidFill>
                  <a:schemeClr val="tx1">
                    <a:lumMod val="95000"/>
                    <a:lumOff val="5000"/>
                  </a:schemeClr>
                </a:solidFill>
                <a:latin typeface="Calibri" panose="020F0502020204030204" pitchFamily="34" charset="0"/>
              </a:rPr>
              <a:t>mali faktor trenja,</a:t>
            </a:r>
          </a:p>
          <a:p>
            <a:r>
              <a:rPr lang="hr-HR" b="1" dirty="0">
                <a:solidFill>
                  <a:schemeClr val="tx1">
                    <a:lumMod val="95000"/>
                    <a:lumOff val="5000"/>
                  </a:schemeClr>
                </a:solidFill>
                <a:latin typeface="Symbol" panose="05050102010706020507" pitchFamily="18" charset="2"/>
              </a:rPr>
              <a:t> </a:t>
            </a:r>
            <a:r>
              <a:rPr lang="hr-HR" b="1" dirty="0">
                <a:solidFill>
                  <a:schemeClr val="tx1">
                    <a:lumMod val="95000"/>
                    <a:lumOff val="5000"/>
                  </a:schemeClr>
                </a:solidFill>
                <a:latin typeface="Calibri" panose="020F0502020204030204" pitchFamily="34" charset="0"/>
              </a:rPr>
              <a:t>izvrsne električne i toplinske vodljivosti,</a:t>
            </a:r>
          </a:p>
        </p:txBody>
      </p:sp>
      <p:sp>
        <p:nvSpPr>
          <p:cNvPr id="11" name="Pravokutnik 10"/>
          <p:cNvSpPr/>
          <p:nvPr/>
        </p:nvSpPr>
        <p:spPr>
          <a:xfrm>
            <a:off x="8755706" y="5509373"/>
            <a:ext cx="2236240" cy="646331"/>
          </a:xfrm>
          <a:prstGeom prst="rect">
            <a:avLst/>
          </a:prstGeom>
        </p:spPr>
        <p:txBody>
          <a:bodyPr wrap="square">
            <a:spAutoFit/>
          </a:bodyPr>
          <a:lstStyle/>
          <a:p>
            <a:r>
              <a:rPr lang="hr-HR" b="1" dirty="0">
                <a:solidFill>
                  <a:schemeClr val="tx1">
                    <a:lumMod val="95000"/>
                    <a:lumOff val="5000"/>
                  </a:schemeClr>
                </a:solidFill>
                <a:latin typeface="Symbol" panose="05050102010706020507" pitchFamily="18" charset="2"/>
              </a:rPr>
              <a:t> </a:t>
            </a:r>
            <a:r>
              <a:rPr lang="hr-HR" b="1" dirty="0">
                <a:solidFill>
                  <a:schemeClr val="tx1">
                    <a:lumMod val="95000"/>
                    <a:lumOff val="5000"/>
                  </a:schemeClr>
                </a:solidFill>
                <a:latin typeface="Calibri" panose="020F0502020204030204" pitchFamily="34" charset="0"/>
              </a:rPr>
              <a:t>nemagnetičnost,</a:t>
            </a:r>
          </a:p>
          <a:p>
            <a:r>
              <a:rPr lang="hr-HR" b="1" dirty="0">
                <a:solidFill>
                  <a:schemeClr val="tx1">
                    <a:lumMod val="95000"/>
                    <a:lumOff val="5000"/>
                  </a:schemeClr>
                </a:solidFill>
                <a:latin typeface="Symbol" panose="05050102010706020507" pitchFamily="18" charset="2"/>
              </a:rPr>
              <a:t> </a:t>
            </a:r>
            <a:r>
              <a:rPr lang="hr-HR" b="1" dirty="0">
                <a:solidFill>
                  <a:schemeClr val="tx1">
                    <a:lumMod val="95000"/>
                    <a:lumOff val="5000"/>
                  </a:schemeClr>
                </a:solidFill>
                <a:latin typeface="Calibri" panose="020F0502020204030204" pitchFamily="34" charset="0"/>
              </a:rPr>
              <a:t>visoka plastičnost.</a:t>
            </a:r>
            <a:endParaRPr lang="hr-HR" b="1" dirty="0">
              <a:solidFill>
                <a:schemeClr val="tx1">
                  <a:lumMod val="95000"/>
                  <a:lumOff val="5000"/>
                </a:schemeClr>
              </a:solidFill>
            </a:endParaRPr>
          </a:p>
        </p:txBody>
      </p:sp>
      <p:sp>
        <p:nvSpPr>
          <p:cNvPr id="27" name="Rezervirano mjesto datuma 7"/>
          <p:cNvSpPr txBox="1">
            <a:spLocks/>
          </p:cNvSpPr>
          <p:nvPr/>
        </p:nvSpPr>
        <p:spPr>
          <a:xfrm>
            <a:off x="9977717" y="32826"/>
            <a:ext cx="2214283" cy="365125"/>
          </a:xfrm>
          <a:prstGeom prst="rect">
            <a:avLst/>
          </a:prstGeom>
        </p:spPr>
        <p:txBody>
          <a:bodyPr vert="horz" lIns="91440" tIns="45720" rIns="91440" bIns="45720" rtlCol="0" anchor="ctr"/>
          <a:lstStyle>
            <a:defPPr>
              <a:defRPr lang="sr-Latn-R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0DEFB9-F3B6-4E44-9B29-DDAC0800EA5B}" type="datetime1">
              <a:rPr lang="hr-HR" sz="1600" b="1" smtClean="0">
                <a:solidFill>
                  <a:schemeClr val="tx1">
                    <a:lumMod val="95000"/>
                    <a:lumOff val="5000"/>
                  </a:schemeClr>
                </a:solidFill>
              </a:rPr>
              <a:pPr algn="ctr"/>
              <a:t>23.10.2025.</a:t>
            </a:fld>
            <a:endParaRPr lang="hr-HR" sz="1600" b="1" dirty="0">
              <a:solidFill>
                <a:schemeClr val="tx1">
                  <a:lumMod val="95000"/>
                  <a:lumOff val="5000"/>
                </a:schemeClr>
              </a:solidFill>
            </a:endParaRPr>
          </a:p>
        </p:txBody>
      </p:sp>
    </p:spTree>
    <p:extLst>
      <p:ext uri="{BB962C8B-B14F-4D97-AF65-F5344CB8AC3E}">
        <p14:creationId xmlns:p14="http://schemas.microsoft.com/office/powerpoint/2010/main" val="146935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12</a:t>
            </a:fld>
            <a:endParaRPr lang="hr-HR">
              <a:solidFill>
                <a:schemeClr val="tx1">
                  <a:lumMod val="95000"/>
                  <a:lumOff val="5000"/>
                </a:schemeClr>
              </a:solidFill>
            </a:endParaRPr>
          </a:p>
        </p:txBody>
      </p:sp>
      <p:sp>
        <p:nvSpPr>
          <p:cNvPr id="2" name="Pravokutnik 1"/>
          <p:cNvSpPr/>
          <p:nvPr/>
        </p:nvSpPr>
        <p:spPr>
          <a:xfrm>
            <a:off x="99882" y="97868"/>
            <a:ext cx="3401059" cy="369332"/>
          </a:xfrm>
          <a:prstGeom prst="rect">
            <a:avLst/>
          </a:prstGeom>
        </p:spPr>
        <p:txBody>
          <a:bodyPr wrap="none">
            <a:spAutoFit/>
          </a:bodyPr>
          <a:lstStyle/>
          <a:p>
            <a:r>
              <a:rPr lang="hr-HR" b="1" dirty="0">
                <a:solidFill>
                  <a:schemeClr val="tx1">
                    <a:lumMod val="95000"/>
                    <a:lumOff val="5000"/>
                  </a:schemeClr>
                </a:solidFill>
                <a:latin typeface="Calibri" panose="020F0502020204030204" pitchFamily="34" charset="0"/>
              </a:rPr>
              <a:t>Obojene metale razvrstavamo na:</a:t>
            </a:r>
            <a:endParaRPr lang="hr-HR" b="1" dirty="0">
              <a:solidFill>
                <a:schemeClr val="tx1">
                  <a:lumMod val="95000"/>
                  <a:lumOff val="5000"/>
                </a:schemeClr>
              </a:solidFill>
            </a:endParaRPr>
          </a:p>
        </p:txBody>
      </p:sp>
      <p:sp>
        <p:nvSpPr>
          <p:cNvPr id="3" name="Pravokutnik 2"/>
          <p:cNvSpPr/>
          <p:nvPr/>
        </p:nvSpPr>
        <p:spPr>
          <a:xfrm>
            <a:off x="3500941" y="132472"/>
            <a:ext cx="4422686" cy="369332"/>
          </a:xfrm>
          <a:prstGeom prst="rect">
            <a:avLst/>
          </a:prstGeom>
        </p:spPr>
        <p:txBody>
          <a:bodyPr wrap="none">
            <a:spAutoFit/>
          </a:bodyPr>
          <a:lstStyle/>
          <a:p>
            <a:pPr marL="285750" indent="-285750">
              <a:buFont typeface="Arial" panose="020B0604020202020204" pitchFamily="34" charset="0"/>
              <a:buChar char="•"/>
            </a:pPr>
            <a:r>
              <a:rPr lang="hr-HR" b="1" dirty="0">
                <a:solidFill>
                  <a:schemeClr val="tx1">
                    <a:lumMod val="95000"/>
                    <a:lumOff val="5000"/>
                  </a:schemeClr>
                </a:solidFill>
                <a:latin typeface="Symbol" panose="05050102010706020507" pitchFamily="18" charset="2"/>
              </a:rPr>
              <a:t> </a:t>
            </a:r>
            <a:r>
              <a:rPr lang="hr-HR" b="1" dirty="0">
                <a:solidFill>
                  <a:schemeClr val="tx1">
                    <a:lumMod val="95000"/>
                    <a:lumOff val="5000"/>
                  </a:schemeClr>
                </a:solidFill>
                <a:latin typeface="Calibri" panose="020F0502020204030204" pitchFamily="34" charset="0"/>
              </a:rPr>
              <a:t>lake obojene metale (Al, Li, Mg, Be, Ti…),</a:t>
            </a:r>
            <a:endParaRPr lang="hr-HR" b="1" dirty="0">
              <a:solidFill>
                <a:schemeClr val="tx1">
                  <a:lumMod val="95000"/>
                  <a:lumOff val="5000"/>
                </a:schemeClr>
              </a:solidFill>
            </a:endParaRPr>
          </a:p>
        </p:txBody>
      </p:sp>
      <p:sp>
        <p:nvSpPr>
          <p:cNvPr id="4" name="Pravokutnik 3"/>
          <p:cNvSpPr/>
          <p:nvPr/>
        </p:nvSpPr>
        <p:spPr>
          <a:xfrm>
            <a:off x="3500941" y="420921"/>
            <a:ext cx="4604017" cy="369332"/>
          </a:xfrm>
          <a:prstGeom prst="rect">
            <a:avLst/>
          </a:prstGeom>
        </p:spPr>
        <p:txBody>
          <a:bodyPr wrap="none">
            <a:spAutoFit/>
          </a:bodyPr>
          <a:lstStyle/>
          <a:p>
            <a:pPr marL="285750" indent="-285750">
              <a:buFont typeface="Arial" panose="020B0604020202020204" pitchFamily="34" charset="0"/>
              <a:buChar char="•"/>
            </a:pPr>
            <a:r>
              <a:rPr lang="pl-PL" b="1" dirty="0">
                <a:solidFill>
                  <a:schemeClr val="tx1">
                    <a:lumMod val="95000"/>
                    <a:lumOff val="5000"/>
                  </a:schemeClr>
                </a:solidFill>
                <a:latin typeface="Calibri" panose="020F0502020204030204" pitchFamily="34" charset="0"/>
              </a:rPr>
              <a:t>teške obojene metale (Sn, Pb, Cu, Zn, Co…),</a:t>
            </a:r>
            <a:endParaRPr lang="hr-HR" b="1" dirty="0">
              <a:solidFill>
                <a:schemeClr val="tx1">
                  <a:lumMod val="95000"/>
                  <a:lumOff val="5000"/>
                </a:schemeClr>
              </a:solidFill>
            </a:endParaRPr>
          </a:p>
        </p:txBody>
      </p:sp>
      <p:sp>
        <p:nvSpPr>
          <p:cNvPr id="6" name="Pravokutnik 5"/>
          <p:cNvSpPr/>
          <p:nvPr/>
        </p:nvSpPr>
        <p:spPr>
          <a:xfrm>
            <a:off x="3500941" y="719811"/>
            <a:ext cx="4713855" cy="369332"/>
          </a:xfrm>
          <a:prstGeom prst="rect">
            <a:avLst/>
          </a:prstGeom>
        </p:spPr>
        <p:txBody>
          <a:bodyPr wrap="none">
            <a:spAutoFit/>
          </a:bodyPr>
          <a:lstStyle/>
          <a:p>
            <a:pPr marL="285750" indent="-285750">
              <a:buFont typeface="Arial" panose="020B0604020202020204" pitchFamily="34" charset="0"/>
              <a:buChar char="•"/>
            </a:pPr>
            <a:r>
              <a:rPr lang="hr-HR" b="1" dirty="0">
                <a:solidFill>
                  <a:schemeClr val="tx1">
                    <a:lumMod val="95000"/>
                    <a:lumOff val="5000"/>
                  </a:schemeClr>
                </a:solidFill>
                <a:latin typeface="Calibri" panose="020F0502020204030204" pitchFamily="34" charset="0"/>
              </a:rPr>
              <a:t>plemenite obojene metale (Pt, Au, Ir, Ag …).</a:t>
            </a:r>
            <a:endParaRPr lang="hr-HR" b="1" dirty="0">
              <a:solidFill>
                <a:schemeClr val="tx1">
                  <a:lumMod val="95000"/>
                  <a:lumOff val="5000"/>
                </a:schemeClr>
              </a:solidFill>
            </a:endParaRPr>
          </a:p>
        </p:txBody>
      </p:sp>
      <p:sp>
        <p:nvSpPr>
          <p:cNvPr id="13" name="Pravokutnik 12"/>
          <p:cNvSpPr/>
          <p:nvPr/>
        </p:nvSpPr>
        <p:spPr>
          <a:xfrm>
            <a:off x="116399" y="1107744"/>
            <a:ext cx="11611677" cy="646331"/>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Obojeni metali i njihove legure primjenjuju se u raznim industrijama kao što su zrakoplovstvo, elektronika, brodogradnja, građevinarstvo i prehrambena industrija.</a:t>
            </a:r>
            <a:endParaRPr lang="hr-HR" dirty="0">
              <a:solidFill>
                <a:schemeClr val="tx1">
                  <a:lumMod val="95000"/>
                  <a:lumOff val="5000"/>
                </a:schemeClr>
              </a:solidFill>
            </a:endParaRPr>
          </a:p>
        </p:txBody>
      </p:sp>
      <p:graphicFrame>
        <p:nvGraphicFramePr>
          <p:cNvPr id="14" name="Tablica 13"/>
          <p:cNvGraphicFramePr>
            <a:graphicFrameLocks noGrp="1"/>
          </p:cNvGraphicFramePr>
          <p:nvPr>
            <p:extLst>
              <p:ext uri="{D42A27DB-BD31-4B8C-83A1-F6EECF244321}">
                <p14:modId xmlns:p14="http://schemas.microsoft.com/office/powerpoint/2010/main" val="3243305221"/>
              </p:ext>
            </p:extLst>
          </p:nvPr>
        </p:nvGraphicFramePr>
        <p:xfrm>
          <a:off x="399919" y="2287552"/>
          <a:ext cx="11398288" cy="808228"/>
        </p:xfrm>
        <a:graphic>
          <a:graphicData uri="http://schemas.openxmlformats.org/drawingml/2006/table">
            <a:tbl>
              <a:tblPr firstRow="1" firstCol="1" bandRow="1">
                <a:tableStyleId>{93296810-A885-4BE3-A3E7-6D5BEEA58F35}</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Al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Aluminij</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Aluminium</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600" b="1" dirty="0" err="1">
                          <a:effectLst/>
                        </a:rPr>
                        <a:t>Lagani</a:t>
                      </a:r>
                      <a:r>
                        <a:rPr lang="en-US" sz="1600" b="1" dirty="0">
                          <a:effectLst/>
                        </a:rPr>
                        <a:t>, </a:t>
                      </a:r>
                      <a:r>
                        <a:rPr lang="en-US" sz="1600" b="1" dirty="0" err="1">
                          <a:effectLst/>
                        </a:rPr>
                        <a:t>srebrnasti</a:t>
                      </a:r>
                      <a:r>
                        <a:rPr lang="en-US" sz="1600" b="1" dirty="0">
                          <a:effectLst/>
                        </a:rPr>
                        <a:t> metal; </a:t>
                      </a:r>
                      <a:r>
                        <a:rPr lang="en-US" sz="1600" b="1" dirty="0" err="1">
                          <a:effectLst/>
                        </a:rPr>
                        <a:t>otporan</a:t>
                      </a:r>
                      <a:r>
                        <a:rPr lang="en-US" sz="1600" b="1" dirty="0">
                          <a:effectLst/>
                        </a:rPr>
                        <a:t> </a:t>
                      </a:r>
                      <a:r>
                        <a:rPr lang="en-US" sz="1600" b="1" dirty="0" err="1">
                          <a:effectLst/>
                        </a:rPr>
                        <a:t>na</a:t>
                      </a:r>
                      <a:r>
                        <a:rPr lang="en-US" sz="1600" b="1" dirty="0">
                          <a:effectLst/>
                        </a:rPr>
                        <a:t> </a:t>
                      </a:r>
                      <a:r>
                        <a:rPr lang="en-US" sz="1600" b="1" dirty="0" err="1">
                          <a:effectLst/>
                        </a:rPr>
                        <a:t>koroziju</a:t>
                      </a:r>
                      <a:r>
                        <a:rPr lang="en-US" sz="1600" b="1" dirty="0">
                          <a:effectLst/>
                        </a:rPr>
                        <a:t>; </a:t>
                      </a:r>
                      <a:r>
                        <a:rPr lang="en-US" sz="1600" b="1" dirty="0" err="1">
                          <a:effectLst/>
                        </a:rPr>
                        <a:t>koristi</a:t>
                      </a:r>
                      <a:r>
                        <a:rPr lang="en-US" sz="1600" b="1" dirty="0">
                          <a:effectLst/>
                        </a:rPr>
                        <a:t> se u </a:t>
                      </a:r>
                      <a:r>
                        <a:rPr lang="en-US" sz="1600" b="1" dirty="0" err="1">
                          <a:effectLst/>
                        </a:rPr>
                        <a:t>zrakoplovstvu</a:t>
                      </a:r>
                      <a:r>
                        <a:rPr lang="en-US" sz="1600" b="1" dirty="0">
                          <a:effectLst/>
                        </a:rPr>
                        <a:t>, </a:t>
                      </a:r>
                      <a:r>
                        <a:rPr lang="en-US" sz="1600" b="1" dirty="0" err="1">
                          <a:effectLst/>
                        </a:rPr>
                        <a:t>građevini</a:t>
                      </a:r>
                      <a:r>
                        <a:rPr lang="en-US" sz="1600" b="1" dirty="0">
                          <a:effectLst/>
                        </a:rPr>
                        <a:t> </a:t>
                      </a:r>
                      <a:r>
                        <a:rPr lang="en-US" sz="1600" b="1" dirty="0" err="1">
                          <a:effectLst/>
                        </a:rPr>
                        <a:t>i</a:t>
                      </a:r>
                      <a:r>
                        <a:rPr lang="en-US" sz="1600" b="1" dirty="0">
                          <a:effectLst/>
                        </a:rPr>
                        <a:t> </a:t>
                      </a:r>
                      <a:r>
                        <a:rPr lang="en-US" sz="1600" b="1" dirty="0" err="1">
                          <a:effectLst/>
                        </a:rPr>
                        <a:t>ambalaži</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15" name="Tablica 14"/>
          <p:cNvGraphicFramePr>
            <a:graphicFrameLocks noGrp="1"/>
          </p:cNvGraphicFramePr>
          <p:nvPr>
            <p:extLst>
              <p:ext uri="{D42A27DB-BD31-4B8C-83A1-F6EECF244321}">
                <p14:modId xmlns:p14="http://schemas.microsoft.com/office/powerpoint/2010/main" val="21143817"/>
              </p:ext>
            </p:extLst>
          </p:nvPr>
        </p:nvGraphicFramePr>
        <p:xfrm>
          <a:off x="399919" y="3277768"/>
          <a:ext cx="11398288" cy="527812"/>
        </p:xfrm>
        <a:graphic>
          <a:graphicData uri="http://schemas.openxmlformats.org/drawingml/2006/table">
            <a:tbl>
              <a:tblPr firstRow="1" firstCol="1" bandRow="1">
                <a:tableStyleId>{93296810-A885-4BE3-A3E7-6D5BEEA58F35}</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Li</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Litij</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a:effectLst/>
                        </a:rPr>
                        <a:t>Lithium</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600" b="1" dirty="0" err="1">
                          <a:effectLst/>
                        </a:rPr>
                        <a:t>Najlakši</a:t>
                      </a:r>
                      <a:r>
                        <a:rPr lang="en-US" sz="1600" b="1" dirty="0">
                          <a:effectLst/>
                        </a:rPr>
                        <a:t> metal; </a:t>
                      </a:r>
                      <a:r>
                        <a:rPr lang="en-US" sz="1600" b="1" dirty="0" err="1">
                          <a:effectLst/>
                        </a:rPr>
                        <a:t>koristi</a:t>
                      </a:r>
                      <a:r>
                        <a:rPr lang="en-US" sz="1600" b="1" dirty="0">
                          <a:effectLst/>
                        </a:rPr>
                        <a:t> se u </a:t>
                      </a:r>
                      <a:r>
                        <a:rPr lang="en-US" sz="1600" b="1" dirty="0" err="1">
                          <a:effectLst/>
                        </a:rPr>
                        <a:t>baterijama</a:t>
                      </a:r>
                      <a:r>
                        <a:rPr lang="en-US" sz="1600" b="1" dirty="0">
                          <a:effectLst/>
                        </a:rPr>
                        <a:t> </a:t>
                      </a:r>
                      <a:r>
                        <a:rPr lang="en-US" sz="1600" b="1" dirty="0" err="1">
                          <a:effectLst/>
                        </a:rPr>
                        <a:t>i</a:t>
                      </a:r>
                      <a:r>
                        <a:rPr lang="en-US" sz="1600" b="1" dirty="0">
                          <a:effectLst/>
                        </a:rPr>
                        <a:t> </a:t>
                      </a:r>
                      <a:r>
                        <a:rPr lang="en-US" sz="1600" b="1" dirty="0" err="1">
                          <a:effectLst/>
                        </a:rPr>
                        <a:t>legurama</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16" name="Tablica 15"/>
          <p:cNvGraphicFramePr>
            <a:graphicFrameLocks noGrp="1"/>
          </p:cNvGraphicFramePr>
          <p:nvPr>
            <p:extLst>
              <p:ext uri="{D42A27DB-BD31-4B8C-83A1-F6EECF244321}">
                <p14:modId xmlns:p14="http://schemas.microsoft.com/office/powerpoint/2010/main" val="2529291857"/>
              </p:ext>
            </p:extLst>
          </p:nvPr>
        </p:nvGraphicFramePr>
        <p:xfrm>
          <a:off x="399919" y="3987568"/>
          <a:ext cx="11398288" cy="808228"/>
        </p:xfrm>
        <a:graphic>
          <a:graphicData uri="http://schemas.openxmlformats.org/drawingml/2006/table">
            <a:tbl>
              <a:tblPr firstRow="1" firstCol="1" bandRow="1">
                <a:tableStyleId>{93296810-A885-4BE3-A3E7-6D5BEEA58F35}</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Mg</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Magnezij</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a:effectLst/>
                        </a:rPr>
                        <a:t>Magnesium</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a:effectLst/>
                        </a:rPr>
                        <a:t>Lagan, </a:t>
                      </a:r>
                      <a:r>
                        <a:rPr lang="en-US" sz="1600" b="1" dirty="0" err="1">
                          <a:effectLst/>
                        </a:rPr>
                        <a:t>sivkast</a:t>
                      </a:r>
                      <a:r>
                        <a:rPr lang="en-US" sz="1600" b="1" dirty="0">
                          <a:effectLst/>
                        </a:rPr>
                        <a:t> metal; </a:t>
                      </a:r>
                      <a:r>
                        <a:rPr lang="en-US" sz="1600" b="1" dirty="0" err="1">
                          <a:effectLst/>
                        </a:rPr>
                        <a:t>koristi</a:t>
                      </a:r>
                      <a:r>
                        <a:rPr lang="en-US" sz="1600" b="1" dirty="0">
                          <a:effectLst/>
                        </a:rPr>
                        <a:t> se u </a:t>
                      </a:r>
                      <a:r>
                        <a:rPr lang="en-US" sz="1600" b="1" dirty="0" err="1">
                          <a:effectLst/>
                        </a:rPr>
                        <a:t>legurama</a:t>
                      </a:r>
                      <a:r>
                        <a:rPr lang="en-US" sz="1600" b="1" dirty="0">
                          <a:effectLst/>
                        </a:rPr>
                        <a:t>, </a:t>
                      </a:r>
                      <a:r>
                        <a:rPr lang="en-US" sz="1600" b="1" dirty="0" err="1">
                          <a:effectLst/>
                        </a:rPr>
                        <a:t>pirotehnici</a:t>
                      </a:r>
                      <a:r>
                        <a:rPr lang="en-US" sz="1600" b="1" dirty="0">
                          <a:effectLst/>
                        </a:rPr>
                        <a:t> </a:t>
                      </a:r>
                      <a:r>
                        <a:rPr lang="en-US" sz="1600" b="1" dirty="0" err="1">
                          <a:effectLst/>
                        </a:rPr>
                        <a:t>i</a:t>
                      </a:r>
                      <a:r>
                        <a:rPr lang="en-US" sz="1600" b="1" dirty="0">
                          <a:effectLst/>
                        </a:rPr>
                        <a:t> </a:t>
                      </a:r>
                      <a:r>
                        <a:rPr lang="en-US" sz="1600" b="1" dirty="0" err="1">
                          <a:effectLst/>
                        </a:rPr>
                        <a:t>medicini</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17" name="Tablica 16"/>
          <p:cNvGraphicFramePr>
            <a:graphicFrameLocks noGrp="1"/>
          </p:cNvGraphicFramePr>
          <p:nvPr>
            <p:extLst>
              <p:ext uri="{D42A27DB-BD31-4B8C-83A1-F6EECF244321}">
                <p14:modId xmlns:p14="http://schemas.microsoft.com/office/powerpoint/2010/main" val="3337117265"/>
              </p:ext>
            </p:extLst>
          </p:nvPr>
        </p:nvGraphicFramePr>
        <p:xfrm>
          <a:off x="399919" y="4977784"/>
          <a:ext cx="11398288" cy="808228"/>
        </p:xfrm>
        <a:graphic>
          <a:graphicData uri="http://schemas.openxmlformats.org/drawingml/2006/table">
            <a:tbl>
              <a:tblPr firstRow="1" firstCol="1" bandRow="1">
                <a:tableStyleId>{93296810-A885-4BE3-A3E7-6D5BEEA58F35}</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Be</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Berilij</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a:effectLst/>
                        </a:rPr>
                        <a:t>Beryllium</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Vrlo</a:t>
                      </a:r>
                      <a:r>
                        <a:rPr lang="en-US" sz="1600" b="1" dirty="0">
                          <a:effectLst/>
                        </a:rPr>
                        <a:t> lagan </a:t>
                      </a:r>
                      <a:r>
                        <a:rPr lang="en-US" sz="1600" b="1" dirty="0" err="1">
                          <a:effectLst/>
                        </a:rPr>
                        <a:t>i</a:t>
                      </a:r>
                      <a:r>
                        <a:rPr lang="en-US" sz="1600" b="1" dirty="0">
                          <a:effectLst/>
                        </a:rPr>
                        <a:t> </a:t>
                      </a:r>
                      <a:r>
                        <a:rPr lang="en-US" sz="1600" b="1" dirty="0" err="1">
                          <a:effectLst/>
                        </a:rPr>
                        <a:t>čvrst</a:t>
                      </a:r>
                      <a:r>
                        <a:rPr lang="en-US" sz="1600" b="1" dirty="0">
                          <a:effectLst/>
                        </a:rPr>
                        <a:t>; </a:t>
                      </a:r>
                      <a:r>
                        <a:rPr lang="en-US" sz="1600" b="1" dirty="0" err="1">
                          <a:effectLst/>
                        </a:rPr>
                        <a:t>koristi</a:t>
                      </a:r>
                      <a:r>
                        <a:rPr lang="en-US" sz="1600" b="1" dirty="0">
                          <a:effectLst/>
                        </a:rPr>
                        <a:t> se u </a:t>
                      </a:r>
                      <a:r>
                        <a:rPr lang="en-US" sz="1600" b="1" dirty="0" err="1">
                          <a:effectLst/>
                        </a:rPr>
                        <a:t>svemirskoj</a:t>
                      </a:r>
                      <a:r>
                        <a:rPr lang="en-US" sz="1600" b="1" dirty="0">
                          <a:effectLst/>
                        </a:rPr>
                        <a:t> </a:t>
                      </a:r>
                      <a:r>
                        <a:rPr lang="en-US" sz="1600" b="1" dirty="0" err="1">
                          <a:effectLst/>
                        </a:rPr>
                        <a:t>tehnologiji</a:t>
                      </a:r>
                      <a:r>
                        <a:rPr lang="en-US" sz="1600" b="1" dirty="0">
                          <a:effectLst/>
                        </a:rPr>
                        <a:t> </a:t>
                      </a:r>
                      <a:r>
                        <a:rPr lang="en-US" sz="1600" b="1" dirty="0" err="1">
                          <a:effectLst/>
                        </a:rPr>
                        <a:t>i</a:t>
                      </a:r>
                      <a:r>
                        <a:rPr lang="en-US" sz="1600" b="1" dirty="0">
                          <a:effectLst/>
                        </a:rPr>
                        <a:t> </a:t>
                      </a:r>
                      <a:r>
                        <a:rPr lang="en-US" sz="1600" b="1" dirty="0" err="1">
                          <a:effectLst/>
                        </a:rPr>
                        <a:t>legurama</a:t>
                      </a:r>
                      <a:r>
                        <a:rPr lang="en-US" sz="1600" b="1" dirty="0">
                          <a:effectLst/>
                        </a:rPr>
                        <a:t> s </a:t>
                      </a:r>
                      <a:r>
                        <a:rPr lang="en-US" sz="1600" b="1" dirty="0" err="1">
                          <a:effectLst/>
                        </a:rPr>
                        <a:t>bakrom</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20" name="Tablica 19"/>
          <p:cNvGraphicFramePr>
            <a:graphicFrameLocks noGrp="1"/>
          </p:cNvGraphicFramePr>
          <p:nvPr>
            <p:extLst>
              <p:ext uri="{D42A27DB-BD31-4B8C-83A1-F6EECF244321}">
                <p14:modId xmlns:p14="http://schemas.microsoft.com/office/powerpoint/2010/main" val="749960934"/>
              </p:ext>
            </p:extLst>
          </p:nvPr>
        </p:nvGraphicFramePr>
        <p:xfrm>
          <a:off x="399919" y="5967999"/>
          <a:ext cx="11398288" cy="808228"/>
        </p:xfrm>
        <a:graphic>
          <a:graphicData uri="http://schemas.openxmlformats.org/drawingml/2006/table">
            <a:tbl>
              <a:tblPr firstRow="1" firstCol="1" bandRow="1">
                <a:tableStyleId>{93296810-A885-4BE3-A3E7-6D5BEEA58F35}</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err="1">
                          <a:effectLst/>
                        </a:rPr>
                        <a:t>Ti</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a:effectLst/>
                        </a:rPr>
                        <a:t>Titan</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a:effectLst/>
                        </a:rPr>
                        <a:t>Titanium</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Vrlo</a:t>
                      </a:r>
                      <a:r>
                        <a:rPr lang="en-US" sz="1600" b="1" dirty="0">
                          <a:effectLst/>
                        </a:rPr>
                        <a:t> </a:t>
                      </a:r>
                      <a:r>
                        <a:rPr lang="en-US" sz="1600" b="1" dirty="0" err="1">
                          <a:effectLst/>
                        </a:rPr>
                        <a:t>čvrst</a:t>
                      </a:r>
                      <a:r>
                        <a:rPr lang="en-US" sz="1600" b="1" dirty="0">
                          <a:effectLst/>
                        </a:rPr>
                        <a:t>, </a:t>
                      </a:r>
                      <a:r>
                        <a:rPr lang="en-US" sz="1600" b="1" dirty="0" err="1">
                          <a:effectLst/>
                        </a:rPr>
                        <a:t>otporan</a:t>
                      </a:r>
                      <a:r>
                        <a:rPr lang="en-US" sz="1600" b="1" dirty="0">
                          <a:effectLst/>
                        </a:rPr>
                        <a:t> </a:t>
                      </a:r>
                      <a:r>
                        <a:rPr lang="en-US" sz="1600" b="1" dirty="0" err="1">
                          <a:effectLst/>
                        </a:rPr>
                        <a:t>na</a:t>
                      </a:r>
                      <a:r>
                        <a:rPr lang="en-US" sz="1600" b="1" dirty="0">
                          <a:effectLst/>
                        </a:rPr>
                        <a:t> </a:t>
                      </a:r>
                      <a:r>
                        <a:rPr lang="en-US" sz="1600" b="1" dirty="0" err="1">
                          <a:effectLst/>
                        </a:rPr>
                        <a:t>koroziju</a:t>
                      </a:r>
                      <a:r>
                        <a:rPr lang="en-US" sz="1600" b="1" dirty="0">
                          <a:effectLst/>
                        </a:rPr>
                        <a:t>; </a:t>
                      </a:r>
                      <a:r>
                        <a:rPr lang="en-US" sz="1600" b="1" dirty="0" err="1">
                          <a:effectLst/>
                        </a:rPr>
                        <a:t>koristi</a:t>
                      </a:r>
                      <a:r>
                        <a:rPr lang="en-US" sz="1600" b="1" dirty="0">
                          <a:effectLst/>
                        </a:rPr>
                        <a:t> se u </a:t>
                      </a:r>
                      <a:r>
                        <a:rPr lang="en-US" sz="1600" b="1" dirty="0" err="1">
                          <a:effectLst/>
                        </a:rPr>
                        <a:t>medicini</a:t>
                      </a:r>
                      <a:r>
                        <a:rPr lang="en-US" sz="1600" b="1" dirty="0">
                          <a:effectLst/>
                        </a:rPr>
                        <a:t>, </a:t>
                      </a:r>
                      <a:r>
                        <a:rPr lang="en-US" sz="1600" b="1" dirty="0" err="1">
                          <a:effectLst/>
                        </a:rPr>
                        <a:t>zrakoplovstvu</a:t>
                      </a:r>
                      <a:r>
                        <a:rPr lang="en-US" sz="1600" b="1" dirty="0">
                          <a:effectLst/>
                        </a:rPr>
                        <a:t> </a:t>
                      </a:r>
                      <a:r>
                        <a:rPr lang="en-US" sz="1600" b="1" dirty="0" err="1">
                          <a:effectLst/>
                        </a:rPr>
                        <a:t>i</a:t>
                      </a:r>
                      <a:r>
                        <a:rPr lang="en-US" sz="1600" b="1" dirty="0">
                          <a:effectLst/>
                        </a:rPr>
                        <a:t> </a:t>
                      </a:r>
                      <a:r>
                        <a:rPr lang="en-US" sz="1600" b="1" dirty="0" err="1">
                          <a:effectLst/>
                        </a:rPr>
                        <a:t>sportskim</a:t>
                      </a:r>
                      <a:r>
                        <a:rPr lang="en-US" sz="1600" b="1" dirty="0">
                          <a:effectLst/>
                        </a:rPr>
                        <a:t> </a:t>
                      </a:r>
                      <a:r>
                        <a:rPr lang="en-US" sz="1600" b="1" dirty="0" err="1">
                          <a:effectLst/>
                        </a:rPr>
                        <a:t>proizvodima</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sp>
        <p:nvSpPr>
          <p:cNvPr id="21" name="Pravokutnik 20"/>
          <p:cNvSpPr/>
          <p:nvPr/>
        </p:nvSpPr>
        <p:spPr>
          <a:xfrm>
            <a:off x="399919" y="1843737"/>
            <a:ext cx="1998624" cy="369332"/>
          </a:xfrm>
          <a:prstGeom prst="rect">
            <a:avLst/>
          </a:prstGeom>
        </p:spPr>
        <p:txBody>
          <a:bodyPr wrap="none">
            <a:spAutoFit/>
          </a:bodyPr>
          <a:lstStyle/>
          <a:p>
            <a:r>
              <a:rPr lang="hr-HR" b="1" dirty="0">
                <a:solidFill>
                  <a:schemeClr val="tx1">
                    <a:lumMod val="95000"/>
                    <a:lumOff val="5000"/>
                  </a:schemeClr>
                </a:solidFill>
              </a:rPr>
              <a:t>Laki obojeni metali</a:t>
            </a:r>
          </a:p>
        </p:txBody>
      </p:sp>
    </p:spTree>
    <p:extLst>
      <p:ext uri="{BB962C8B-B14F-4D97-AF65-F5344CB8AC3E}">
        <p14:creationId xmlns:p14="http://schemas.microsoft.com/office/powerpoint/2010/main" val="22812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13</a:t>
            </a:fld>
            <a:endParaRPr lang="hr-HR">
              <a:solidFill>
                <a:srgbClr val="EB8113"/>
              </a:solidFill>
            </a:endParaRPr>
          </a:p>
        </p:txBody>
      </p:sp>
      <p:graphicFrame>
        <p:nvGraphicFramePr>
          <p:cNvPr id="4" name="Tablica 3"/>
          <p:cNvGraphicFramePr>
            <a:graphicFrameLocks noGrp="1"/>
          </p:cNvGraphicFramePr>
          <p:nvPr>
            <p:extLst>
              <p:ext uri="{D42A27DB-BD31-4B8C-83A1-F6EECF244321}">
                <p14:modId xmlns:p14="http://schemas.microsoft.com/office/powerpoint/2010/main" val="3218061896"/>
              </p:ext>
            </p:extLst>
          </p:nvPr>
        </p:nvGraphicFramePr>
        <p:xfrm>
          <a:off x="329788" y="996023"/>
          <a:ext cx="11398288" cy="841248"/>
        </p:xfrm>
        <a:graphic>
          <a:graphicData uri="http://schemas.openxmlformats.org/drawingml/2006/table">
            <a:tbl>
              <a:tblPr firstRow="1" firstCol="1" bandRow="1">
                <a:tableStyleId>{7DF18680-E054-41AD-8BC1-D1AEF772440D}</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Sn</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Kositar</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Stannum</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Mekan</a:t>
                      </a:r>
                      <a:r>
                        <a:rPr lang="en-US" sz="1600" b="1" dirty="0">
                          <a:effectLst/>
                        </a:rPr>
                        <a:t>, </a:t>
                      </a:r>
                      <a:r>
                        <a:rPr lang="en-US" sz="1600" b="1" dirty="0" err="1">
                          <a:effectLst/>
                        </a:rPr>
                        <a:t>sjajan</a:t>
                      </a:r>
                      <a:r>
                        <a:rPr lang="en-US" sz="1600" b="1" dirty="0">
                          <a:effectLst/>
                        </a:rPr>
                        <a:t> metal; </a:t>
                      </a:r>
                      <a:r>
                        <a:rPr lang="en-US" sz="1600" b="1" dirty="0" err="1">
                          <a:effectLst/>
                        </a:rPr>
                        <a:t>koristi</a:t>
                      </a:r>
                      <a:r>
                        <a:rPr lang="en-US" sz="1600" b="1" dirty="0">
                          <a:effectLst/>
                        </a:rPr>
                        <a:t> se </a:t>
                      </a:r>
                      <a:r>
                        <a:rPr lang="en-US" sz="1600" b="1" dirty="0" err="1">
                          <a:effectLst/>
                        </a:rPr>
                        <a:t>za</a:t>
                      </a:r>
                      <a:r>
                        <a:rPr lang="en-US" sz="1600" b="1" dirty="0">
                          <a:effectLst/>
                        </a:rPr>
                        <a:t> </a:t>
                      </a:r>
                      <a:r>
                        <a:rPr lang="en-US" sz="1600" b="1" dirty="0" err="1">
                          <a:effectLst/>
                        </a:rPr>
                        <a:t>lemljenje</a:t>
                      </a:r>
                      <a:r>
                        <a:rPr lang="en-US" sz="1600" b="1" dirty="0">
                          <a:effectLst/>
                        </a:rPr>
                        <a:t> </a:t>
                      </a:r>
                      <a:r>
                        <a:rPr lang="en-US" sz="1600" b="1" dirty="0" err="1">
                          <a:effectLst/>
                        </a:rPr>
                        <a:t>i</a:t>
                      </a:r>
                      <a:r>
                        <a:rPr lang="en-US" sz="1600" b="1" dirty="0">
                          <a:effectLst/>
                        </a:rPr>
                        <a:t> </a:t>
                      </a:r>
                      <a:r>
                        <a:rPr lang="en-US" sz="1600" b="1" dirty="0" err="1">
                          <a:effectLst/>
                        </a:rPr>
                        <a:t>premazivanje</a:t>
                      </a:r>
                      <a:r>
                        <a:rPr lang="en-US" sz="1600" b="1" dirty="0">
                          <a:effectLst/>
                        </a:rPr>
                        <a:t> </a:t>
                      </a:r>
                      <a:r>
                        <a:rPr lang="en-US" sz="1600" b="1" dirty="0" err="1">
                          <a:effectLst/>
                        </a:rPr>
                        <a:t>metala</a:t>
                      </a:r>
                      <a:r>
                        <a:rPr lang="en-US" sz="1600" b="1" dirty="0">
                          <a:effectLst/>
                        </a:rPr>
                        <a:t> (</a:t>
                      </a:r>
                      <a:r>
                        <a:rPr lang="en-US" sz="1600" b="1" dirty="0" err="1">
                          <a:effectLst/>
                        </a:rPr>
                        <a:t>limenke</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6" name="Tablica 5"/>
          <p:cNvGraphicFramePr>
            <a:graphicFrameLocks noGrp="1"/>
          </p:cNvGraphicFramePr>
          <p:nvPr>
            <p:extLst>
              <p:ext uri="{D42A27DB-BD31-4B8C-83A1-F6EECF244321}">
                <p14:modId xmlns:p14="http://schemas.microsoft.com/office/powerpoint/2010/main" val="2712296184"/>
              </p:ext>
            </p:extLst>
          </p:nvPr>
        </p:nvGraphicFramePr>
        <p:xfrm>
          <a:off x="329788" y="2058350"/>
          <a:ext cx="11398288" cy="841248"/>
        </p:xfrm>
        <a:graphic>
          <a:graphicData uri="http://schemas.openxmlformats.org/drawingml/2006/table">
            <a:tbl>
              <a:tblPr firstRow="1" firstCol="1" bandRow="1">
                <a:tableStyleId>{7DF18680-E054-41AD-8BC1-D1AEF772440D}</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err="1">
                          <a:effectLst/>
                        </a:rPr>
                        <a:t>Pb</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Olovo</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Plumbum</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Težak</a:t>
                      </a:r>
                      <a:r>
                        <a:rPr lang="en-US" sz="1600" b="1" dirty="0">
                          <a:effectLst/>
                        </a:rPr>
                        <a:t>, </a:t>
                      </a:r>
                      <a:r>
                        <a:rPr lang="en-US" sz="1600" b="1" dirty="0" err="1">
                          <a:effectLst/>
                        </a:rPr>
                        <a:t>mekan</a:t>
                      </a:r>
                      <a:r>
                        <a:rPr lang="en-US" sz="1600" b="1" dirty="0">
                          <a:effectLst/>
                        </a:rPr>
                        <a:t> </a:t>
                      </a:r>
                      <a:r>
                        <a:rPr lang="en-US" sz="1600" b="1" dirty="0" err="1">
                          <a:effectLst/>
                        </a:rPr>
                        <a:t>i</a:t>
                      </a:r>
                      <a:r>
                        <a:rPr lang="en-US" sz="1600" b="1" dirty="0">
                          <a:effectLst/>
                        </a:rPr>
                        <a:t> </a:t>
                      </a:r>
                      <a:r>
                        <a:rPr lang="en-US" sz="1600" b="1" dirty="0" err="1">
                          <a:effectLst/>
                        </a:rPr>
                        <a:t>otrovan</a:t>
                      </a:r>
                      <a:r>
                        <a:rPr lang="en-US" sz="1600" b="1" dirty="0">
                          <a:effectLst/>
                        </a:rPr>
                        <a:t> metal; </a:t>
                      </a:r>
                      <a:r>
                        <a:rPr lang="en-US" sz="1600" b="1" dirty="0" err="1">
                          <a:effectLst/>
                        </a:rPr>
                        <a:t>koristi</a:t>
                      </a:r>
                      <a:r>
                        <a:rPr lang="en-US" sz="1600" b="1" dirty="0">
                          <a:effectLst/>
                        </a:rPr>
                        <a:t> se u </a:t>
                      </a:r>
                      <a:r>
                        <a:rPr lang="en-US" sz="1600" b="1" dirty="0" err="1">
                          <a:effectLst/>
                        </a:rPr>
                        <a:t>akumulatorima</a:t>
                      </a:r>
                      <a:r>
                        <a:rPr lang="en-US" sz="1600" b="1" dirty="0">
                          <a:effectLst/>
                        </a:rPr>
                        <a:t> </a:t>
                      </a:r>
                      <a:r>
                        <a:rPr lang="en-US" sz="1600" b="1" dirty="0" err="1">
                          <a:effectLst/>
                        </a:rPr>
                        <a:t>i</a:t>
                      </a:r>
                      <a:r>
                        <a:rPr lang="en-US" sz="1600" b="1" dirty="0">
                          <a:effectLst/>
                        </a:rPr>
                        <a:t> </a:t>
                      </a:r>
                      <a:r>
                        <a:rPr lang="en-US" sz="1600" b="1" dirty="0" err="1">
                          <a:effectLst/>
                        </a:rPr>
                        <a:t>zaštiti</a:t>
                      </a:r>
                      <a:r>
                        <a:rPr lang="en-US" sz="1600" b="1" dirty="0">
                          <a:effectLst/>
                        </a:rPr>
                        <a:t> od </a:t>
                      </a:r>
                      <a:r>
                        <a:rPr lang="en-US" sz="1600" b="1" dirty="0" err="1">
                          <a:effectLst/>
                        </a:rPr>
                        <a:t>zračenja</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7" name="Tablica 6"/>
          <p:cNvGraphicFramePr>
            <a:graphicFrameLocks noGrp="1"/>
          </p:cNvGraphicFramePr>
          <p:nvPr>
            <p:extLst>
              <p:ext uri="{D42A27DB-BD31-4B8C-83A1-F6EECF244321}">
                <p14:modId xmlns:p14="http://schemas.microsoft.com/office/powerpoint/2010/main" val="965310338"/>
              </p:ext>
            </p:extLst>
          </p:nvPr>
        </p:nvGraphicFramePr>
        <p:xfrm>
          <a:off x="329788" y="3100001"/>
          <a:ext cx="11398288" cy="841248"/>
        </p:xfrm>
        <a:graphic>
          <a:graphicData uri="http://schemas.openxmlformats.org/drawingml/2006/table">
            <a:tbl>
              <a:tblPr firstRow="1" firstCol="1" bandRow="1">
                <a:tableStyleId>{7DF18680-E054-41AD-8BC1-D1AEF772440D}</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Cu</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Bakar</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Cuprum</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Crvenkast</a:t>
                      </a:r>
                      <a:r>
                        <a:rPr lang="en-US" sz="1600" b="1" dirty="0">
                          <a:effectLst/>
                        </a:rPr>
                        <a:t> metal; </a:t>
                      </a:r>
                      <a:r>
                        <a:rPr lang="en-US" sz="1600" b="1" dirty="0" err="1">
                          <a:effectLst/>
                        </a:rPr>
                        <a:t>odličan</a:t>
                      </a:r>
                      <a:r>
                        <a:rPr lang="en-US" sz="1600" b="1" dirty="0">
                          <a:effectLst/>
                        </a:rPr>
                        <a:t> </a:t>
                      </a:r>
                      <a:r>
                        <a:rPr lang="en-US" sz="1600" b="1" dirty="0" err="1">
                          <a:effectLst/>
                        </a:rPr>
                        <a:t>vodič</a:t>
                      </a:r>
                      <a:r>
                        <a:rPr lang="en-US" sz="1600" b="1" dirty="0">
                          <a:effectLst/>
                        </a:rPr>
                        <a:t> topline </a:t>
                      </a:r>
                      <a:r>
                        <a:rPr lang="en-US" sz="1600" b="1" dirty="0" err="1">
                          <a:effectLst/>
                        </a:rPr>
                        <a:t>i</a:t>
                      </a:r>
                      <a:r>
                        <a:rPr lang="en-US" sz="1600" b="1" dirty="0">
                          <a:effectLst/>
                        </a:rPr>
                        <a:t> </a:t>
                      </a:r>
                      <a:r>
                        <a:rPr lang="en-US" sz="1600" b="1" dirty="0" err="1">
                          <a:effectLst/>
                        </a:rPr>
                        <a:t>električne</a:t>
                      </a:r>
                      <a:r>
                        <a:rPr lang="en-US" sz="1600" b="1" dirty="0">
                          <a:effectLst/>
                        </a:rPr>
                        <a:t> </a:t>
                      </a:r>
                      <a:r>
                        <a:rPr lang="en-US" sz="1600" b="1" dirty="0" err="1">
                          <a:effectLst/>
                        </a:rPr>
                        <a:t>energije</a:t>
                      </a:r>
                      <a:r>
                        <a:rPr lang="en-US" sz="1600" b="1" dirty="0">
                          <a:effectLst/>
                        </a:rPr>
                        <a:t>; </a:t>
                      </a:r>
                      <a:r>
                        <a:rPr lang="en-US" sz="1600" b="1" dirty="0" err="1">
                          <a:effectLst/>
                        </a:rPr>
                        <a:t>koristi</a:t>
                      </a:r>
                      <a:r>
                        <a:rPr lang="en-US" sz="1600" b="1" dirty="0">
                          <a:effectLst/>
                        </a:rPr>
                        <a:t> se u </a:t>
                      </a:r>
                      <a:r>
                        <a:rPr lang="en-US" sz="1600" b="1" dirty="0" err="1">
                          <a:effectLst/>
                        </a:rPr>
                        <a:t>elektrici</a:t>
                      </a:r>
                      <a:r>
                        <a:rPr lang="en-US" sz="1600" b="1" dirty="0">
                          <a:effectLst/>
                        </a:rPr>
                        <a:t> </a:t>
                      </a:r>
                      <a:r>
                        <a:rPr lang="en-US" sz="1600" b="1" dirty="0" err="1">
                          <a:effectLst/>
                        </a:rPr>
                        <a:t>i</a:t>
                      </a:r>
                      <a:r>
                        <a:rPr lang="en-US" sz="1600" b="1" dirty="0">
                          <a:effectLst/>
                        </a:rPr>
                        <a:t> </a:t>
                      </a:r>
                      <a:r>
                        <a:rPr lang="en-US" sz="1600" b="1" dirty="0" err="1">
                          <a:effectLst/>
                        </a:rPr>
                        <a:t>cijevima</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8" name="Tablica 7"/>
          <p:cNvGraphicFramePr>
            <a:graphicFrameLocks noGrp="1"/>
          </p:cNvGraphicFramePr>
          <p:nvPr>
            <p:extLst>
              <p:ext uri="{D42A27DB-BD31-4B8C-83A1-F6EECF244321}">
                <p14:modId xmlns:p14="http://schemas.microsoft.com/office/powerpoint/2010/main" val="3847664281"/>
              </p:ext>
            </p:extLst>
          </p:nvPr>
        </p:nvGraphicFramePr>
        <p:xfrm>
          <a:off x="329788" y="4141652"/>
          <a:ext cx="11398288" cy="841248"/>
        </p:xfrm>
        <a:graphic>
          <a:graphicData uri="http://schemas.openxmlformats.org/drawingml/2006/table">
            <a:tbl>
              <a:tblPr firstRow="1" firstCol="1" bandRow="1">
                <a:tableStyleId>{7DF18680-E054-41AD-8BC1-D1AEF772440D}</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Zn</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Cink</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Zincum</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Sivo-plavkast</a:t>
                      </a:r>
                      <a:r>
                        <a:rPr lang="en-US" sz="1600" b="1" dirty="0">
                          <a:effectLst/>
                        </a:rPr>
                        <a:t> metal; </a:t>
                      </a:r>
                      <a:r>
                        <a:rPr lang="en-US" sz="1600" b="1" dirty="0" err="1">
                          <a:effectLst/>
                        </a:rPr>
                        <a:t>koristi</a:t>
                      </a:r>
                      <a:r>
                        <a:rPr lang="en-US" sz="1600" b="1" dirty="0">
                          <a:effectLst/>
                        </a:rPr>
                        <a:t> se </a:t>
                      </a:r>
                      <a:r>
                        <a:rPr lang="en-US" sz="1600" b="1" dirty="0" err="1">
                          <a:effectLst/>
                        </a:rPr>
                        <a:t>za</a:t>
                      </a:r>
                      <a:r>
                        <a:rPr lang="en-US" sz="1600" b="1" dirty="0">
                          <a:effectLst/>
                        </a:rPr>
                        <a:t> </a:t>
                      </a:r>
                      <a:r>
                        <a:rPr lang="en-US" sz="1600" b="1" dirty="0" err="1">
                          <a:effectLst/>
                        </a:rPr>
                        <a:t>pocinčavanje</a:t>
                      </a:r>
                      <a:r>
                        <a:rPr lang="en-US" sz="1600" b="1" dirty="0">
                          <a:effectLst/>
                        </a:rPr>
                        <a:t> </a:t>
                      </a:r>
                      <a:r>
                        <a:rPr lang="en-US" sz="1600" b="1" dirty="0" err="1">
                          <a:effectLst/>
                        </a:rPr>
                        <a:t>željeza</a:t>
                      </a:r>
                      <a:r>
                        <a:rPr lang="en-US" sz="1600" b="1" dirty="0">
                          <a:effectLst/>
                        </a:rPr>
                        <a:t> </a:t>
                      </a:r>
                      <a:r>
                        <a:rPr lang="en-US" sz="1600" b="1" dirty="0" err="1">
                          <a:effectLst/>
                        </a:rPr>
                        <a:t>i</a:t>
                      </a:r>
                      <a:r>
                        <a:rPr lang="en-US" sz="1600" b="1" dirty="0">
                          <a:effectLst/>
                        </a:rPr>
                        <a:t> u </a:t>
                      </a:r>
                      <a:r>
                        <a:rPr lang="en-US" sz="1600" b="1" dirty="0" err="1">
                          <a:effectLst/>
                        </a:rPr>
                        <a:t>legurama</a:t>
                      </a:r>
                      <a:r>
                        <a:rPr lang="en-US" sz="1600" b="1" dirty="0">
                          <a:effectLst/>
                        </a:rPr>
                        <a:t> (</a:t>
                      </a:r>
                      <a:r>
                        <a:rPr lang="en-US" sz="1600" b="1" dirty="0" err="1">
                          <a:effectLst/>
                        </a:rPr>
                        <a:t>mjed</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9" name="Tablica 8"/>
          <p:cNvGraphicFramePr>
            <a:graphicFrameLocks noGrp="1"/>
          </p:cNvGraphicFramePr>
          <p:nvPr>
            <p:extLst>
              <p:ext uri="{D42A27DB-BD31-4B8C-83A1-F6EECF244321}">
                <p14:modId xmlns:p14="http://schemas.microsoft.com/office/powerpoint/2010/main" val="690243053"/>
              </p:ext>
            </p:extLst>
          </p:nvPr>
        </p:nvGraphicFramePr>
        <p:xfrm>
          <a:off x="329788" y="5183303"/>
          <a:ext cx="11398288" cy="841248"/>
        </p:xfrm>
        <a:graphic>
          <a:graphicData uri="http://schemas.openxmlformats.org/drawingml/2006/table">
            <a:tbl>
              <a:tblPr firstRow="1" firstCol="1" bandRow="1">
                <a:tableStyleId>{7DF18680-E054-41AD-8BC1-D1AEF772440D}</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Co</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Kobalt</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Cobaltum</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Tvrdi</a:t>
                      </a:r>
                      <a:r>
                        <a:rPr lang="en-US" sz="1600" b="1" dirty="0">
                          <a:effectLst/>
                        </a:rPr>
                        <a:t>, </a:t>
                      </a:r>
                      <a:r>
                        <a:rPr lang="en-US" sz="1600" b="1" dirty="0" err="1">
                          <a:effectLst/>
                        </a:rPr>
                        <a:t>feromagnetični</a:t>
                      </a:r>
                      <a:r>
                        <a:rPr lang="en-US" sz="1600" b="1" dirty="0">
                          <a:effectLst/>
                        </a:rPr>
                        <a:t> metal; </a:t>
                      </a:r>
                      <a:r>
                        <a:rPr lang="en-US" sz="1600" b="1" dirty="0" err="1">
                          <a:effectLst/>
                        </a:rPr>
                        <a:t>koristi</a:t>
                      </a:r>
                      <a:r>
                        <a:rPr lang="en-US" sz="1600" b="1" dirty="0">
                          <a:effectLst/>
                        </a:rPr>
                        <a:t> se u </a:t>
                      </a:r>
                      <a:r>
                        <a:rPr lang="en-US" sz="1600" b="1" dirty="0" err="1">
                          <a:effectLst/>
                        </a:rPr>
                        <a:t>legurama</a:t>
                      </a:r>
                      <a:r>
                        <a:rPr lang="en-US" sz="1600" b="1" dirty="0">
                          <a:effectLst/>
                        </a:rPr>
                        <a:t>, </a:t>
                      </a:r>
                      <a:r>
                        <a:rPr lang="en-US" sz="1600" b="1" dirty="0" err="1">
                          <a:effectLst/>
                        </a:rPr>
                        <a:t>magnetima</a:t>
                      </a:r>
                      <a:r>
                        <a:rPr lang="en-US" sz="1600" b="1" dirty="0">
                          <a:effectLst/>
                        </a:rPr>
                        <a:t> </a:t>
                      </a:r>
                      <a:r>
                        <a:rPr lang="en-US" sz="1600" b="1" dirty="0" err="1">
                          <a:effectLst/>
                        </a:rPr>
                        <a:t>i</a:t>
                      </a:r>
                      <a:r>
                        <a:rPr lang="en-US" sz="1600" b="1" dirty="0">
                          <a:effectLst/>
                        </a:rPr>
                        <a:t> </a:t>
                      </a:r>
                      <a:r>
                        <a:rPr lang="en-US" sz="1600" b="1" dirty="0" err="1">
                          <a:effectLst/>
                        </a:rPr>
                        <a:t>baterijama</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sp>
        <p:nvSpPr>
          <p:cNvPr id="12" name="Pravokutnik 11"/>
          <p:cNvSpPr/>
          <p:nvPr/>
        </p:nvSpPr>
        <p:spPr>
          <a:xfrm>
            <a:off x="329788" y="372592"/>
            <a:ext cx="2087687" cy="369332"/>
          </a:xfrm>
          <a:prstGeom prst="rect">
            <a:avLst/>
          </a:prstGeom>
        </p:spPr>
        <p:txBody>
          <a:bodyPr wrap="none">
            <a:spAutoFit/>
          </a:bodyPr>
          <a:lstStyle/>
          <a:p>
            <a:r>
              <a:rPr lang="hr-HR" b="1" dirty="0">
                <a:solidFill>
                  <a:schemeClr val="tx1">
                    <a:lumMod val="95000"/>
                    <a:lumOff val="5000"/>
                  </a:schemeClr>
                </a:solidFill>
              </a:rPr>
              <a:t>Teški obojeni metali</a:t>
            </a:r>
          </a:p>
        </p:txBody>
      </p:sp>
      <p:sp>
        <p:nvSpPr>
          <p:cNvPr id="3" name="Rezervirano mjesto datuma 2"/>
          <p:cNvSpPr>
            <a:spLocks noGrp="1"/>
          </p:cNvSpPr>
          <p:nvPr>
            <p:ph type="dt" sz="half" idx="10"/>
          </p:nvPr>
        </p:nvSpPr>
        <p:spPr/>
        <p:txBody>
          <a:bodyPr/>
          <a:lstStyle/>
          <a:p>
            <a:fld id="{EF3F7712-41FA-4F22-8F9E-073B5A081D6A}" type="datetime1">
              <a:rPr lang="hr-HR" smtClean="0"/>
              <a:t>23.10.2025.</a:t>
            </a:fld>
            <a:endParaRPr lang="hr-HR"/>
          </a:p>
        </p:txBody>
      </p:sp>
    </p:spTree>
    <p:extLst>
      <p:ext uri="{BB962C8B-B14F-4D97-AF65-F5344CB8AC3E}">
        <p14:creationId xmlns:p14="http://schemas.microsoft.com/office/powerpoint/2010/main" val="327389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14</a:t>
            </a:fld>
            <a:endParaRPr lang="hr-HR">
              <a:solidFill>
                <a:srgbClr val="EB8113"/>
              </a:solidFill>
            </a:endParaRPr>
          </a:p>
        </p:txBody>
      </p:sp>
      <p:graphicFrame>
        <p:nvGraphicFramePr>
          <p:cNvPr id="3" name="Tablica 2"/>
          <p:cNvGraphicFramePr>
            <a:graphicFrameLocks noGrp="1"/>
          </p:cNvGraphicFramePr>
          <p:nvPr>
            <p:extLst>
              <p:ext uri="{D42A27DB-BD31-4B8C-83A1-F6EECF244321}">
                <p14:modId xmlns:p14="http://schemas.microsoft.com/office/powerpoint/2010/main" val="2091629224"/>
              </p:ext>
            </p:extLst>
          </p:nvPr>
        </p:nvGraphicFramePr>
        <p:xfrm>
          <a:off x="446137" y="2888273"/>
          <a:ext cx="11398288" cy="841248"/>
        </p:xfrm>
        <a:graphic>
          <a:graphicData uri="http://schemas.openxmlformats.org/drawingml/2006/table">
            <a:tbl>
              <a:tblPr firstRow="1" firstCol="1" bandRow="1">
                <a:tableStyleId>{21E4AEA4-8DFA-4A89-87EB-49C32662AFE0}</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err="1">
                          <a:effectLst/>
                        </a:rPr>
                        <a:t>Ir</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Iridij</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Iridium</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Vrlo</a:t>
                      </a:r>
                      <a:r>
                        <a:rPr lang="en-US" sz="1600" b="1" dirty="0">
                          <a:effectLst/>
                        </a:rPr>
                        <a:t> </a:t>
                      </a:r>
                      <a:r>
                        <a:rPr lang="en-US" sz="1600" b="1" dirty="0" err="1">
                          <a:effectLst/>
                        </a:rPr>
                        <a:t>tvrd</a:t>
                      </a:r>
                      <a:r>
                        <a:rPr lang="en-US" sz="1600" b="1" dirty="0">
                          <a:effectLst/>
                        </a:rPr>
                        <a:t> </a:t>
                      </a:r>
                      <a:r>
                        <a:rPr lang="en-US" sz="1600" b="1" dirty="0" err="1">
                          <a:effectLst/>
                        </a:rPr>
                        <a:t>i</a:t>
                      </a:r>
                      <a:r>
                        <a:rPr lang="en-US" sz="1600" b="1" dirty="0">
                          <a:effectLst/>
                        </a:rPr>
                        <a:t> gust; </a:t>
                      </a:r>
                      <a:r>
                        <a:rPr lang="en-US" sz="1600" b="1" dirty="0" err="1">
                          <a:effectLst/>
                        </a:rPr>
                        <a:t>koristi</a:t>
                      </a:r>
                      <a:r>
                        <a:rPr lang="en-US" sz="1600" b="1" dirty="0">
                          <a:effectLst/>
                        </a:rPr>
                        <a:t> se u </a:t>
                      </a:r>
                      <a:r>
                        <a:rPr lang="en-US" sz="1600" b="1" dirty="0" err="1">
                          <a:effectLst/>
                        </a:rPr>
                        <a:t>elektrodama</a:t>
                      </a:r>
                      <a:r>
                        <a:rPr lang="en-US" sz="1600" b="1" dirty="0">
                          <a:effectLst/>
                        </a:rPr>
                        <a:t> </a:t>
                      </a:r>
                      <a:r>
                        <a:rPr lang="en-US" sz="1600" b="1" dirty="0" err="1">
                          <a:effectLst/>
                        </a:rPr>
                        <a:t>i</a:t>
                      </a:r>
                      <a:r>
                        <a:rPr lang="en-US" sz="1600" b="1" dirty="0">
                          <a:effectLst/>
                        </a:rPr>
                        <a:t> </a:t>
                      </a:r>
                      <a:r>
                        <a:rPr lang="en-US" sz="1600" b="1" dirty="0" err="1">
                          <a:effectLst/>
                        </a:rPr>
                        <a:t>legurama</a:t>
                      </a:r>
                      <a:r>
                        <a:rPr lang="en-US" sz="1600" b="1" dirty="0">
                          <a:effectLst/>
                        </a:rPr>
                        <a:t> </a:t>
                      </a:r>
                      <a:r>
                        <a:rPr lang="en-US" sz="1600" b="1" dirty="0" err="1">
                          <a:effectLst/>
                        </a:rPr>
                        <a:t>otpornih</a:t>
                      </a:r>
                      <a:r>
                        <a:rPr lang="en-US" sz="1600" b="1" dirty="0">
                          <a:effectLst/>
                        </a:rPr>
                        <a:t> </a:t>
                      </a:r>
                      <a:r>
                        <a:rPr lang="en-US" sz="1600" b="1" dirty="0" err="1">
                          <a:effectLst/>
                        </a:rPr>
                        <a:t>na</a:t>
                      </a:r>
                      <a:r>
                        <a:rPr lang="en-US" sz="1600" b="1" dirty="0">
                          <a:effectLst/>
                        </a:rPr>
                        <a:t> </a:t>
                      </a:r>
                      <a:r>
                        <a:rPr lang="en-US" sz="1600" b="1" dirty="0" err="1">
                          <a:effectLst/>
                        </a:rPr>
                        <a:t>visoke</a:t>
                      </a:r>
                      <a:r>
                        <a:rPr lang="en-US" sz="1600" b="1" dirty="0">
                          <a:effectLst/>
                        </a:rPr>
                        <a:t> temperature.</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4" name="Tablica 3"/>
          <p:cNvGraphicFramePr>
            <a:graphicFrameLocks noGrp="1"/>
          </p:cNvGraphicFramePr>
          <p:nvPr>
            <p:extLst>
              <p:ext uri="{D42A27DB-BD31-4B8C-83A1-F6EECF244321}">
                <p14:modId xmlns:p14="http://schemas.microsoft.com/office/powerpoint/2010/main" val="3654011557"/>
              </p:ext>
            </p:extLst>
          </p:nvPr>
        </p:nvGraphicFramePr>
        <p:xfrm>
          <a:off x="446137" y="3915462"/>
          <a:ext cx="11398288" cy="841248"/>
        </p:xfrm>
        <a:graphic>
          <a:graphicData uri="http://schemas.openxmlformats.org/drawingml/2006/table">
            <a:tbl>
              <a:tblPr firstRow="1" firstCol="1" bandRow="1">
                <a:tableStyleId>{21E4AEA4-8DFA-4A89-87EB-49C32662AFE0}</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Ag</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Srebro</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Argentum</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Sjajan</a:t>
                      </a:r>
                      <a:r>
                        <a:rPr lang="en-US" sz="1600" b="1" dirty="0">
                          <a:effectLst/>
                        </a:rPr>
                        <a:t> </a:t>
                      </a:r>
                      <a:r>
                        <a:rPr lang="en-US" sz="1600" b="1" dirty="0" err="1">
                          <a:effectLst/>
                        </a:rPr>
                        <a:t>bijeli</a:t>
                      </a:r>
                      <a:r>
                        <a:rPr lang="en-US" sz="1600" b="1" dirty="0">
                          <a:effectLst/>
                        </a:rPr>
                        <a:t> metal; </a:t>
                      </a:r>
                      <a:r>
                        <a:rPr lang="en-US" sz="1600" b="1" dirty="0" err="1">
                          <a:effectLst/>
                        </a:rPr>
                        <a:t>najbolji</a:t>
                      </a:r>
                      <a:r>
                        <a:rPr lang="en-US" sz="1600" b="1" dirty="0">
                          <a:effectLst/>
                        </a:rPr>
                        <a:t> </a:t>
                      </a:r>
                      <a:r>
                        <a:rPr lang="en-US" sz="1600" b="1" dirty="0" err="1">
                          <a:effectLst/>
                        </a:rPr>
                        <a:t>vodič</a:t>
                      </a:r>
                      <a:r>
                        <a:rPr lang="en-US" sz="1600" b="1" dirty="0">
                          <a:effectLst/>
                        </a:rPr>
                        <a:t> </a:t>
                      </a:r>
                      <a:r>
                        <a:rPr lang="en-US" sz="1600" b="1" dirty="0" err="1">
                          <a:effectLst/>
                        </a:rPr>
                        <a:t>električne</a:t>
                      </a:r>
                      <a:r>
                        <a:rPr lang="en-US" sz="1600" b="1" dirty="0">
                          <a:effectLst/>
                        </a:rPr>
                        <a:t> </a:t>
                      </a:r>
                      <a:r>
                        <a:rPr lang="en-US" sz="1600" b="1" dirty="0" err="1">
                          <a:effectLst/>
                        </a:rPr>
                        <a:t>energije</a:t>
                      </a:r>
                      <a:r>
                        <a:rPr lang="en-US" sz="1600" b="1" dirty="0">
                          <a:effectLst/>
                        </a:rPr>
                        <a:t>; </a:t>
                      </a:r>
                      <a:r>
                        <a:rPr lang="en-US" sz="1600" b="1" dirty="0" err="1">
                          <a:effectLst/>
                        </a:rPr>
                        <a:t>koristi</a:t>
                      </a:r>
                      <a:r>
                        <a:rPr lang="en-US" sz="1600" b="1" dirty="0">
                          <a:effectLst/>
                        </a:rPr>
                        <a:t> se u </a:t>
                      </a:r>
                      <a:r>
                        <a:rPr lang="en-US" sz="1600" b="1" dirty="0" err="1">
                          <a:effectLst/>
                        </a:rPr>
                        <a:t>nakitu</a:t>
                      </a:r>
                      <a:r>
                        <a:rPr lang="en-US" sz="1600" b="1" dirty="0">
                          <a:effectLst/>
                        </a:rPr>
                        <a:t>, </a:t>
                      </a:r>
                      <a:r>
                        <a:rPr lang="en-US" sz="1600" b="1" dirty="0" err="1">
                          <a:effectLst/>
                        </a:rPr>
                        <a:t>elektronici</a:t>
                      </a:r>
                      <a:r>
                        <a:rPr lang="en-US" sz="1600" b="1" dirty="0">
                          <a:effectLst/>
                        </a:rPr>
                        <a:t> </a:t>
                      </a:r>
                      <a:r>
                        <a:rPr lang="en-US" sz="1600" b="1" dirty="0" err="1">
                          <a:effectLst/>
                        </a:rPr>
                        <a:t>i</a:t>
                      </a:r>
                      <a:r>
                        <a:rPr lang="en-US" sz="1600" b="1" dirty="0">
                          <a:effectLst/>
                        </a:rPr>
                        <a:t> </a:t>
                      </a:r>
                      <a:r>
                        <a:rPr lang="en-US" sz="1600" b="1" dirty="0" err="1">
                          <a:effectLst/>
                        </a:rPr>
                        <a:t>optici</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7" name="Tablica 6"/>
          <p:cNvGraphicFramePr>
            <a:graphicFrameLocks noGrp="1"/>
          </p:cNvGraphicFramePr>
          <p:nvPr>
            <p:extLst>
              <p:ext uri="{D42A27DB-BD31-4B8C-83A1-F6EECF244321}">
                <p14:modId xmlns:p14="http://schemas.microsoft.com/office/powerpoint/2010/main" val="2738457052"/>
              </p:ext>
            </p:extLst>
          </p:nvPr>
        </p:nvGraphicFramePr>
        <p:xfrm>
          <a:off x="446137" y="850407"/>
          <a:ext cx="11398288" cy="841248"/>
        </p:xfrm>
        <a:graphic>
          <a:graphicData uri="http://schemas.openxmlformats.org/drawingml/2006/table">
            <a:tbl>
              <a:tblPr firstRow="1" firstCol="1" bandRow="1">
                <a:tableStyleId>{21E4AEA4-8DFA-4A89-87EB-49C32662AFE0}</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Pt</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Platina</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Platinum</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Plemeniti</a:t>
                      </a:r>
                      <a:r>
                        <a:rPr lang="en-US" sz="1600" b="1" dirty="0">
                          <a:effectLst/>
                        </a:rPr>
                        <a:t>, </a:t>
                      </a:r>
                      <a:r>
                        <a:rPr lang="en-US" sz="1600" b="1" dirty="0" err="1">
                          <a:effectLst/>
                        </a:rPr>
                        <a:t>sjajni</a:t>
                      </a:r>
                      <a:r>
                        <a:rPr lang="en-US" sz="1600" b="1" dirty="0">
                          <a:effectLst/>
                        </a:rPr>
                        <a:t> metal; </a:t>
                      </a:r>
                      <a:r>
                        <a:rPr lang="en-US" sz="1600" b="1" dirty="0" err="1">
                          <a:effectLst/>
                        </a:rPr>
                        <a:t>otporan</a:t>
                      </a:r>
                      <a:r>
                        <a:rPr lang="en-US" sz="1600" b="1" dirty="0">
                          <a:effectLst/>
                        </a:rPr>
                        <a:t> </a:t>
                      </a:r>
                      <a:r>
                        <a:rPr lang="en-US" sz="1600" b="1" dirty="0" err="1">
                          <a:effectLst/>
                        </a:rPr>
                        <a:t>na</a:t>
                      </a:r>
                      <a:r>
                        <a:rPr lang="en-US" sz="1600" b="1" dirty="0">
                          <a:effectLst/>
                        </a:rPr>
                        <a:t> </a:t>
                      </a:r>
                      <a:r>
                        <a:rPr lang="en-US" sz="1600" b="1" dirty="0" err="1">
                          <a:effectLst/>
                        </a:rPr>
                        <a:t>koroziju</a:t>
                      </a:r>
                      <a:r>
                        <a:rPr lang="en-US" sz="1600" b="1" dirty="0">
                          <a:effectLst/>
                        </a:rPr>
                        <a:t>; </a:t>
                      </a:r>
                      <a:r>
                        <a:rPr lang="en-US" sz="1600" b="1" dirty="0" err="1">
                          <a:effectLst/>
                        </a:rPr>
                        <a:t>koristi</a:t>
                      </a:r>
                      <a:r>
                        <a:rPr lang="en-US" sz="1600" b="1" dirty="0">
                          <a:effectLst/>
                        </a:rPr>
                        <a:t> se u </a:t>
                      </a:r>
                      <a:r>
                        <a:rPr lang="en-US" sz="1600" b="1" dirty="0" err="1">
                          <a:effectLst/>
                        </a:rPr>
                        <a:t>nakitu</a:t>
                      </a:r>
                      <a:r>
                        <a:rPr lang="en-US" sz="1600" b="1" dirty="0">
                          <a:effectLst/>
                        </a:rPr>
                        <a:t> </a:t>
                      </a:r>
                      <a:r>
                        <a:rPr lang="en-US" sz="1600" b="1" dirty="0" err="1">
                          <a:effectLst/>
                        </a:rPr>
                        <a:t>i</a:t>
                      </a:r>
                      <a:r>
                        <a:rPr lang="en-US" sz="1600" b="1" dirty="0">
                          <a:effectLst/>
                        </a:rPr>
                        <a:t> </a:t>
                      </a:r>
                      <a:r>
                        <a:rPr lang="en-US" sz="1600" b="1" dirty="0" err="1">
                          <a:effectLst/>
                        </a:rPr>
                        <a:t>katalizatorima</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graphicFrame>
        <p:nvGraphicFramePr>
          <p:cNvPr id="8" name="Tablica 7"/>
          <p:cNvGraphicFramePr>
            <a:graphicFrameLocks noGrp="1"/>
          </p:cNvGraphicFramePr>
          <p:nvPr>
            <p:extLst>
              <p:ext uri="{D42A27DB-BD31-4B8C-83A1-F6EECF244321}">
                <p14:modId xmlns:p14="http://schemas.microsoft.com/office/powerpoint/2010/main" val="3048182875"/>
              </p:ext>
            </p:extLst>
          </p:nvPr>
        </p:nvGraphicFramePr>
        <p:xfrm>
          <a:off x="446137" y="1861085"/>
          <a:ext cx="11398288" cy="841248"/>
        </p:xfrm>
        <a:graphic>
          <a:graphicData uri="http://schemas.openxmlformats.org/drawingml/2006/table">
            <a:tbl>
              <a:tblPr firstRow="1" firstCol="1" bandRow="1">
                <a:tableStyleId>{21E4AEA4-8DFA-4A89-87EB-49C32662AFE0}</a:tableStyleId>
              </a:tblPr>
              <a:tblGrid>
                <a:gridCol w="2849572">
                  <a:extLst>
                    <a:ext uri="{9D8B030D-6E8A-4147-A177-3AD203B41FA5}">
                      <a16:colId xmlns:a16="http://schemas.microsoft.com/office/drawing/2014/main" val="3847208428"/>
                    </a:ext>
                  </a:extLst>
                </a:gridCol>
                <a:gridCol w="2155886">
                  <a:extLst>
                    <a:ext uri="{9D8B030D-6E8A-4147-A177-3AD203B41FA5}">
                      <a16:colId xmlns:a16="http://schemas.microsoft.com/office/drawing/2014/main" val="1453550603"/>
                    </a:ext>
                  </a:extLst>
                </a:gridCol>
                <a:gridCol w="1884152">
                  <a:extLst>
                    <a:ext uri="{9D8B030D-6E8A-4147-A177-3AD203B41FA5}">
                      <a16:colId xmlns:a16="http://schemas.microsoft.com/office/drawing/2014/main" val="1891364958"/>
                    </a:ext>
                  </a:extLst>
                </a:gridCol>
                <a:gridCol w="4508678">
                  <a:extLst>
                    <a:ext uri="{9D8B030D-6E8A-4147-A177-3AD203B41FA5}">
                      <a16:colId xmlns:a16="http://schemas.microsoft.com/office/drawing/2014/main" val="1614669267"/>
                    </a:ext>
                  </a:extLst>
                </a:gridCol>
              </a:tblGrid>
              <a:tr h="0">
                <a:tc>
                  <a:txBody>
                    <a:bodyPr/>
                    <a:lstStyle/>
                    <a:p>
                      <a:pPr algn="ctr">
                        <a:lnSpc>
                          <a:spcPct val="115000"/>
                        </a:lnSpc>
                        <a:spcAft>
                          <a:spcPts val="1000"/>
                        </a:spcAft>
                      </a:pPr>
                      <a:r>
                        <a:rPr lang="en-US" sz="1600" b="1" dirty="0" err="1">
                          <a:effectLst/>
                        </a:rPr>
                        <a:t>Simbol</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Naziv</a:t>
                      </a:r>
                      <a:r>
                        <a:rPr lang="en-US" sz="1600" b="1" dirty="0">
                          <a:effectLst/>
                        </a:rPr>
                        <a:t> </a:t>
                      </a:r>
                      <a:r>
                        <a:rPr lang="en-US" sz="1600" b="1" dirty="0" err="1">
                          <a:effectLst/>
                        </a:rPr>
                        <a:t>metala</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Latinski</a:t>
                      </a:r>
                      <a:r>
                        <a:rPr lang="en-US" sz="1600" b="1" dirty="0">
                          <a:effectLst/>
                        </a:rPr>
                        <a:t> </a:t>
                      </a:r>
                      <a:r>
                        <a:rPr lang="en-US" sz="1600" b="1" dirty="0" err="1">
                          <a:effectLst/>
                        </a:rPr>
                        <a:t>naziv</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Osnovna</a:t>
                      </a:r>
                      <a:r>
                        <a:rPr lang="en-US" sz="1600" b="1" dirty="0">
                          <a:effectLst/>
                        </a:rPr>
                        <a:t> </a:t>
                      </a:r>
                      <a:r>
                        <a:rPr lang="en-US" sz="1600" b="1" dirty="0" err="1">
                          <a:effectLst/>
                        </a:rPr>
                        <a:t>svojstva</a:t>
                      </a:r>
                      <a:r>
                        <a:rPr lang="en-US" sz="1600" b="1" dirty="0">
                          <a:effectLst/>
                        </a:rPr>
                        <a:t> </a:t>
                      </a:r>
                      <a:r>
                        <a:rPr lang="en-US" sz="1600" b="1" dirty="0" err="1">
                          <a:effectLst/>
                        </a:rPr>
                        <a:t>i</a:t>
                      </a:r>
                      <a:r>
                        <a:rPr lang="en-US" sz="1600" b="1" dirty="0">
                          <a:effectLst/>
                        </a:rPr>
                        <a:t> </a:t>
                      </a:r>
                      <a:r>
                        <a:rPr lang="en-US" sz="1600" b="1" dirty="0" err="1">
                          <a:effectLst/>
                        </a:rPr>
                        <a:t>primjena</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893770140"/>
                  </a:ext>
                </a:extLst>
              </a:tr>
              <a:tr h="0">
                <a:tc>
                  <a:txBody>
                    <a:bodyPr/>
                    <a:lstStyle/>
                    <a:p>
                      <a:pPr algn="ctr">
                        <a:lnSpc>
                          <a:spcPct val="115000"/>
                        </a:lnSpc>
                        <a:spcAft>
                          <a:spcPts val="1000"/>
                        </a:spcAft>
                      </a:pPr>
                      <a:r>
                        <a:rPr lang="en-US" sz="1600" b="1" dirty="0">
                          <a:effectLst/>
                        </a:rPr>
                        <a:t>Au</a:t>
                      </a:r>
                      <a:endParaRPr lang="hr-HR" sz="1600" b="1" dirty="0">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Zlato</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a:effectLst/>
                        </a:rPr>
                        <a:t>Aurum</a:t>
                      </a:r>
                      <a:endParaRPr lang="hr-HR" sz="1600" b="1">
                        <a:effectLst/>
                        <a:latin typeface="+mn-lt"/>
                        <a:ea typeface="MS Mincho"/>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600" b="1" dirty="0" err="1">
                          <a:effectLst/>
                        </a:rPr>
                        <a:t>Plemeniti</a:t>
                      </a:r>
                      <a:r>
                        <a:rPr lang="en-US" sz="1600" b="1" dirty="0">
                          <a:effectLst/>
                        </a:rPr>
                        <a:t> </a:t>
                      </a:r>
                      <a:r>
                        <a:rPr lang="en-US" sz="1600" b="1" dirty="0" err="1">
                          <a:effectLst/>
                        </a:rPr>
                        <a:t>žuti</a:t>
                      </a:r>
                      <a:r>
                        <a:rPr lang="en-US" sz="1600" b="1" dirty="0">
                          <a:effectLst/>
                        </a:rPr>
                        <a:t> metal; </a:t>
                      </a:r>
                      <a:r>
                        <a:rPr lang="en-US" sz="1600" b="1" dirty="0" err="1">
                          <a:effectLst/>
                        </a:rPr>
                        <a:t>vrlo</a:t>
                      </a:r>
                      <a:r>
                        <a:rPr lang="en-US" sz="1600" b="1" dirty="0">
                          <a:effectLst/>
                        </a:rPr>
                        <a:t> </a:t>
                      </a:r>
                      <a:r>
                        <a:rPr lang="en-US" sz="1600" b="1" dirty="0" err="1">
                          <a:effectLst/>
                        </a:rPr>
                        <a:t>duktilan</a:t>
                      </a:r>
                      <a:r>
                        <a:rPr lang="en-US" sz="1600" b="1" dirty="0">
                          <a:effectLst/>
                        </a:rPr>
                        <a:t> </a:t>
                      </a:r>
                      <a:r>
                        <a:rPr lang="en-US" sz="1600" b="1" dirty="0" err="1">
                          <a:effectLst/>
                        </a:rPr>
                        <a:t>i</a:t>
                      </a:r>
                      <a:r>
                        <a:rPr lang="en-US" sz="1600" b="1" dirty="0">
                          <a:effectLst/>
                        </a:rPr>
                        <a:t> </a:t>
                      </a:r>
                      <a:r>
                        <a:rPr lang="en-US" sz="1600" b="1" dirty="0" err="1">
                          <a:effectLst/>
                        </a:rPr>
                        <a:t>otporan</a:t>
                      </a:r>
                      <a:r>
                        <a:rPr lang="en-US" sz="1600" b="1" dirty="0">
                          <a:effectLst/>
                        </a:rPr>
                        <a:t>; </a:t>
                      </a:r>
                      <a:r>
                        <a:rPr lang="en-US" sz="1600" b="1" dirty="0" err="1">
                          <a:effectLst/>
                        </a:rPr>
                        <a:t>koristi</a:t>
                      </a:r>
                      <a:r>
                        <a:rPr lang="en-US" sz="1600" b="1" dirty="0">
                          <a:effectLst/>
                        </a:rPr>
                        <a:t> se u </a:t>
                      </a:r>
                      <a:r>
                        <a:rPr lang="en-US" sz="1600" b="1" dirty="0" err="1">
                          <a:effectLst/>
                        </a:rPr>
                        <a:t>nakitu</a:t>
                      </a:r>
                      <a:r>
                        <a:rPr lang="en-US" sz="1600" b="1" dirty="0">
                          <a:effectLst/>
                        </a:rPr>
                        <a:t>, </a:t>
                      </a:r>
                      <a:r>
                        <a:rPr lang="en-US" sz="1600" b="1" dirty="0" err="1">
                          <a:effectLst/>
                        </a:rPr>
                        <a:t>elektronici</a:t>
                      </a:r>
                      <a:r>
                        <a:rPr lang="en-US" sz="1600" b="1" dirty="0">
                          <a:effectLst/>
                        </a:rPr>
                        <a:t> </a:t>
                      </a:r>
                      <a:r>
                        <a:rPr lang="en-US" sz="1600" b="1" dirty="0" err="1">
                          <a:effectLst/>
                        </a:rPr>
                        <a:t>i</a:t>
                      </a:r>
                      <a:r>
                        <a:rPr lang="en-US" sz="1600" b="1" dirty="0">
                          <a:effectLst/>
                        </a:rPr>
                        <a:t> </a:t>
                      </a:r>
                      <a:r>
                        <a:rPr lang="en-US" sz="1600" b="1" dirty="0" err="1">
                          <a:effectLst/>
                        </a:rPr>
                        <a:t>financijama</a:t>
                      </a:r>
                      <a:r>
                        <a:rPr lang="en-US" sz="1600" b="1" dirty="0">
                          <a:effectLst/>
                        </a:rPr>
                        <a:t>.</a:t>
                      </a:r>
                      <a:endParaRPr lang="hr-HR" sz="1600" b="1" dirty="0">
                        <a:effectLst/>
                        <a:latin typeface="+mn-lt"/>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4005206256"/>
                  </a:ext>
                </a:extLst>
              </a:tr>
            </a:tbl>
          </a:graphicData>
        </a:graphic>
      </p:graphicFrame>
      <p:sp>
        <p:nvSpPr>
          <p:cNvPr id="9" name="Pravokutnik 8"/>
          <p:cNvSpPr/>
          <p:nvPr/>
        </p:nvSpPr>
        <p:spPr>
          <a:xfrm>
            <a:off x="329788" y="372592"/>
            <a:ext cx="2534027" cy="369332"/>
          </a:xfrm>
          <a:prstGeom prst="rect">
            <a:avLst/>
          </a:prstGeom>
        </p:spPr>
        <p:txBody>
          <a:bodyPr wrap="none">
            <a:spAutoFit/>
          </a:bodyPr>
          <a:lstStyle/>
          <a:p>
            <a:r>
              <a:rPr lang="hr-HR" b="1" dirty="0">
                <a:solidFill>
                  <a:schemeClr val="tx1">
                    <a:lumMod val="95000"/>
                    <a:lumOff val="5000"/>
                  </a:schemeClr>
                </a:solidFill>
              </a:rPr>
              <a:t>Plemeniti obojeni metali</a:t>
            </a:r>
          </a:p>
        </p:txBody>
      </p:sp>
      <p:sp>
        <p:nvSpPr>
          <p:cNvPr id="2" name="Pravokutnik 1"/>
          <p:cNvSpPr/>
          <p:nvPr/>
        </p:nvSpPr>
        <p:spPr>
          <a:xfrm>
            <a:off x="446137" y="5249501"/>
            <a:ext cx="11398288" cy="646331"/>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Obojeni metali i njihove legure primjenjuju se u raznim industrijama kao što su zrakoplovstvo, elektronika, brodogradnja, građevinarstvo i prehrambena industrija.</a:t>
            </a:r>
            <a:endParaRPr lang="hr-HR" dirty="0">
              <a:solidFill>
                <a:schemeClr val="tx1">
                  <a:lumMod val="95000"/>
                  <a:lumOff val="5000"/>
                </a:schemeClr>
              </a:solidFill>
            </a:endParaRPr>
          </a:p>
        </p:txBody>
      </p:sp>
    </p:spTree>
    <p:extLst>
      <p:ext uri="{BB962C8B-B14F-4D97-AF65-F5344CB8AC3E}">
        <p14:creationId xmlns:p14="http://schemas.microsoft.com/office/powerpoint/2010/main" val="21707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15</a:t>
            </a:fld>
            <a:endParaRPr lang="hr-HR">
              <a:solidFill>
                <a:schemeClr val="tx1">
                  <a:lumMod val="95000"/>
                  <a:lumOff val="5000"/>
                </a:schemeClr>
              </a:solidFill>
            </a:endParaRPr>
          </a:p>
        </p:txBody>
      </p:sp>
      <p:sp>
        <p:nvSpPr>
          <p:cNvPr id="2" name="Pravokutnik 1"/>
          <p:cNvSpPr/>
          <p:nvPr/>
        </p:nvSpPr>
        <p:spPr>
          <a:xfrm>
            <a:off x="0" y="32826"/>
            <a:ext cx="1996059" cy="461665"/>
          </a:xfrm>
          <a:prstGeom prst="rect">
            <a:avLst/>
          </a:prstGeom>
        </p:spPr>
        <p:txBody>
          <a:bodyPr wrap="none">
            <a:spAutoFit/>
          </a:bodyPr>
          <a:lstStyle/>
          <a:p>
            <a:r>
              <a:rPr lang="hr-HR" sz="2400" b="1" dirty="0">
                <a:solidFill>
                  <a:schemeClr val="tx1">
                    <a:lumMod val="95000"/>
                    <a:lumOff val="5000"/>
                  </a:schemeClr>
                </a:solidFill>
                <a:latin typeface="PlayfairDisplay"/>
              </a:rPr>
              <a:t>1.3. Polimeri</a:t>
            </a:r>
            <a:endParaRPr lang="hr-HR" sz="2400" b="1" dirty="0">
              <a:solidFill>
                <a:schemeClr val="tx1">
                  <a:lumMod val="95000"/>
                  <a:lumOff val="5000"/>
                </a:schemeClr>
              </a:solidFill>
            </a:endParaRPr>
          </a:p>
        </p:txBody>
      </p:sp>
      <p:sp>
        <p:nvSpPr>
          <p:cNvPr id="6" name="Rezervirano mjesto datuma 7"/>
          <p:cNvSpPr txBox="1">
            <a:spLocks/>
          </p:cNvSpPr>
          <p:nvPr/>
        </p:nvSpPr>
        <p:spPr>
          <a:xfrm>
            <a:off x="9977717" y="32826"/>
            <a:ext cx="2214283" cy="365125"/>
          </a:xfrm>
          <a:prstGeom prst="rect">
            <a:avLst/>
          </a:prstGeom>
        </p:spPr>
        <p:txBody>
          <a:bodyPr vert="horz" lIns="91440" tIns="45720" rIns="91440" bIns="45720" rtlCol="0" anchor="ctr"/>
          <a:lstStyle>
            <a:defPPr>
              <a:defRPr lang="sr-Latn-R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0DEFB9-F3B6-4E44-9B29-DDAC0800EA5B}" type="datetime1">
              <a:rPr lang="hr-HR" sz="1600" b="1" smtClean="0">
                <a:solidFill>
                  <a:schemeClr val="tx1">
                    <a:lumMod val="95000"/>
                    <a:lumOff val="5000"/>
                  </a:schemeClr>
                </a:solidFill>
              </a:rPr>
              <a:pPr algn="ctr"/>
              <a:t>23.10.2025.</a:t>
            </a:fld>
            <a:endParaRPr lang="hr-HR" sz="1600" b="1" dirty="0">
              <a:solidFill>
                <a:schemeClr val="tx1">
                  <a:lumMod val="95000"/>
                  <a:lumOff val="5000"/>
                </a:schemeClr>
              </a:solidFill>
            </a:endParaRPr>
          </a:p>
        </p:txBody>
      </p:sp>
      <p:sp>
        <p:nvSpPr>
          <p:cNvPr id="7" name="Pravokutnik 6"/>
          <p:cNvSpPr/>
          <p:nvPr/>
        </p:nvSpPr>
        <p:spPr>
          <a:xfrm>
            <a:off x="0" y="548759"/>
            <a:ext cx="2324034" cy="369332"/>
          </a:xfrm>
          <a:prstGeom prst="rect">
            <a:avLst/>
          </a:prstGeom>
        </p:spPr>
        <p:txBody>
          <a:bodyPr wrap="none">
            <a:spAutoFit/>
          </a:bodyPr>
          <a:lstStyle/>
          <a:p>
            <a:r>
              <a:rPr lang="hr-HR" b="1" dirty="0">
                <a:solidFill>
                  <a:schemeClr val="tx1">
                    <a:lumMod val="95000"/>
                    <a:lumOff val="5000"/>
                  </a:schemeClr>
                </a:solidFill>
              </a:rPr>
              <a:t>🔹 Polimerni materijali</a:t>
            </a:r>
          </a:p>
        </p:txBody>
      </p:sp>
      <p:sp>
        <p:nvSpPr>
          <p:cNvPr id="8" name="Pravokutnik 7"/>
          <p:cNvSpPr/>
          <p:nvPr/>
        </p:nvSpPr>
        <p:spPr>
          <a:xfrm>
            <a:off x="657225" y="894458"/>
            <a:ext cx="7772400" cy="923330"/>
          </a:xfrm>
          <a:prstGeom prst="rect">
            <a:avLst/>
          </a:prstGeom>
        </p:spPr>
        <p:txBody>
          <a:bodyPr wrap="square">
            <a:spAutoFit/>
          </a:bodyPr>
          <a:lstStyle/>
          <a:p>
            <a:r>
              <a:rPr lang="hr-HR" dirty="0">
                <a:solidFill>
                  <a:schemeClr val="tx1">
                    <a:lumMod val="95000"/>
                    <a:lumOff val="5000"/>
                  </a:schemeClr>
                </a:solidFill>
              </a:rPr>
              <a:t>Polimerni materijali važan su dio moderne tehnologije i industrije.</a:t>
            </a:r>
            <a:br>
              <a:rPr lang="hr-HR" dirty="0">
                <a:solidFill>
                  <a:schemeClr val="tx1">
                    <a:lumMod val="95000"/>
                    <a:lumOff val="5000"/>
                  </a:schemeClr>
                </a:solidFill>
              </a:rPr>
            </a:br>
            <a:r>
              <a:rPr lang="hr-HR" dirty="0">
                <a:solidFill>
                  <a:schemeClr val="tx1">
                    <a:lumMod val="95000"/>
                    <a:lumOff val="5000"/>
                  </a:schemeClr>
                </a:solidFill>
              </a:rPr>
              <a:t>Nalazimo ih svuda – u plastici, gumi, tkaninama, bojama i mnogim drugim proizvodima.</a:t>
            </a:r>
          </a:p>
        </p:txBody>
      </p:sp>
      <p:sp>
        <p:nvSpPr>
          <p:cNvPr id="9" name="Pravokutnik 8"/>
          <p:cNvSpPr/>
          <p:nvPr/>
        </p:nvSpPr>
        <p:spPr>
          <a:xfrm>
            <a:off x="0" y="1817788"/>
            <a:ext cx="1974580" cy="369332"/>
          </a:xfrm>
          <a:prstGeom prst="rect">
            <a:avLst/>
          </a:prstGeom>
        </p:spPr>
        <p:txBody>
          <a:bodyPr wrap="none">
            <a:spAutoFit/>
          </a:bodyPr>
          <a:lstStyle/>
          <a:p>
            <a:r>
              <a:rPr lang="hr-HR" b="1" dirty="0">
                <a:solidFill>
                  <a:schemeClr val="tx1">
                    <a:lumMod val="95000"/>
                    <a:lumOff val="5000"/>
                  </a:schemeClr>
                </a:solidFill>
              </a:rPr>
              <a:t>🔹 Što su polimeri?</a:t>
            </a:r>
          </a:p>
        </p:txBody>
      </p:sp>
      <p:sp>
        <p:nvSpPr>
          <p:cNvPr id="10" name="Pravokutnik 9"/>
          <p:cNvSpPr/>
          <p:nvPr/>
        </p:nvSpPr>
        <p:spPr>
          <a:xfrm>
            <a:off x="657225" y="2140417"/>
            <a:ext cx="7772400" cy="1200329"/>
          </a:xfrm>
          <a:prstGeom prst="rect">
            <a:avLst/>
          </a:prstGeom>
        </p:spPr>
        <p:txBody>
          <a:bodyPr wrap="square">
            <a:spAutoFit/>
          </a:bodyPr>
          <a:lstStyle/>
          <a:p>
            <a:r>
              <a:rPr lang="hr-HR" dirty="0">
                <a:solidFill>
                  <a:schemeClr val="tx1">
                    <a:lumMod val="95000"/>
                    <a:lumOff val="5000"/>
                  </a:schemeClr>
                </a:solidFill>
              </a:rPr>
              <a:t>Polimeri su tvari sastavljene od dugih lanaca koji se sastoje od manjih molekula zvanih </a:t>
            </a:r>
            <a:r>
              <a:rPr lang="hr-HR" b="1" dirty="0">
                <a:solidFill>
                  <a:schemeClr val="tx1">
                    <a:lumMod val="95000"/>
                    <a:lumOff val="5000"/>
                  </a:schemeClr>
                </a:solidFill>
              </a:rPr>
              <a:t>monomeri</a:t>
            </a:r>
            <a:r>
              <a:rPr lang="hr-HR" dirty="0">
                <a:solidFill>
                  <a:schemeClr val="tx1">
                    <a:lumMod val="95000"/>
                    <a:lumOff val="5000"/>
                  </a:schemeClr>
                </a:solidFill>
              </a:rPr>
              <a:t>.</a:t>
            </a:r>
            <a:br>
              <a:rPr lang="hr-HR" dirty="0">
                <a:solidFill>
                  <a:schemeClr val="tx1">
                    <a:lumMod val="95000"/>
                    <a:lumOff val="5000"/>
                  </a:schemeClr>
                </a:solidFill>
              </a:rPr>
            </a:br>
            <a:r>
              <a:rPr lang="hr-HR" dirty="0">
                <a:solidFill>
                  <a:schemeClr val="tx1">
                    <a:lumMod val="95000"/>
                    <a:lumOff val="5000"/>
                  </a:schemeClr>
                </a:solidFill>
              </a:rPr>
              <a:t>Zamisli ih kao </a:t>
            </a:r>
            <a:r>
              <a:rPr lang="hr-HR" b="1" dirty="0">
                <a:solidFill>
                  <a:schemeClr val="tx1">
                    <a:lumMod val="95000"/>
                    <a:lumOff val="5000"/>
                  </a:schemeClr>
                </a:solidFill>
              </a:rPr>
              <a:t>perlice nanizane na konac</a:t>
            </a:r>
            <a:r>
              <a:rPr lang="hr-HR" dirty="0">
                <a:solidFill>
                  <a:schemeClr val="tx1">
                    <a:lumMod val="95000"/>
                    <a:lumOff val="5000"/>
                  </a:schemeClr>
                </a:solidFill>
              </a:rPr>
              <a:t> – svaka perlica je monomer, a cijeli niz je polimer.</a:t>
            </a:r>
          </a:p>
        </p:txBody>
      </p:sp>
      <p:sp>
        <p:nvSpPr>
          <p:cNvPr id="15" name="Pravokutnik 14"/>
          <p:cNvSpPr/>
          <p:nvPr/>
        </p:nvSpPr>
        <p:spPr>
          <a:xfrm>
            <a:off x="0" y="3408148"/>
            <a:ext cx="2614947" cy="369332"/>
          </a:xfrm>
          <a:prstGeom prst="rect">
            <a:avLst/>
          </a:prstGeom>
        </p:spPr>
        <p:txBody>
          <a:bodyPr wrap="none">
            <a:spAutoFit/>
          </a:bodyPr>
          <a:lstStyle/>
          <a:p>
            <a:r>
              <a:rPr lang="hr-HR" b="1" dirty="0">
                <a:solidFill>
                  <a:schemeClr val="tx1">
                    <a:lumMod val="95000"/>
                    <a:lumOff val="5000"/>
                  </a:schemeClr>
                </a:solidFill>
              </a:rPr>
              <a:t>🔹 Kako nastaju polimeri?</a:t>
            </a:r>
          </a:p>
        </p:txBody>
      </p:sp>
      <p:sp>
        <p:nvSpPr>
          <p:cNvPr id="16" name="Pravokutnik 15"/>
          <p:cNvSpPr/>
          <p:nvPr/>
        </p:nvSpPr>
        <p:spPr>
          <a:xfrm>
            <a:off x="657225" y="3803759"/>
            <a:ext cx="7772400" cy="923330"/>
          </a:xfrm>
          <a:prstGeom prst="rect">
            <a:avLst/>
          </a:prstGeom>
        </p:spPr>
        <p:txBody>
          <a:bodyPr wrap="square">
            <a:spAutoFit/>
          </a:bodyPr>
          <a:lstStyle/>
          <a:p>
            <a:r>
              <a:rPr lang="hr-HR" dirty="0">
                <a:solidFill>
                  <a:schemeClr val="tx1">
                    <a:lumMod val="95000"/>
                    <a:lumOff val="5000"/>
                  </a:schemeClr>
                </a:solidFill>
              </a:rPr>
              <a:t>Proces kojim se monomeri povezuju zove se </a:t>
            </a:r>
            <a:r>
              <a:rPr lang="hr-HR" b="1" dirty="0">
                <a:solidFill>
                  <a:schemeClr val="tx1">
                    <a:lumMod val="95000"/>
                    <a:lumOff val="5000"/>
                  </a:schemeClr>
                </a:solidFill>
              </a:rPr>
              <a:t>polimerizacija</a:t>
            </a:r>
            <a:r>
              <a:rPr lang="hr-HR" dirty="0">
                <a:solidFill>
                  <a:schemeClr val="tx1">
                    <a:lumMod val="95000"/>
                    <a:lumOff val="5000"/>
                  </a:schemeClr>
                </a:solidFill>
              </a:rPr>
              <a:t>.</a:t>
            </a:r>
            <a:br>
              <a:rPr lang="hr-HR" dirty="0">
                <a:solidFill>
                  <a:schemeClr val="tx1">
                    <a:lumMod val="95000"/>
                    <a:lumOff val="5000"/>
                  </a:schemeClr>
                </a:solidFill>
              </a:rPr>
            </a:br>
            <a:r>
              <a:rPr lang="hr-HR" dirty="0">
                <a:solidFill>
                  <a:schemeClr val="tx1">
                    <a:lumMod val="95000"/>
                    <a:lumOff val="5000"/>
                  </a:schemeClr>
                </a:solidFill>
              </a:rPr>
              <a:t>Tijekom te kemijske reakcije, monomeri se međusobno spajaju </a:t>
            </a:r>
            <a:r>
              <a:rPr lang="hr-HR" b="1" dirty="0">
                <a:solidFill>
                  <a:schemeClr val="tx1">
                    <a:lumMod val="95000"/>
                    <a:lumOff val="5000"/>
                  </a:schemeClr>
                </a:solidFill>
              </a:rPr>
              <a:t>kovalentnim vezama</a:t>
            </a:r>
            <a:r>
              <a:rPr lang="hr-HR" dirty="0">
                <a:solidFill>
                  <a:schemeClr val="tx1">
                    <a:lumMod val="95000"/>
                    <a:lumOff val="5000"/>
                  </a:schemeClr>
                </a:solidFill>
              </a:rPr>
              <a:t>, često gubeći male dijelove poput </a:t>
            </a:r>
            <a:r>
              <a:rPr lang="hr-HR" b="1" dirty="0">
                <a:solidFill>
                  <a:schemeClr val="tx1">
                    <a:lumMod val="95000"/>
                    <a:lumOff val="5000"/>
                  </a:schemeClr>
                </a:solidFill>
              </a:rPr>
              <a:t>atoma vodika ili klora</a:t>
            </a:r>
            <a:r>
              <a:rPr lang="hr-HR" dirty="0">
                <a:solidFill>
                  <a:schemeClr val="tx1">
                    <a:lumMod val="95000"/>
                    <a:lumOff val="5000"/>
                  </a:schemeClr>
                </a:solidFill>
              </a:rPr>
              <a:t>.</a:t>
            </a:r>
          </a:p>
        </p:txBody>
      </p:sp>
      <p:sp>
        <p:nvSpPr>
          <p:cNvPr id="17" name="Pravokutnik 16"/>
          <p:cNvSpPr/>
          <p:nvPr/>
        </p:nvSpPr>
        <p:spPr>
          <a:xfrm>
            <a:off x="0" y="4851327"/>
            <a:ext cx="2239652" cy="369332"/>
          </a:xfrm>
          <a:prstGeom prst="rect">
            <a:avLst/>
          </a:prstGeom>
        </p:spPr>
        <p:txBody>
          <a:bodyPr wrap="none">
            <a:spAutoFit/>
          </a:bodyPr>
          <a:lstStyle/>
          <a:p>
            <a:r>
              <a:rPr lang="hr-HR" b="1" dirty="0">
                <a:solidFill>
                  <a:schemeClr val="tx1">
                    <a:lumMod val="95000"/>
                    <a:lumOff val="5000"/>
                  </a:schemeClr>
                </a:solidFill>
              </a:rPr>
              <a:t>🔹 Struktura polimera</a:t>
            </a:r>
          </a:p>
        </p:txBody>
      </p:sp>
      <p:sp>
        <p:nvSpPr>
          <p:cNvPr id="18" name="Pravokutnik 17"/>
          <p:cNvSpPr/>
          <p:nvPr/>
        </p:nvSpPr>
        <p:spPr>
          <a:xfrm>
            <a:off x="657225" y="5344898"/>
            <a:ext cx="10484872" cy="1200329"/>
          </a:xfrm>
          <a:prstGeom prst="rect">
            <a:avLst/>
          </a:prstGeom>
        </p:spPr>
        <p:txBody>
          <a:bodyPr wrap="square">
            <a:spAutoFit/>
          </a:bodyPr>
          <a:lstStyle/>
          <a:p>
            <a:r>
              <a:rPr lang="hr-HR" dirty="0">
                <a:solidFill>
                  <a:schemeClr val="tx1">
                    <a:lumMod val="95000"/>
                    <a:lumOff val="5000"/>
                  </a:schemeClr>
                </a:solidFill>
              </a:rPr>
              <a:t>Polimerni lanci mogu biti:</a:t>
            </a:r>
          </a:p>
          <a:p>
            <a:pPr marL="552450" indent="-285750">
              <a:buFont typeface="Wingdings" panose="05000000000000000000" pitchFamily="2" charset="2"/>
              <a:buChar char="§"/>
            </a:pPr>
            <a:r>
              <a:rPr lang="hr-HR" b="1" dirty="0">
                <a:solidFill>
                  <a:schemeClr val="tx1">
                    <a:lumMod val="95000"/>
                    <a:lumOff val="5000"/>
                  </a:schemeClr>
                </a:solidFill>
              </a:rPr>
              <a:t>Linearni</a:t>
            </a:r>
            <a:r>
              <a:rPr lang="hr-HR" dirty="0">
                <a:solidFill>
                  <a:schemeClr val="tx1">
                    <a:lumMod val="95000"/>
                    <a:lumOff val="5000"/>
                  </a:schemeClr>
                </a:solidFill>
              </a:rPr>
              <a:t> – ravni i jednostavni,</a:t>
            </a:r>
          </a:p>
          <a:p>
            <a:pPr marL="552450" indent="-285750">
              <a:buFont typeface="Wingdings" panose="05000000000000000000" pitchFamily="2" charset="2"/>
              <a:buChar char="§"/>
            </a:pPr>
            <a:r>
              <a:rPr lang="hr-HR" b="1" dirty="0">
                <a:solidFill>
                  <a:schemeClr val="tx1">
                    <a:lumMod val="95000"/>
                    <a:lumOff val="5000"/>
                  </a:schemeClr>
                </a:solidFill>
              </a:rPr>
              <a:t>Razgranati</a:t>
            </a:r>
            <a:r>
              <a:rPr lang="hr-HR" dirty="0">
                <a:solidFill>
                  <a:schemeClr val="tx1">
                    <a:lumMod val="95000"/>
                    <a:lumOff val="5000"/>
                  </a:schemeClr>
                </a:solidFill>
              </a:rPr>
              <a:t> – imaju bočne grane i složeniju strukturu.</a:t>
            </a:r>
          </a:p>
          <a:p>
            <a:r>
              <a:rPr lang="hr-HR" dirty="0">
                <a:solidFill>
                  <a:schemeClr val="tx1">
                    <a:lumMod val="95000"/>
                    <a:lumOff val="5000"/>
                  </a:schemeClr>
                </a:solidFill>
              </a:rPr>
              <a:t>Ovisno o uvjetima reakcije i vrsti monomera, polimer može imati različita svojstva – od elastičnosti do čvrstoće.</a:t>
            </a:r>
          </a:p>
        </p:txBody>
      </p:sp>
      <p:grpSp>
        <p:nvGrpSpPr>
          <p:cNvPr id="20" name="Grupa 19"/>
          <p:cNvGrpSpPr/>
          <p:nvPr/>
        </p:nvGrpSpPr>
        <p:grpSpPr>
          <a:xfrm>
            <a:off x="8072717" y="566007"/>
            <a:ext cx="3810000" cy="5408828"/>
            <a:chOff x="8067675" y="376242"/>
            <a:chExt cx="3810000" cy="5408828"/>
          </a:xfrm>
        </p:grpSpPr>
        <p:grpSp>
          <p:nvGrpSpPr>
            <p:cNvPr id="14" name="Grupa 13"/>
            <p:cNvGrpSpPr/>
            <p:nvPr/>
          </p:nvGrpSpPr>
          <p:grpSpPr>
            <a:xfrm>
              <a:off x="8067675" y="376242"/>
              <a:ext cx="3810000" cy="4912637"/>
              <a:chOff x="8067675" y="376242"/>
              <a:chExt cx="3810000" cy="4912637"/>
            </a:xfrm>
          </p:grpSpPr>
          <p:pic>
            <p:nvPicPr>
              <p:cNvPr id="12" name="Slika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8516678" y="376242"/>
                <a:ext cx="3353751" cy="4912637"/>
              </a:xfrm>
              <a:prstGeom prst="rect">
                <a:avLst/>
              </a:prstGeom>
            </p:spPr>
          </p:pic>
          <p:sp>
            <p:nvSpPr>
              <p:cNvPr id="13" name="Pravokutnik 12"/>
              <p:cNvSpPr/>
              <p:nvPr/>
            </p:nvSpPr>
            <p:spPr>
              <a:xfrm>
                <a:off x="8067675" y="494491"/>
                <a:ext cx="3810000" cy="369332"/>
              </a:xfrm>
              <a:prstGeom prst="rect">
                <a:avLst/>
              </a:prstGeom>
            </p:spPr>
            <p:txBody>
              <a:bodyPr wrap="square">
                <a:spAutoFit/>
              </a:bodyPr>
              <a:lstStyle/>
              <a:p>
                <a:pPr algn="ctr"/>
                <a:r>
                  <a:rPr lang="hr-HR" b="1" dirty="0">
                    <a:solidFill>
                      <a:schemeClr val="tx1">
                        <a:lumMod val="95000"/>
                        <a:lumOff val="5000"/>
                      </a:schemeClr>
                    </a:solidFill>
                  </a:rPr>
                  <a:t>POLIMERIZACIJA</a:t>
                </a:r>
              </a:p>
            </p:txBody>
          </p:sp>
        </p:grpSp>
        <p:sp>
          <p:nvSpPr>
            <p:cNvPr id="19" name="Pravokutnik 18"/>
            <p:cNvSpPr/>
            <p:nvPr/>
          </p:nvSpPr>
          <p:spPr>
            <a:xfrm>
              <a:off x="8586335" y="5261850"/>
              <a:ext cx="3291340"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9 </a:t>
              </a:r>
            </a:p>
            <a:p>
              <a:pPr algn="ctr"/>
              <a:r>
                <a:rPr lang="hr-HR" sz="1400" dirty="0">
                  <a:solidFill>
                    <a:schemeClr val="tx1">
                      <a:lumMod val="95000"/>
                      <a:lumOff val="5000"/>
                    </a:schemeClr>
                  </a:solidFill>
                  <a:latin typeface="Calibri" panose="020F0502020204030204" pitchFamily="34" charset="0"/>
                </a:rPr>
                <a:t> Prikazuje proces polimerizacija</a:t>
              </a:r>
              <a:endParaRPr lang="hr-HR" sz="1400" dirty="0">
                <a:solidFill>
                  <a:schemeClr val="tx1">
                    <a:lumMod val="95000"/>
                    <a:lumOff val="5000"/>
                  </a:schemeClr>
                </a:solidFill>
              </a:endParaRPr>
            </a:p>
          </p:txBody>
        </p:sp>
      </p:grpSp>
    </p:spTree>
    <p:extLst>
      <p:ext uri="{BB962C8B-B14F-4D97-AF65-F5344CB8AC3E}">
        <p14:creationId xmlns:p14="http://schemas.microsoft.com/office/powerpoint/2010/main" val="419095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16</a:t>
            </a:fld>
            <a:endParaRPr lang="hr-HR">
              <a:solidFill>
                <a:schemeClr val="tx1">
                  <a:lumMod val="95000"/>
                  <a:lumOff val="5000"/>
                </a:schemeClr>
              </a:solidFill>
            </a:endParaRPr>
          </a:p>
        </p:txBody>
      </p:sp>
      <p:sp>
        <p:nvSpPr>
          <p:cNvPr id="4" name="Pravokutnik 3"/>
          <p:cNvSpPr/>
          <p:nvPr/>
        </p:nvSpPr>
        <p:spPr>
          <a:xfrm>
            <a:off x="0" y="101084"/>
            <a:ext cx="1868075" cy="369332"/>
          </a:xfrm>
          <a:prstGeom prst="rect">
            <a:avLst/>
          </a:prstGeom>
        </p:spPr>
        <p:txBody>
          <a:bodyPr wrap="none">
            <a:spAutoFit/>
          </a:bodyPr>
          <a:lstStyle/>
          <a:p>
            <a:r>
              <a:rPr lang="hr-HR" b="1" dirty="0">
                <a:solidFill>
                  <a:schemeClr val="tx1">
                    <a:lumMod val="95000"/>
                    <a:lumOff val="5000"/>
                  </a:schemeClr>
                </a:solidFill>
              </a:rPr>
              <a:t>🔹 Zašto su važni?</a:t>
            </a:r>
          </a:p>
        </p:txBody>
      </p:sp>
      <p:sp>
        <p:nvSpPr>
          <p:cNvPr id="6" name="Pravokutnik 5"/>
          <p:cNvSpPr/>
          <p:nvPr/>
        </p:nvSpPr>
        <p:spPr>
          <a:xfrm>
            <a:off x="295274" y="482511"/>
            <a:ext cx="10410825" cy="1585049"/>
          </a:xfrm>
          <a:prstGeom prst="rect">
            <a:avLst/>
          </a:prstGeom>
        </p:spPr>
        <p:txBody>
          <a:bodyPr wrap="square">
            <a:spAutoFit/>
          </a:bodyPr>
          <a:lstStyle/>
          <a:p>
            <a:r>
              <a:rPr lang="hr-HR" dirty="0">
                <a:solidFill>
                  <a:schemeClr val="tx1">
                    <a:lumMod val="95000"/>
                    <a:lumOff val="5000"/>
                  </a:schemeClr>
                </a:solidFill>
              </a:rPr>
              <a:t>Zbog svoje raznolike strukture i svojstava, polimeri se mogu </a:t>
            </a:r>
            <a:r>
              <a:rPr lang="hr-HR" b="1" dirty="0">
                <a:solidFill>
                  <a:schemeClr val="tx1">
                    <a:lumMod val="95000"/>
                    <a:lumOff val="5000"/>
                  </a:schemeClr>
                </a:solidFill>
              </a:rPr>
              <a:t>prilagoditi specifičnim primjenama</a:t>
            </a:r>
            <a:r>
              <a:rPr lang="hr-HR" dirty="0">
                <a:solidFill>
                  <a:schemeClr val="tx1">
                    <a:lumMod val="95000"/>
                    <a:lumOff val="5000"/>
                  </a:schemeClr>
                </a:solidFill>
              </a:rPr>
              <a:t>, poput:</a:t>
            </a:r>
          </a:p>
          <a:p>
            <a:endParaRPr lang="hr-HR" sz="600" dirty="0">
              <a:solidFill>
                <a:schemeClr val="tx1">
                  <a:lumMod val="95000"/>
                  <a:lumOff val="5000"/>
                </a:schemeClr>
              </a:solidFill>
            </a:endParaRPr>
          </a:p>
          <a:p>
            <a:pPr marL="628650" indent="-285750">
              <a:buFont typeface="Wingdings" panose="05000000000000000000" pitchFamily="2" charset="2"/>
              <a:buChar char="§"/>
            </a:pPr>
            <a:r>
              <a:rPr lang="hr-HR" b="1" dirty="0">
                <a:solidFill>
                  <a:schemeClr val="tx1">
                    <a:lumMod val="95000"/>
                    <a:lumOff val="5000"/>
                  </a:schemeClr>
                </a:solidFill>
              </a:rPr>
              <a:t>ambalaže,</a:t>
            </a:r>
          </a:p>
          <a:p>
            <a:pPr marL="628650" indent="-285750">
              <a:buFont typeface="Wingdings" panose="05000000000000000000" pitchFamily="2" charset="2"/>
              <a:buChar char="§"/>
            </a:pPr>
            <a:r>
              <a:rPr lang="hr-HR" b="1" dirty="0">
                <a:solidFill>
                  <a:schemeClr val="tx1">
                    <a:lumMod val="95000"/>
                    <a:lumOff val="5000"/>
                  </a:schemeClr>
                </a:solidFill>
              </a:rPr>
              <a:t>automobilske industrije,</a:t>
            </a:r>
          </a:p>
          <a:p>
            <a:pPr marL="628650" indent="-285750">
              <a:buFont typeface="Wingdings" panose="05000000000000000000" pitchFamily="2" charset="2"/>
              <a:buChar char="§"/>
            </a:pPr>
            <a:r>
              <a:rPr lang="hr-HR" b="1" dirty="0">
                <a:solidFill>
                  <a:schemeClr val="tx1">
                    <a:lumMod val="95000"/>
                    <a:lumOff val="5000"/>
                  </a:schemeClr>
                </a:solidFill>
              </a:rPr>
              <a:t>elektronike,</a:t>
            </a:r>
          </a:p>
          <a:p>
            <a:pPr marL="628650" indent="-285750">
              <a:buFont typeface="Wingdings" panose="05000000000000000000" pitchFamily="2" charset="2"/>
              <a:buChar char="§"/>
            </a:pPr>
            <a:r>
              <a:rPr lang="hr-HR" b="1" dirty="0">
                <a:solidFill>
                  <a:schemeClr val="tx1">
                    <a:lumMod val="95000"/>
                    <a:lumOff val="5000"/>
                  </a:schemeClr>
                </a:solidFill>
              </a:rPr>
              <a:t>medicinskih pomagala i tekstila.</a:t>
            </a:r>
          </a:p>
        </p:txBody>
      </p:sp>
      <p:sp>
        <p:nvSpPr>
          <p:cNvPr id="7" name="Pravokutnik 6"/>
          <p:cNvSpPr/>
          <p:nvPr/>
        </p:nvSpPr>
        <p:spPr>
          <a:xfrm>
            <a:off x="295274" y="2351384"/>
            <a:ext cx="6096000" cy="1585049"/>
          </a:xfrm>
          <a:prstGeom prst="rect">
            <a:avLst/>
          </a:prstGeom>
        </p:spPr>
        <p:txBody>
          <a:bodyPr>
            <a:spAutoFit/>
          </a:bodyPr>
          <a:lstStyle/>
          <a:p>
            <a:r>
              <a:rPr lang="hr-HR" dirty="0">
                <a:solidFill>
                  <a:schemeClr val="tx1">
                    <a:lumMod val="95000"/>
                    <a:lumOff val="5000"/>
                  </a:schemeClr>
                </a:solidFill>
                <a:latin typeface="Calibri" panose="020F0502020204030204" pitchFamily="34" charset="0"/>
              </a:rPr>
              <a:t>Kao tehnički materijali, polimeri nude širok raspon prednosti:</a:t>
            </a:r>
          </a:p>
          <a:p>
            <a:endParaRPr lang="hr-HR" sz="700" dirty="0">
              <a:solidFill>
                <a:schemeClr val="tx1">
                  <a:lumMod val="95000"/>
                  <a:lumOff val="5000"/>
                </a:schemeClr>
              </a:solidFill>
              <a:latin typeface="Calibri" panose="020F0502020204030204" pitchFamily="34" charset="0"/>
            </a:endParaRPr>
          </a:p>
          <a:p>
            <a:pPr marL="6286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Mala težina</a:t>
            </a:r>
          </a:p>
          <a:p>
            <a:pPr marL="6286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Elastičnost (oblikovanje, otpornost na deformacije…)</a:t>
            </a:r>
          </a:p>
          <a:p>
            <a:pPr marL="6286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Izdržljivost (otpornost na koroziju i kemikalije…)</a:t>
            </a:r>
          </a:p>
          <a:p>
            <a:pPr marL="6286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Ekonomičnost (proizvodnja, transport, reciklaža…).</a:t>
            </a:r>
            <a:endParaRPr lang="hr-HR" b="1" dirty="0">
              <a:solidFill>
                <a:schemeClr val="tx1">
                  <a:lumMod val="95000"/>
                  <a:lumOff val="5000"/>
                </a:schemeClr>
              </a:solidFill>
            </a:endParaRPr>
          </a:p>
        </p:txBody>
      </p:sp>
      <p:sp>
        <p:nvSpPr>
          <p:cNvPr id="8" name="Pravokutnik 7"/>
          <p:cNvSpPr/>
          <p:nvPr/>
        </p:nvSpPr>
        <p:spPr>
          <a:xfrm>
            <a:off x="295274" y="4112537"/>
            <a:ext cx="11896726" cy="1354217"/>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S obzirom na zahtjeve polimeri mogu imati visoku vlačnu čvrstoću što ih čini idealnim za nosive komponente u automobilskoj industriji i građevinarstvu, dok drugi mogu imati izvrsnu električnu vodljivost za upotrebu u elektroničkim uređajima i komunikacijskim sustavima.</a:t>
            </a:r>
          </a:p>
          <a:p>
            <a:endParaRPr lang="hr-HR" sz="800" dirty="0">
              <a:solidFill>
                <a:schemeClr val="tx1">
                  <a:lumMod val="95000"/>
                  <a:lumOff val="5000"/>
                </a:schemeClr>
              </a:solidFill>
              <a:latin typeface="Calibri" panose="020F0502020204030204" pitchFamily="34" charset="0"/>
            </a:endParaRPr>
          </a:p>
          <a:p>
            <a:r>
              <a:rPr lang="hr-HR" dirty="0">
                <a:solidFill>
                  <a:schemeClr val="tx1">
                    <a:lumMod val="95000"/>
                    <a:lumOff val="5000"/>
                  </a:schemeClr>
                </a:solidFill>
                <a:latin typeface="Calibri" panose="020F0502020204030204" pitchFamily="34" charset="0"/>
              </a:rPr>
              <a:t>Ova prilagodljivost svojstava polimera omogućava optimizaciju učinkovitosti i performansa u različitim područjima.</a:t>
            </a:r>
            <a:endParaRPr lang="hr-HR" dirty="0">
              <a:solidFill>
                <a:schemeClr val="tx1">
                  <a:lumMod val="95000"/>
                  <a:lumOff val="5000"/>
                </a:schemeClr>
              </a:solidFill>
            </a:endParaRPr>
          </a:p>
        </p:txBody>
      </p:sp>
      <p:sp>
        <p:nvSpPr>
          <p:cNvPr id="9" name="Pravokutnik 8"/>
          <p:cNvSpPr/>
          <p:nvPr/>
        </p:nvSpPr>
        <p:spPr>
          <a:xfrm>
            <a:off x="295274" y="5511460"/>
            <a:ext cx="11896726" cy="1200329"/>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U usporedbi s ostalim tehničkim materijalima ključna prednost je </a:t>
            </a:r>
            <a:r>
              <a:rPr lang="hr-HR" b="1" dirty="0">
                <a:solidFill>
                  <a:schemeClr val="tx1">
                    <a:lumMod val="95000"/>
                    <a:lumOff val="5000"/>
                  </a:schemeClr>
                </a:solidFill>
                <a:latin typeface="Calibri" panose="020F0502020204030204" pitchFamily="34" charset="0"/>
              </a:rPr>
              <a:t>povoljan omjer čvrstoće i mase</a:t>
            </a:r>
            <a:r>
              <a:rPr lang="hr-HR" dirty="0">
                <a:solidFill>
                  <a:schemeClr val="tx1">
                    <a:lumMod val="95000"/>
                    <a:lumOff val="5000"/>
                  </a:schemeClr>
                </a:solidFill>
                <a:latin typeface="Calibri" panose="020F0502020204030204" pitchFamily="34" charset="0"/>
              </a:rPr>
              <a:t>.</a:t>
            </a:r>
          </a:p>
          <a:p>
            <a:endParaRPr lang="hr-HR" dirty="0">
              <a:solidFill>
                <a:schemeClr val="tx1">
                  <a:lumMod val="95000"/>
                  <a:lumOff val="5000"/>
                </a:schemeClr>
              </a:solidFill>
              <a:latin typeface="Calibri" panose="020F0502020204030204" pitchFamily="34" charset="0"/>
            </a:endParaRPr>
          </a:p>
          <a:p>
            <a:r>
              <a:rPr lang="hr-HR" dirty="0">
                <a:solidFill>
                  <a:schemeClr val="tx1">
                    <a:lumMod val="95000"/>
                    <a:lumOff val="5000"/>
                  </a:schemeClr>
                </a:solidFill>
                <a:latin typeface="Calibri" panose="020F0502020204030204" pitchFamily="34" charset="0"/>
              </a:rPr>
              <a:t>Mala težina omogućava neprocjenjivu primjenu u zrakoplovstvu, lakim za rukovanje i transport te tako pojednostavljuje proizvodne procese i smanjuje logističke troškove.</a:t>
            </a:r>
            <a:endParaRPr lang="hr-HR" dirty="0">
              <a:solidFill>
                <a:schemeClr val="tx1">
                  <a:lumMod val="95000"/>
                  <a:lumOff val="5000"/>
                </a:schemeClr>
              </a:solidFill>
            </a:endParaRPr>
          </a:p>
        </p:txBody>
      </p:sp>
    </p:spTree>
    <p:extLst>
      <p:ext uri="{BB962C8B-B14F-4D97-AF65-F5344CB8AC3E}">
        <p14:creationId xmlns:p14="http://schemas.microsoft.com/office/powerpoint/2010/main" val="2580329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17</a:t>
            </a:fld>
            <a:endParaRPr lang="hr-HR">
              <a:solidFill>
                <a:schemeClr val="tx1">
                  <a:lumMod val="95000"/>
                  <a:lumOff val="5000"/>
                </a:schemeClr>
              </a:solidFill>
            </a:endParaRPr>
          </a:p>
        </p:txBody>
      </p:sp>
      <p:sp>
        <p:nvSpPr>
          <p:cNvPr id="4" name="Pravokutnik 3"/>
          <p:cNvSpPr/>
          <p:nvPr/>
        </p:nvSpPr>
        <p:spPr>
          <a:xfrm>
            <a:off x="93592" y="91559"/>
            <a:ext cx="9391482" cy="369332"/>
          </a:xfrm>
          <a:prstGeom prst="rect">
            <a:avLst/>
          </a:prstGeom>
        </p:spPr>
        <p:txBody>
          <a:bodyPr wrap="none">
            <a:spAutoFit/>
          </a:bodyPr>
          <a:lstStyle/>
          <a:p>
            <a:r>
              <a:rPr lang="hr-HR" b="1" dirty="0">
                <a:solidFill>
                  <a:schemeClr val="tx1">
                    <a:lumMod val="95000"/>
                    <a:lumOff val="5000"/>
                  </a:schemeClr>
                </a:solidFill>
                <a:latin typeface="Calibri" panose="020F0502020204030204" pitchFamily="34" charset="0"/>
              </a:rPr>
              <a:t>Polimere dijelimo prema strukturi u tri osnovne skupine i to </a:t>
            </a:r>
            <a:r>
              <a:rPr lang="hr-HR" b="1" u="sng" dirty="0">
                <a:solidFill>
                  <a:schemeClr val="tx1">
                    <a:lumMod val="95000"/>
                    <a:lumOff val="5000"/>
                  </a:schemeClr>
                </a:solidFill>
                <a:latin typeface="Calibri" panose="020F0502020204030204" pitchFamily="34" charset="0"/>
              </a:rPr>
              <a:t>termoplaste</a:t>
            </a:r>
            <a:r>
              <a:rPr lang="hr-HR" b="1" dirty="0">
                <a:solidFill>
                  <a:schemeClr val="tx1">
                    <a:lumMod val="95000"/>
                    <a:lumOff val="5000"/>
                  </a:schemeClr>
                </a:solidFill>
                <a:latin typeface="Calibri" panose="020F0502020204030204" pitchFamily="34" charset="0"/>
              </a:rPr>
              <a:t>, </a:t>
            </a:r>
            <a:r>
              <a:rPr lang="hr-HR" b="1" u="sng" dirty="0">
                <a:solidFill>
                  <a:schemeClr val="tx1">
                    <a:lumMod val="95000"/>
                    <a:lumOff val="5000"/>
                  </a:schemeClr>
                </a:solidFill>
                <a:latin typeface="Calibri" panose="020F0502020204030204" pitchFamily="34" charset="0"/>
              </a:rPr>
              <a:t>duromere</a:t>
            </a:r>
            <a:r>
              <a:rPr lang="hr-HR" b="1" dirty="0">
                <a:solidFill>
                  <a:schemeClr val="tx1">
                    <a:lumMod val="95000"/>
                    <a:lumOff val="5000"/>
                  </a:schemeClr>
                </a:solidFill>
                <a:latin typeface="Calibri" panose="020F0502020204030204" pitchFamily="34" charset="0"/>
              </a:rPr>
              <a:t> i </a:t>
            </a:r>
            <a:r>
              <a:rPr lang="hr-HR" b="1" u="sng" dirty="0">
                <a:solidFill>
                  <a:schemeClr val="tx1">
                    <a:lumMod val="95000"/>
                    <a:lumOff val="5000"/>
                  </a:schemeClr>
                </a:solidFill>
                <a:latin typeface="Calibri" panose="020F0502020204030204" pitchFamily="34" charset="0"/>
              </a:rPr>
              <a:t>elastomere</a:t>
            </a:r>
            <a:r>
              <a:rPr lang="hr-HR" b="1" dirty="0">
                <a:solidFill>
                  <a:schemeClr val="tx1">
                    <a:lumMod val="95000"/>
                    <a:lumOff val="5000"/>
                  </a:schemeClr>
                </a:solidFill>
                <a:latin typeface="Calibri" panose="020F0502020204030204" pitchFamily="34" charset="0"/>
              </a:rPr>
              <a:t>.</a:t>
            </a:r>
            <a:endParaRPr lang="hr-HR" b="1" dirty="0">
              <a:solidFill>
                <a:schemeClr val="tx1">
                  <a:lumMod val="95000"/>
                  <a:lumOff val="5000"/>
                </a:schemeClr>
              </a:solidFill>
            </a:endParaRPr>
          </a:p>
        </p:txBody>
      </p:sp>
      <p:sp>
        <p:nvSpPr>
          <p:cNvPr id="6" name="Pravokutnik 5"/>
          <p:cNvSpPr/>
          <p:nvPr/>
        </p:nvSpPr>
        <p:spPr>
          <a:xfrm>
            <a:off x="93592" y="798169"/>
            <a:ext cx="12098408" cy="923330"/>
          </a:xfrm>
          <a:prstGeom prst="rect">
            <a:avLst/>
          </a:prstGeom>
        </p:spPr>
        <p:txBody>
          <a:bodyPr wrap="square">
            <a:spAutoFit/>
          </a:bodyPr>
          <a:lstStyle/>
          <a:p>
            <a:r>
              <a:rPr lang="hr-HR" b="1" dirty="0">
                <a:solidFill>
                  <a:schemeClr val="tx1">
                    <a:lumMod val="95000"/>
                    <a:lumOff val="5000"/>
                  </a:schemeClr>
                </a:solidFill>
                <a:latin typeface="Calibri,Bold"/>
              </a:rPr>
              <a:t>Termoplasti</a:t>
            </a:r>
            <a:r>
              <a:rPr lang="hr-HR" dirty="0">
                <a:solidFill>
                  <a:schemeClr val="tx1">
                    <a:lumMod val="95000"/>
                    <a:lumOff val="5000"/>
                  </a:schemeClr>
                </a:solidFill>
                <a:latin typeface="Calibri" panose="020F0502020204030204" pitchFamily="34" charset="0"/>
              </a:rPr>
              <a:t>; polimeri koji se mogu opetovano taliti i ukrućivati bez značajnih kemijskih promjena. </a:t>
            </a:r>
          </a:p>
          <a:p>
            <a:r>
              <a:rPr lang="hr-HR" dirty="0">
                <a:solidFill>
                  <a:schemeClr val="tx1">
                    <a:lumMod val="95000"/>
                    <a:lumOff val="5000"/>
                  </a:schemeClr>
                </a:solidFill>
                <a:latin typeface="Calibri" panose="020F0502020204030204" pitchFamily="34" charset="0"/>
              </a:rPr>
              <a:t>Sastoje se od dugih linearnih molekularnih lanaca zbog kojih kod zagrijavanja omekšaju i ukrute kada se ohlade. </a:t>
            </a:r>
          </a:p>
          <a:p>
            <a:r>
              <a:rPr lang="hr-HR" dirty="0">
                <a:solidFill>
                  <a:schemeClr val="tx1">
                    <a:lumMod val="95000"/>
                    <a:lumOff val="5000"/>
                  </a:schemeClr>
                </a:solidFill>
                <a:latin typeface="Calibri" panose="020F0502020204030204" pitchFamily="34" charset="0"/>
              </a:rPr>
              <a:t>Ovo svojstvo ih čini lakim za oblikovanje i recikliranje. </a:t>
            </a:r>
          </a:p>
        </p:txBody>
      </p:sp>
      <p:grpSp>
        <p:nvGrpSpPr>
          <p:cNvPr id="7" name="Grupa 6"/>
          <p:cNvGrpSpPr/>
          <p:nvPr/>
        </p:nvGrpSpPr>
        <p:grpSpPr>
          <a:xfrm>
            <a:off x="728284" y="2864081"/>
            <a:ext cx="1989138" cy="3079640"/>
            <a:chOff x="3486148" y="2001838"/>
            <a:chExt cx="1989138" cy="3079640"/>
          </a:xfrm>
        </p:grpSpPr>
        <p:pic>
          <p:nvPicPr>
            <p:cNvPr id="1026" name="Picture 2" descr="Pipelife PE 100 wastewater black pipe with red line on orang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6149" y="2001838"/>
              <a:ext cx="1989137" cy="1989137"/>
            </a:xfrm>
            <a:prstGeom prst="rect">
              <a:avLst/>
            </a:prstGeom>
            <a:noFill/>
            <a:extLst>
              <a:ext uri="{909E8E84-426E-40DD-AFC4-6F175D3DCCD1}">
                <a14:hiddenFill xmlns:a14="http://schemas.microsoft.com/office/drawing/2010/main">
                  <a:solidFill>
                    <a:srgbClr val="FFFFFF"/>
                  </a:solidFill>
                </a14:hiddenFill>
              </a:ext>
            </a:extLst>
          </p:spPr>
        </p:pic>
        <p:sp>
          <p:nvSpPr>
            <p:cNvPr id="8" name="Pravokutnik 7"/>
            <p:cNvSpPr/>
            <p:nvPr/>
          </p:nvSpPr>
          <p:spPr>
            <a:xfrm>
              <a:off x="3486148" y="4127371"/>
              <a:ext cx="1989137" cy="954107"/>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10 </a:t>
              </a:r>
            </a:p>
            <a:p>
              <a:pPr algn="ctr"/>
              <a:r>
                <a:rPr lang="hr-HR" sz="1400" dirty="0">
                  <a:solidFill>
                    <a:schemeClr val="tx1">
                      <a:lumMod val="95000"/>
                      <a:lumOff val="5000"/>
                    </a:schemeClr>
                  </a:solidFill>
                  <a:latin typeface="Calibri" panose="020F0502020204030204" pitchFamily="34" charset="0"/>
                </a:rPr>
                <a:t> Prikazuje cijev za plin (žute crte), izrađenu od polietilena (PE).</a:t>
              </a:r>
              <a:endParaRPr lang="hr-HR" sz="1400" dirty="0">
                <a:solidFill>
                  <a:schemeClr val="tx1">
                    <a:lumMod val="95000"/>
                    <a:lumOff val="5000"/>
                  </a:schemeClr>
                </a:solidFill>
              </a:endParaRPr>
            </a:p>
          </p:txBody>
        </p:sp>
      </p:grpSp>
      <p:grpSp>
        <p:nvGrpSpPr>
          <p:cNvPr id="9" name="Grupa 8"/>
          <p:cNvGrpSpPr/>
          <p:nvPr/>
        </p:nvGrpSpPr>
        <p:grpSpPr>
          <a:xfrm>
            <a:off x="6471451" y="2864081"/>
            <a:ext cx="1989137" cy="3039743"/>
            <a:chOff x="5784849" y="2021680"/>
            <a:chExt cx="1989137" cy="3039743"/>
          </a:xfrm>
        </p:grpSpPr>
        <p:pic>
          <p:nvPicPr>
            <p:cNvPr id="1028" name="Picture 4" descr="LIV dvodijelni sifon za sudoper Ø70 s priključkom | Exter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4849" y="2021680"/>
              <a:ext cx="1989137" cy="1989137"/>
            </a:xfrm>
            <a:prstGeom prst="rect">
              <a:avLst/>
            </a:prstGeom>
            <a:noFill/>
            <a:extLst>
              <a:ext uri="{909E8E84-426E-40DD-AFC4-6F175D3DCCD1}">
                <a14:hiddenFill xmlns:a14="http://schemas.microsoft.com/office/drawing/2010/main">
                  <a:solidFill>
                    <a:srgbClr val="FFFFFF"/>
                  </a:solidFill>
                </a14:hiddenFill>
              </a:ext>
            </a:extLst>
          </p:spPr>
        </p:pic>
        <p:sp>
          <p:nvSpPr>
            <p:cNvPr id="11" name="Pravokutnik 10"/>
            <p:cNvSpPr/>
            <p:nvPr/>
          </p:nvSpPr>
          <p:spPr>
            <a:xfrm>
              <a:off x="5784849" y="4107316"/>
              <a:ext cx="1989137" cy="954107"/>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12 </a:t>
              </a:r>
            </a:p>
            <a:p>
              <a:pPr algn="ctr"/>
              <a:r>
                <a:rPr lang="hr-HR" sz="1400" dirty="0">
                  <a:solidFill>
                    <a:schemeClr val="tx1">
                      <a:lumMod val="95000"/>
                      <a:lumOff val="5000"/>
                    </a:schemeClr>
                  </a:solidFill>
                  <a:latin typeface="Calibri" panose="020F0502020204030204" pitchFamily="34" charset="0"/>
                </a:rPr>
                <a:t> Prikazuje sudoperski sifon izrađen od polivinilklorida (PVC)</a:t>
              </a:r>
              <a:endParaRPr lang="hr-HR" sz="1400" dirty="0">
                <a:solidFill>
                  <a:schemeClr val="tx1">
                    <a:lumMod val="95000"/>
                    <a:lumOff val="5000"/>
                  </a:schemeClr>
                </a:solidFill>
              </a:endParaRPr>
            </a:p>
          </p:txBody>
        </p:sp>
      </p:grpSp>
      <p:grpSp>
        <p:nvGrpSpPr>
          <p:cNvPr id="10" name="Grupa 9"/>
          <p:cNvGrpSpPr/>
          <p:nvPr/>
        </p:nvGrpSpPr>
        <p:grpSpPr>
          <a:xfrm>
            <a:off x="8815495" y="2864081"/>
            <a:ext cx="3291340" cy="2874196"/>
            <a:chOff x="7722392" y="2069663"/>
            <a:chExt cx="3291340" cy="2874196"/>
          </a:xfrm>
        </p:grpSpPr>
        <p:pic>
          <p:nvPicPr>
            <p:cNvPr id="1030" name="Picture 6" descr="Ekstrudirani polistiren XPS 2 cm | Gut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1746" y="2069663"/>
              <a:ext cx="2650142" cy="1989137"/>
            </a:xfrm>
            <a:prstGeom prst="rect">
              <a:avLst/>
            </a:prstGeom>
            <a:noFill/>
            <a:extLst>
              <a:ext uri="{909E8E84-426E-40DD-AFC4-6F175D3DCCD1}">
                <a14:hiddenFill xmlns:a14="http://schemas.microsoft.com/office/drawing/2010/main">
                  <a:solidFill>
                    <a:srgbClr val="FFFFFF"/>
                  </a:solidFill>
                </a14:hiddenFill>
              </a:ext>
            </a:extLst>
          </p:spPr>
        </p:pic>
        <p:sp>
          <p:nvSpPr>
            <p:cNvPr id="15" name="Pravokutnik 14"/>
            <p:cNvSpPr/>
            <p:nvPr/>
          </p:nvSpPr>
          <p:spPr>
            <a:xfrm>
              <a:off x="7722392" y="4205195"/>
              <a:ext cx="3291340" cy="738664"/>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13 </a:t>
              </a:r>
            </a:p>
            <a:p>
              <a:pPr algn="ctr"/>
              <a:r>
                <a:rPr lang="hr-HR" sz="1400" dirty="0">
                  <a:solidFill>
                    <a:schemeClr val="tx1">
                      <a:lumMod val="95000"/>
                      <a:lumOff val="5000"/>
                    </a:schemeClr>
                  </a:solidFill>
                  <a:latin typeface="Calibri" panose="020F0502020204030204" pitchFamily="34" charset="0"/>
                </a:rPr>
                <a:t> Prikazuje građevinsku izolaciju od polistirena (PS).</a:t>
              </a:r>
              <a:endParaRPr lang="hr-HR" sz="1400" dirty="0">
                <a:solidFill>
                  <a:schemeClr val="tx1">
                    <a:lumMod val="95000"/>
                    <a:lumOff val="5000"/>
                  </a:schemeClr>
                </a:solidFill>
              </a:endParaRPr>
            </a:p>
          </p:txBody>
        </p:sp>
      </p:grpSp>
      <p:grpSp>
        <p:nvGrpSpPr>
          <p:cNvPr id="13" name="Grupa 12"/>
          <p:cNvGrpSpPr/>
          <p:nvPr/>
        </p:nvGrpSpPr>
        <p:grpSpPr>
          <a:xfrm>
            <a:off x="3004759" y="2864081"/>
            <a:ext cx="3039065" cy="2874196"/>
            <a:chOff x="3004759" y="2479238"/>
            <a:chExt cx="3039065" cy="2874196"/>
          </a:xfrm>
        </p:grpSpPr>
        <p:pic>
          <p:nvPicPr>
            <p:cNvPr id="1034" name="Picture 10" descr="Cijev PP-R šipka 4 m ⇒ Fero-Ter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5049" y="2479238"/>
              <a:ext cx="2898775" cy="2013886"/>
            </a:xfrm>
            <a:prstGeom prst="rect">
              <a:avLst/>
            </a:prstGeom>
            <a:noFill/>
            <a:extLst>
              <a:ext uri="{909E8E84-426E-40DD-AFC4-6F175D3DCCD1}">
                <a14:hiddenFill xmlns:a14="http://schemas.microsoft.com/office/drawing/2010/main">
                  <a:solidFill>
                    <a:srgbClr val="FFFFFF"/>
                  </a:solidFill>
                </a14:hiddenFill>
              </a:ext>
            </a:extLst>
          </p:spPr>
        </p:pic>
        <p:sp>
          <p:nvSpPr>
            <p:cNvPr id="19" name="Pravokutnik 18"/>
            <p:cNvSpPr/>
            <p:nvPr/>
          </p:nvSpPr>
          <p:spPr>
            <a:xfrm>
              <a:off x="3004759" y="4614770"/>
              <a:ext cx="3039065" cy="738664"/>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11 </a:t>
              </a:r>
            </a:p>
            <a:p>
              <a:pPr algn="ctr"/>
              <a:r>
                <a:rPr lang="hr-HR" sz="1400" dirty="0">
                  <a:solidFill>
                    <a:schemeClr val="tx1">
                      <a:lumMod val="95000"/>
                      <a:lumOff val="5000"/>
                    </a:schemeClr>
                  </a:solidFill>
                  <a:latin typeface="Calibri" panose="020F0502020204030204" pitchFamily="34" charset="0"/>
                </a:rPr>
                <a:t> Prikazuje cijev za toplu i hladnu vodu iz polipropilena (PP-R)</a:t>
              </a:r>
              <a:endParaRPr lang="hr-HR" sz="1400" dirty="0">
                <a:solidFill>
                  <a:schemeClr val="tx1">
                    <a:lumMod val="95000"/>
                    <a:lumOff val="5000"/>
                  </a:schemeClr>
                </a:solidFill>
              </a:endParaRPr>
            </a:p>
          </p:txBody>
        </p:sp>
      </p:grpSp>
      <p:sp>
        <p:nvSpPr>
          <p:cNvPr id="12" name="Pravokutnik 11"/>
          <p:cNvSpPr/>
          <p:nvPr/>
        </p:nvSpPr>
        <p:spPr>
          <a:xfrm>
            <a:off x="161637" y="1910180"/>
            <a:ext cx="11483353" cy="369332"/>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Primjeri termoplasta su </a:t>
            </a:r>
            <a:r>
              <a:rPr lang="hr-HR" b="1" dirty="0">
                <a:solidFill>
                  <a:schemeClr val="tx1">
                    <a:lumMod val="95000"/>
                    <a:lumOff val="5000"/>
                  </a:schemeClr>
                </a:solidFill>
                <a:latin typeface="Calibri" panose="020F0502020204030204" pitchFamily="34" charset="0"/>
              </a:rPr>
              <a:t>polietilen (PE)</a:t>
            </a:r>
            <a:r>
              <a:rPr lang="hr-HR" dirty="0">
                <a:solidFill>
                  <a:schemeClr val="tx1">
                    <a:lumMod val="95000"/>
                    <a:lumOff val="5000"/>
                  </a:schemeClr>
                </a:solidFill>
                <a:latin typeface="Calibri" panose="020F0502020204030204" pitchFamily="34" charset="0"/>
              </a:rPr>
              <a:t>, </a:t>
            </a:r>
            <a:r>
              <a:rPr lang="hr-HR" b="1" dirty="0">
                <a:solidFill>
                  <a:schemeClr val="tx1">
                    <a:lumMod val="95000"/>
                    <a:lumOff val="5000"/>
                  </a:schemeClr>
                </a:solidFill>
                <a:latin typeface="Calibri" panose="020F0502020204030204" pitchFamily="34" charset="0"/>
              </a:rPr>
              <a:t>polipropilen (PP)</a:t>
            </a:r>
            <a:r>
              <a:rPr lang="hr-HR" dirty="0">
                <a:solidFill>
                  <a:schemeClr val="tx1">
                    <a:lumMod val="95000"/>
                    <a:lumOff val="5000"/>
                  </a:schemeClr>
                </a:solidFill>
                <a:latin typeface="Calibri" panose="020F0502020204030204" pitchFamily="34" charset="0"/>
              </a:rPr>
              <a:t>, </a:t>
            </a:r>
            <a:r>
              <a:rPr lang="hr-HR" b="1" dirty="0">
                <a:solidFill>
                  <a:schemeClr val="tx1">
                    <a:lumMod val="95000"/>
                    <a:lumOff val="5000"/>
                  </a:schemeClr>
                </a:solidFill>
                <a:latin typeface="Calibri" panose="020F0502020204030204" pitchFamily="34" charset="0"/>
              </a:rPr>
              <a:t>polivinil klorid (PVC) </a:t>
            </a:r>
            <a:r>
              <a:rPr lang="hr-HR" dirty="0">
                <a:solidFill>
                  <a:schemeClr val="tx1">
                    <a:lumMod val="95000"/>
                    <a:lumOff val="5000"/>
                  </a:schemeClr>
                </a:solidFill>
                <a:latin typeface="Calibri" panose="020F0502020204030204" pitchFamily="34" charset="0"/>
              </a:rPr>
              <a:t>i </a:t>
            </a:r>
            <a:r>
              <a:rPr lang="hr-HR" b="1" dirty="0">
                <a:solidFill>
                  <a:schemeClr val="tx1">
                    <a:lumMod val="95000"/>
                    <a:lumOff val="5000"/>
                  </a:schemeClr>
                </a:solidFill>
                <a:latin typeface="Calibri" panose="020F0502020204030204" pitchFamily="34" charset="0"/>
              </a:rPr>
              <a:t>polistiren (PS).</a:t>
            </a:r>
            <a:endParaRPr lang="hr-HR" b="1" dirty="0">
              <a:solidFill>
                <a:schemeClr val="tx1">
                  <a:lumMod val="95000"/>
                  <a:lumOff val="5000"/>
                </a:schemeClr>
              </a:solidFill>
            </a:endParaRPr>
          </a:p>
        </p:txBody>
      </p:sp>
    </p:spTree>
    <p:extLst>
      <p:ext uri="{BB962C8B-B14F-4D97-AF65-F5344CB8AC3E}">
        <p14:creationId xmlns:p14="http://schemas.microsoft.com/office/powerpoint/2010/main" val="39402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18</a:t>
            </a:fld>
            <a:endParaRPr lang="hr-HR">
              <a:solidFill>
                <a:schemeClr val="tx1">
                  <a:lumMod val="95000"/>
                  <a:lumOff val="5000"/>
                </a:schemeClr>
              </a:solidFill>
            </a:endParaRPr>
          </a:p>
        </p:txBody>
      </p:sp>
      <p:sp>
        <p:nvSpPr>
          <p:cNvPr id="2" name="Pravokutnik 1"/>
          <p:cNvSpPr/>
          <p:nvPr/>
        </p:nvSpPr>
        <p:spPr>
          <a:xfrm>
            <a:off x="361950" y="664339"/>
            <a:ext cx="11830050" cy="961802"/>
          </a:xfrm>
          <a:prstGeom prst="rect">
            <a:avLst/>
          </a:prstGeom>
        </p:spPr>
        <p:txBody>
          <a:bodyPr wrap="square">
            <a:spAutoFit/>
          </a:bodyPr>
          <a:lstStyle/>
          <a:p>
            <a:endParaRPr lang="hr-HR" sz="1050" b="1" dirty="0">
              <a:solidFill>
                <a:schemeClr val="tx1">
                  <a:lumMod val="95000"/>
                  <a:lumOff val="5000"/>
                </a:schemeClr>
              </a:solidFill>
              <a:latin typeface="Calibri" panose="020F0502020204030204" pitchFamily="34" charset="0"/>
            </a:endParaRPr>
          </a:p>
          <a:p>
            <a:r>
              <a:rPr lang="hr-HR" dirty="0">
                <a:solidFill>
                  <a:schemeClr val="tx1">
                    <a:lumMod val="95000"/>
                    <a:lumOff val="5000"/>
                  </a:schemeClr>
                </a:solidFill>
                <a:latin typeface="Calibri" panose="020F0502020204030204" pitchFamily="34" charset="0"/>
              </a:rPr>
              <a:t>polimeri koji prolaze kroz kemijsku reakciju tijekom stvrdnjavanja, što dovodi do mrežne strukture.  Nakon što se stvrdnu, ne mogu se rastaliti ili preoblikovati bez značajne degradacije. </a:t>
            </a:r>
          </a:p>
          <a:p>
            <a:endParaRPr lang="hr-HR" sz="1000" dirty="0">
              <a:solidFill>
                <a:schemeClr val="tx1">
                  <a:lumMod val="95000"/>
                  <a:lumOff val="5000"/>
                </a:schemeClr>
              </a:solidFill>
              <a:latin typeface="Calibri" panose="020F0502020204030204" pitchFamily="34" charset="0"/>
            </a:endParaRPr>
          </a:p>
        </p:txBody>
      </p:sp>
      <p:grpSp>
        <p:nvGrpSpPr>
          <p:cNvPr id="16" name="Grupa 15"/>
          <p:cNvGrpSpPr/>
          <p:nvPr/>
        </p:nvGrpSpPr>
        <p:grpSpPr>
          <a:xfrm>
            <a:off x="3649123" y="2353422"/>
            <a:ext cx="4723352" cy="4002319"/>
            <a:chOff x="3649123" y="2353422"/>
            <a:chExt cx="4723352" cy="4002319"/>
          </a:xfrm>
        </p:grpSpPr>
        <p:pic>
          <p:nvPicPr>
            <p:cNvPr id="14" name="Slika 13"/>
            <p:cNvPicPr>
              <a:picLocks noChangeAspect="1"/>
            </p:cNvPicPr>
            <p:nvPr/>
          </p:nvPicPr>
          <p:blipFill>
            <a:blip r:embed="rId2"/>
            <a:stretch>
              <a:fillRect/>
            </a:stretch>
          </p:blipFill>
          <p:spPr>
            <a:xfrm>
              <a:off x="3649124" y="2353422"/>
              <a:ext cx="4723351" cy="3404363"/>
            </a:xfrm>
            <a:prstGeom prst="rect">
              <a:avLst/>
            </a:prstGeom>
          </p:spPr>
        </p:pic>
        <p:sp>
          <p:nvSpPr>
            <p:cNvPr id="21" name="Pravokutnik 20"/>
            <p:cNvSpPr/>
            <p:nvPr/>
          </p:nvSpPr>
          <p:spPr>
            <a:xfrm>
              <a:off x="3649123" y="5832521"/>
              <a:ext cx="4723351"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14 </a:t>
              </a:r>
            </a:p>
            <a:p>
              <a:pPr algn="ctr"/>
              <a:r>
                <a:rPr lang="hr-HR" sz="1400" dirty="0">
                  <a:solidFill>
                    <a:schemeClr val="tx1">
                      <a:lumMod val="95000"/>
                      <a:lumOff val="5000"/>
                    </a:schemeClr>
                  </a:solidFill>
                  <a:latin typeface="Calibri" panose="020F0502020204030204" pitchFamily="34" charset="0"/>
                </a:rPr>
                <a:t> Prikazuje polimerne zupčanike.</a:t>
              </a:r>
              <a:endParaRPr lang="hr-HR" sz="1400" dirty="0">
                <a:solidFill>
                  <a:schemeClr val="tx1">
                    <a:lumMod val="95000"/>
                    <a:lumOff val="5000"/>
                  </a:schemeClr>
                </a:solidFill>
              </a:endParaRPr>
            </a:p>
          </p:txBody>
        </p:sp>
      </p:grpSp>
      <p:sp>
        <p:nvSpPr>
          <p:cNvPr id="17" name="Pravokutnik 16"/>
          <p:cNvSpPr/>
          <p:nvPr/>
        </p:nvSpPr>
        <p:spPr>
          <a:xfrm>
            <a:off x="361950" y="1514386"/>
            <a:ext cx="11830050" cy="646331"/>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Duroplasti imaju izvrsnu čvrstoću, otpornost na toplinu i kemijsku stabilnost, što ih čini idealnim za primjene koje zahtijevaju trajnost i stabilnost, kao što su električna izolacija i automobilski dijelovi (slika 14).</a:t>
            </a:r>
            <a:endParaRPr lang="hr-HR" dirty="0">
              <a:solidFill>
                <a:schemeClr val="tx1">
                  <a:lumMod val="95000"/>
                  <a:lumOff val="5000"/>
                </a:schemeClr>
              </a:solidFill>
            </a:endParaRPr>
          </a:p>
        </p:txBody>
      </p:sp>
      <p:sp>
        <p:nvSpPr>
          <p:cNvPr id="18" name="Pravokutnik 17"/>
          <p:cNvSpPr/>
          <p:nvPr/>
        </p:nvSpPr>
        <p:spPr>
          <a:xfrm>
            <a:off x="361950" y="295007"/>
            <a:ext cx="3935501" cy="369332"/>
          </a:xfrm>
          <a:prstGeom prst="rect">
            <a:avLst/>
          </a:prstGeom>
        </p:spPr>
        <p:txBody>
          <a:bodyPr wrap="none">
            <a:spAutoFit/>
          </a:bodyPr>
          <a:lstStyle/>
          <a:p>
            <a:r>
              <a:rPr lang="hr-HR" b="1" dirty="0" err="1">
                <a:solidFill>
                  <a:schemeClr val="tx1">
                    <a:lumMod val="95000"/>
                    <a:lumOff val="5000"/>
                  </a:schemeClr>
                </a:solidFill>
                <a:latin typeface="Calibri,Bold"/>
              </a:rPr>
              <a:t>Duromeri</a:t>
            </a:r>
            <a:r>
              <a:rPr lang="hr-HR" b="1" dirty="0">
                <a:solidFill>
                  <a:schemeClr val="tx1">
                    <a:lumMod val="95000"/>
                    <a:lumOff val="5000"/>
                  </a:schemeClr>
                </a:solidFill>
                <a:latin typeface="Calibri,Bold"/>
              </a:rPr>
              <a:t> </a:t>
            </a:r>
            <a:r>
              <a:rPr lang="hr-HR" b="1" dirty="0">
                <a:solidFill>
                  <a:schemeClr val="tx1">
                    <a:lumMod val="95000"/>
                    <a:lumOff val="5000"/>
                  </a:schemeClr>
                </a:solidFill>
                <a:latin typeface="Calibri" panose="020F0502020204030204" pitchFamily="34" charset="0"/>
              </a:rPr>
              <a:t>(</a:t>
            </a:r>
            <a:r>
              <a:rPr lang="hr-HR" b="1" dirty="0" err="1">
                <a:solidFill>
                  <a:schemeClr val="tx1">
                    <a:lumMod val="95000"/>
                    <a:lumOff val="5000"/>
                  </a:schemeClr>
                </a:solidFill>
                <a:latin typeface="Calibri" panose="020F0502020204030204" pitchFamily="34" charset="0"/>
              </a:rPr>
              <a:t>duroplasti</a:t>
            </a:r>
            <a:r>
              <a:rPr lang="hr-HR" b="1" dirty="0">
                <a:solidFill>
                  <a:schemeClr val="tx1">
                    <a:lumMod val="95000"/>
                    <a:lumOff val="5000"/>
                  </a:schemeClr>
                </a:solidFill>
                <a:latin typeface="Calibri" panose="020F0502020204030204" pitchFamily="34" charset="0"/>
              </a:rPr>
              <a:t> ili </a:t>
            </a:r>
            <a:r>
              <a:rPr lang="hr-HR" b="1" dirty="0" err="1">
                <a:solidFill>
                  <a:schemeClr val="tx1">
                    <a:lumMod val="95000"/>
                    <a:lumOff val="5000"/>
                  </a:schemeClr>
                </a:solidFill>
                <a:latin typeface="Calibri" panose="020F0502020204030204" pitchFamily="34" charset="0"/>
              </a:rPr>
              <a:t>termostabili</a:t>
            </a:r>
            <a:r>
              <a:rPr lang="hr-HR" b="1" dirty="0">
                <a:solidFill>
                  <a:schemeClr val="tx1">
                    <a:lumMod val="95000"/>
                    <a:lumOff val="5000"/>
                  </a:schemeClr>
                </a:solidFill>
                <a:latin typeface="Calibri" panose="020F0502020204030204" pitchFamily="34" charset="0"/>
              </a:rPr>
              <a:t>); </a:t>
            </a:r>
          </a:p>
        </p:txBody>
      </p:sp>
    </p:spTree>
    <p:extLst>
      <p:ext uri="{BB962C8B-B14F-4D97-AF65-F5344CB8AC3E}">
        <p14:creationId xmlns:p14="http://schemas.microsoft.com/office/powerpoint/2010/main" val="38114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19</a:t>
            </a:fld>
            <a:endParaRPr lang="hr-HR">
              <a:solidFill>
                <a:schemeClr val="tx1">
                  <a:lumMod val="95000"/>
                  <a:lumOff val="5000"/>
                </a:schemeClr>
              </a:solidFill>
            </a:endParaRPr>
          </a:p>
        </p:txBody>
      </p:sp>
      <p:sp>
        <p:nvSpPr>
          <p:cNvPr id="2" name="Pravokutnik 1"/>
          <p:cNvSpPr/>
          <p:nvPr/>
        </p:nvSpPr>
        <p:spPr>
          <a:xfrm>
            <a:off x="200025" y="754440"/>
            <a:ext cx="11906810" cy="800219"/>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vrsta su polimera koji imaju jedinstvenu sposobnost elastične deformacije i vraćanja u svoj izvorni oblik kada se primijenjena sila ukloni.</a:t>
            </a:r>
          </a:p>
          <a:p>
            <a:r>
              <a:rPr lang="hr-HR" sz="1000" dirty="0">
                <a:solidFill>
                  <a:schemeClr val="tx1">
                    <a:lumMod val="95000"/>
                    <a:lumOff val="5000"/>
                  </a:schemeClr>
                </a:solidFill>
                <a:latin typeface="Calibri" panose="020F0502020204030204" pitchFamily="34" charset="0"/>
              </a:rPr>
              <a:t> </a:t>
            </a:r>
          </a:p>
        </p:txBody>
      </p:sp>
      <p:sp>
        <p:nvSpPr>
          <p:cNvPr id="3" name="Pravokutnik 2"/>
          <p:cNvSpPr/>
          <p:nvPr/>
        </p:nvSpPr>
        <p:spPr>
          <a:xfrm>
            <a:off x="200025" y="253484"/>
            <a:ext cx="1479892" cy="369332"/>
          </a:xfrm>
          <a:prstGeom prst="rect">
            <a:avLst/>
          </a:prstGeom>
        </p:spPr>
        <p:txBody>
          <a:bodyPr wrap="none">
            <a:spAutoFit/>
          </a:bodyPr>
          <a:lstStyle/>
          <a:p>
            <a:r>
              <a:rPr lang="hr-HR" b="1" dirty="0" err="1">
                <a:solidFill>
                  <a:schemeClr val="tx1">
                    <a:lumMod val="95000"/>
                    <a:lumOff val="5000"/>
                  </a:schemeClr>
                </a:solidFill>
                <a:latin typeface="Calibri,Bold"/>
              </a:rPr>
              <a:t>Elastomeri</a:t>
            </a:r>
            <a:r>
              <a:rPr lang="hr-HR" dirty="0">
                <a:solidFill>
                  <a:schemeClr val="tx1">
                    <a:lumMod val="95000"/>
                    <a:lumOff val="5000"/>
                  </a:schemeClr>
                </a:solidFill>
                <a:latin typeface="Calibri" panose="020F0502020204030204" pitchFamily="34" charset="0"/>
              </a:rPr>
              <a:t>; </a:t>
            </a:r>
          </a:p>
        </p:txBody>
      </p:sp>
      <p:sp>
        <p:nvSpPr>
          <p:cNvPr id="4" name="Pravokutnik 3"/>
          <p:cNvSpPr/>
          <p:nvPr/>
        </p:nvSpPr>
        <p:spPr>
          <a:xfrm>
            <a:off x="200024" y="1417618"/>
            <a:ext cx="11991975" cy="800219"/>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Ovo svojstvo je poznato kao elastičnost. Struktura im je tipično amorfna i imaju smotane polimerne lance koji im omogućuju da se značajno deformiraju pod naprezanjem i zatim povrate svoj izvorni oblik.</a:t>
            </a:r>
          </a:p>
          <a:p>
            <a:endParaRPr lang="hr-HR" sz="1000" dirty="0">
              <a:solidFill>
                <a:schemeClr val="tx1">
                  <a:lumMod val="95000"/>
                  <a:lumOff val="5000"/>
                </a:schemeClr>
              </a:solidFill>
              <a:latin typeface="Calibri" panose="020F0502020204030204" pitchFamily="34" charset="0"/>
            </a:endParaRPr>
          </a:p>
        </p:txBody>
      </p:sp>
      <p:sp>
        <p:nvSpPr>
          <p:cNvPr id="6" name="Pravokutnik 5"/>
          <p:cNvSpPr/>
          <p:nvPr/>
        </p:nvSpPr>
        <p:spPr>
          <a:xfrm>
            <a:off x="200023" y="2154211"/>
            <a:ext cx="11991976" cy="369332"/>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Guma i brtve su najčešći primjer </a:t>
            </a:r>
            <a:r>
              <a:rPr lang="hr-HR" dirty="0" err="1">
                <a:solidFill>
                  <a:schemeClr val="tx1">
                    <a:lumMod val="95000"/>
                    <a:lumOff val="5000"/>
                  </a:schemeClr>
                </a:solidFill>
                <a:latin typeface="Calibri" panose="020F0502020204030204" pitchFamily="34" charset="0"/>
              </a:rPr>
              <a:t>elastomera</a:t>
            </a:r>
            <a:r>
              <a:rPr lang="hr-HR" dirty="0">
                <a:solidFill>
                  <a:schemeClr val="tx1">
                    <a:lumMod val="95000"/>
                    <a:lumOff val="5000"/>
                  </a:schemeClr>
                </a:solidFill>
                <a:latin typeface="Calibri" panose="020F0502020204030204" pitchFamily="34" charset="0"/>
              </a:rPr>
              <a:t>, a nalazi primjenu u raznim drugim proizvodima koji zahtijevaju elastičnost.</a:t>
            </a:r>
            <a:endParaRPr lang="hr-HR" dirty="0">
              <a:solidFill>
                <a:schemeClr val="tx1">
                  <a:lumMod val="95000"/>
                  <a:lumOff val="5000"/>
                </a:schemeClr>
              </a:solidFill>
            </a:endParaRPr>
          </a:p>
        </p:txBody>
      </p:sp>
    </p:spTree>
    <p:extLst>
      <p:ext uri="{BB962C8B-B14F-4D97-AF65-F5344CB8AC3E}">
        <p14:creationId xmlns:p14="http://schemas.microsoft.com/office/powerpoint/2010/main" val="6226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2</a:t>
            </a:fld>
            <a:endParaRPr lang="hr-HR">
              <a:solidFill>
                <a:schemeClr val="tx1">
                  <a:lumMod val="95000"/>
                  <a:lumOff val="5000"/>
                </a:schemeClr>
              </a:solidFill>
            </a:endParaRPr>
          </a:p>
        </p:txBody>
      </p:sp>
      <p:sp>
        <p:nvSpPr>
          <p:cNvPr id="2" name="Pravokutnik 1"/>
          <p:cNvSpPr/>
          <p:nvPr/>
        </p:nvSpPr>
        <p:spPr>
          <a:xfrm>
            <a:off x="0" y="311000"/>
            <a:ext cx="6096000" cy="461665"/>
          </a:xfrm>
          <a:prstGeom prst="rect">
            <a:avLst/>
          </a:prstGeom>
        </p:spPr>
        <p:txBody>
          <a:bodyPr>
            <a:spAutoFit/>
          </a:bodyPr>
          <a:lstStyle/>
          <a:p>
            <a:r>
              <a:rPr lang="fi-FI" sz="2400" b="1" dirty="0">
                <a:solidFill>
                  <a:schemeClr val="tx1">
                    <a:lumMod val="95000"/>
                    <a:lumOff val="5000"/>
                  </a:schemeClr>
                </a:solidFill>
              </a:rPr>
              <a:t>1.1. Svojstva tehničkih materijala</a:t>
            </a:r>
          </a:p>
        </p:txBody>
      </p:sp>
      <p:sp>
        <p:nvSpPr>
          <p:cNvPr id="3" name="Pravokutnik 2"/>
          <p:cNvSpPr/>
          <p:nvPr/>
        </p:nvSpPr>
        <p:spPr>
          <a:xfrm>
            <a:off x="143435" y="1108962"/>
            <a:ext cx="11963400" cy="646331"/>
          </a:xfrm>
          <a:prstGeom prst="rect">
            <a:avLst/>
          </a:prstGeom>
        </p:spPr>
        <p:txBody>
          <a:bodyPr wrap="square">
            <a:spAutoFit/>
          </a:bodyPr>
          <a:lstStyle/>
          <a:p>
            <a:r>
              <a:rPr lang="hr-HR" b="1" dirty="0">
                <a:solidFill>
                  <a:schemeClr val="tx1">
                    <a:lumMod val="95000"/>
                    <a:lumOff val="5000"/>
                  </a:schemeClr>
                </a:solidFill>
                <a:latin typeface="Calibri,Bold"/>
              </a:rPr>
              <a:t>Kemijska svojstva </a:t>
            </a:r>
            <a:r>
              <a:rPr lang="hr-HR" dirty="0">
                <a:solidFill>
                  <a:schemeClr val="tx1">
                    <a:lumMod val="95000"/>
                    <a:lumOff val="5000"/>
                  </a:schemeClr>
                </a:solidFill>
                <a:latin typeface="Calibri" panose="020F0502020204030204" pitchFamily="34" charset="0"/>
              </a:rPr>
              <a:t>odnose se na karakteristike materijala povezane sa strukturom i rasporedom elemenata unutar materijala. Takva se svojstva obično analiziraju u kemijskim laboratorijima jer se ne mogu promatrati golim okom.</a:t>
            </a:r>
            <a:endParaRPr lang="hr-HR" dirty="0">
              <a:solidFill>
                <a:schemeClr val="tx1">
                  <a:lumMod val="95000"/>
                  <a:lumOff val="5000"/>
                </a:schemeClr>
              </a:solidFill>
            </a:endParaRPr>
          </a:p>
        </p:txBody>
      </p:sp>
      <p:sp>
        <p:nvSpPr>
          <p:cNvPr id="4" name="Pravokutnik 3"/>
          <p:cNvSpPr/>
          <p:nvPr/>
        </p:nvSpPr>
        <p:spPr>
          <a:xfrm>
            <a:off x="143435" y="1827573"/>
            <a:ext cx="6096000" cy="369332"/>
          </a:xfrm>
          <a:prstGeom prst="rect">
            <a:avLst/>
          </a:prstGeom>
        </p:spPr>
        <p:txBody>
          <a:bodyPr>
            <a:spAutoFit/>
          </a:bodyPr>
          <a:lstStyle/>
          <a:p>
            <a:r>
              <a:rPr lang="hr-HR" b="1" dirty="0">
                <a:solidFill>
                  <a:schemeClr val="tx1">
                    <a:lumMod val="95000"/>
                    <a:lumOff val="5000"/>
                  </a:schemeClr>
                </a:solidFill>
                <a:latin typeface="Calibri" panose="020F0502020204030204" pitchFamily="34" charset="0"/>
              </a:rPr>
              <a:t>Neka važna kemijska svojstva uključuju:</a:t>
            </a:r>
          </a:p>
        </p:txBody>
      </p:sp>
      <p:sp>
        <p:nvSpPr>
          <p:cNvPr id="6" name="Pravokutnik 5"/>
          <p:cNvSpPr/>
          <p:nvPr/>
        </p:nvSpPr>
        <p:spPr>
          <a:xfrm>
            <a:off x="4129142" y="2379528"/>
            <a:ext cx="2635176"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otpornost na oksidaciju</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kiselost/bazičnost</a:t>
            </a:r>
          </a:p>
        </p:txBody>
      </p:sp>
      <p:sp>
        <p:nvSpPr>
          <p:cNvPr id="7" name="Pravokutnik 6"/>
          <p:cNvSpPr/>
          <p:nvPr/>
        </p:nvSpPr>
        <p:spPr>
          <a:xfrm>
            <a:off x="6764318" y="2364286"/>
            <a:ext cx="2197250"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kemijsku stabilnost</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zapaljivost</a:t>
            </a:r>
          </a:p>
        </p:txBody>
      </p:sp>
      <p:sp>
        <p:nvSpPr>
          <p:cNvPr id="8" name="Pravokutnik 7"/>
          <p:cNvSpPr/>
          <p:nvPr/>
        </p:nvSpPr>
        <p:spPr>
          <a:xfrm>
            <a:off x="9399494" y="2313860"/>
            <a:ext cx="2707341" cy="923330"/>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toksičnost</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kemijsku inertnost</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kemijsku kompatibilnost.</a:t>
            </a:r>
            <a:endParaRPr lang="hr-HR" dirty="0">
              <a:solidFill>
                <a:schemeClr val="tx1">
                  <a:lumMod val="95000"/>
                  <a:lumOff val="5000"/>
                </a:schemeClr>
              </a:solidFill>
            </a:endParaRPr>
          </a:p>
        </p:txBody>
      </p:sp>
      <p:sp>
        <p:nvSpPr>
          <p:cNvPr id="9" name="Pravokutnik 8"/>
          <p:cNvSpPr/>
          <p:nvPr/>
        </p:nvSpPr>
        <p:spPr>
          <a:xfrm>
            <a:off x="1436596" y="2365300"/>
            <a:ext cx="2599765"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err="1">
                <a:solidFill>
                  <a:schemeClr val="tx1">
                    <a:lumMod val="95000"/>
                    <a:lumOff val="5000"/>
                  </a:schemeClr>
                </a:solidFill>
                <a:latin typeface="Calibri" panose="020F0502020204030204" pitchFamily="34" charset="0"/>
              </a:rPr>
              <a:t>reaktivnost</a:t>
            </a:r>
            <a:endParaRPr lang="hr-HR" dirty="0">
              <a:solidFill>
                <a:schemeClr val="tx1">
                  <a:lumMod val="95000"/>
                  <a:lumOff val="5000"/>
                </a:schemeClr>
              </a:solidFill>
              <a:latin typeface="Calibri" panose="020F0502020204030204" pitchFamily="34" charset="0"/>
            </a:endParaRP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otpornost na koroziju</a:t>
            </a:r>
          </a:p>
        </p:txBody>
      </p:sp>
      <p:sp>
        <p:nvSpPr>
          <p:cNvPr id="10" name="Pravokutnik 9"/>
          <p:cNvSpPr/>
          <p:nvPr/>
        </p:nvSpPr>
        <p:spPr>
          <a:xfrm>
            <a:off x="198120" y="4080767"/>
            <a:ext cx="11908715" cy="646331"/>
          </a:xfrm>
          <a:prstGeom prst="rect">
            <a:avLst/>
          </a:prstGeom>
        </p:spPr>
        <p:txBody>
          <a:bodyPr wrap="square">
            <a:spAutoFit/>
          </a:bodyPr>
          <a:lstStyle/>
          <a:p>
            <a:r>
              <a:rPr lang="hr-HR" b="1" dirty="0">
                <a:solidFill>
                  <a:schemeClr val="tx1">
                    <a:lumMod val="95000"/>
                    <a:lumOff val="5000"/>
                  </a:schemeClr>
                </a:solidFill>
                <a:latin typeface="Calibri,Bold"/>
              </a:rPr>
              <a:t>Fizikalna svojstva </a:t>
            </a:r>
            <a:r>
              <a:rPr lang="hr-HR" dirty="0">
                <a:solidFill>
                  <a:schemeClr val="tx1">
                    <a:lumMod val="95000"/>
                    <a:lumOff val="5000"/>
                  </a:schemeClr>
                </a:solidFill>
                <a:latin typeface="Calibri" panose="020F0502020204030204" pitchFamily="34" charset="0"/>
              </a:rPr>
              <a:t>povezana su s načinom na koji oni stupaju u interakciju s različitim oblicima energije i drugim materijalima. Ta su svojstva regulirana zakonima fizike i mogu se odrediti bez mijenjanja strukture materijala.</a:t>
            </a:r>
            <a:endParaRPr lang="hr-HR" dirty="0">
              <a:solidFill>
                <a:schemeClr val="tx1">
                  <a:lumMod val="95000"/>
                  <a:lumOff val="5000"/>
                </a:schemeClr>
              </a:solidFill>
            </a:endParaRPr>
          </a:p>
        </p:txBody>
      </p:sp>
      <p:sp>
        <p:nvSpPr>
          <p:cNvPr id="11" name="Pravokutnik 10"/>
          <p:cNvSpPr/>
          <p:nvPr/>
        </p:nvSpPr>
        <p:spPr>
          <a:xfrm>
            <a:off x="1436596" y="5252843"/>
            <a:ext cx="1448696" cy="923330"/>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boju</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gustoću</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talište</a:t>
            </a:r>
          </a:p>
        </p:txBody>
      </p:sp>
      <p:sp>
        <p:nvSpPr>
          <p:cNvPr id="12" name="Pravokutnik 11"/>
          <p:cNvSpPr/>
          <p:nvPr/>
        </p:nvSpPr>
        <p:spPr>
          <a:xfrm>
            <a:off x="3186955" y="5252843"/>
            <a:ext cx="2528047" cy="923330"/>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vrelište</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toplinsku vodljivost</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električnu vodljivost</a:t>
            </a:r>
          </a:p>
        </p:txBody>
      </p:sp>
      <p:sp>
        <p:nvSpPr>
          <p:cNvPr id="13" name="Pravokutnik 12"/>
          <p:cNvSpPr/>
          <p:nvPr/>
        </p:nvSpPr>
        <p:spPr>
          <a:xfrm>
            <a:off x="5747722" y="5252843"/>
            <a:ext cx="2976282" cy="923330"/>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magnetska svojstva</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optička svojstva</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prozirnost ili neprozirnost</a:t>
            </a:r>
          </a:p>
        </p:txBody>
      </p:sp>
      <p:sp>
        <p:nvSpPr>
          <p:cNvPr id="14" name="Pravokutnik 13"/>
          <p:cNvSpPr/>
          <p:nvPr/>
        </p:nvSpPr>
        <p:spPr>
          <a:xfrm>
            <a:off x="8638391" y="5252843"/>
            <a:ext cx="3765176" cy="923330"/>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specifični toplinski kapacitet</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koeficijent toplinskog širenja</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topivost.</a:t>
            </a:r>
            <a:endParaRPr lang="hr-HR" dirty="0">
              <a:solidFill>
                <a:schemeClr val="tx1">
                  <a:lumMod val="95000"/>
                  <a:lumOff val="5000"/>
                </a:schemeClr>
              </a:solidFill>
            </a:endParaRPr>
          </a:p>
        </p:txBody>
      </p:sp>
      <p:sp>
        <p:nvSpPr>
          <p:cNvPr id="15" name="Pravokutnik 14"/>
          <p:cNvSpPr/>
          <p:nvPr/>
        </p:nvSpPr>
        <p:spPr>
          <a:xfrm>
            <a:off x="222324" y="4737597"/>
            <a:ext cx="3931461" cy="369332"/>
          </a:xfrm>
          <a:prstGeom prst="rect">
            <a:avLst/>
          </a:prstGeom>
        </p:spPr>
        <p:txBody>
          <a:bodyPr wrap="none">
            <a:spAutoFit/>
          </a:bodyPr>
          <a:lstStyle/>
          <a:p>
            <a:r>
              <a:rPr lang="hr-HR" b="1" dirty="0">
                <a:solidFill>
                  <a:schemeClr val="tx1">
                    <a:lumMod val="95000"/>
                    <a:lumOff val="5000"/>
                  </a:schemeClr>
                </a:solidFill>
                <a:latin typeface="Calibri" panose="020F0502020204030204" pitchFamily="34" charset="0"/>
              </a:rPr>
              <a:t>Neka važna fizikalna svojstva uključuju:</a:t>
            </a:r>
            <a:endParaRPr lang="hr-HR" b="1" dirty="0">
              <a:solidFill>
                <a:schemeClr val="tx1">
                  <a:lumMod val="95000"/>
                  <a:lumOff val="5000"/>
                </a:schemeClr>
              </a:solidFill>
            </a:endParaRPr>
          </a:p>
        </p:txBody>
      </p:sp>
      <p:sp>
        <p:nvSpPr>
          <p:cNvPr id="17" name="Rezervirano mjesto datuma 16"/>
          <p:cNvSpPr>
            <a:spLocks noGrp="1"/>
          </p:cNvSpPr>
          <p:nvPr>
            <p:ph type="dt" sz="half" idx="10"/>
          </p:nvPr>
        </p:nvSpPr>
        <p:spPr/>
        <p:txBody>
          <a:bodyPr/>
          <a:lstStyle/>
          <a:p>
            <a:fld id="{0E3885E8-A22B-4DFF-8AEF-4ED672D8B62F}" type="datetime1">
              <a:rPr lang="hr-HR" smtClean="0">
                <a:solidFill>
                  <a:schemeClr val="tx1">
                    <a:lumMod val="95000"/>
                    <a:lumOff val="5000"/>
                  </a:schemeClr>
                </a:solidFill>
              </a:rPr>
              <a:t>23.10.2025.</a:t>
            </a:fld>
            <a:endParaRPr lang="hr-HR">
              <a:solidFill>
                <a:schemeClr val="tx1">
                  <a:lumMod val="95000"/>
                  <a:lumOff val="5000"/>
                </a:schemeClr>
              </a:solidFill>
            </a:endParaRPr>
          </a:p>
        </p:txBody>
      </p:sp>
    </p:spTree>
    <p:extLst>
      <p:ext uri="{BB962C8B-B14F-4D97-AF65-F5344CB8AC3E}">
        <p14:creationId xmlns:p14="http://schemas.microsoft.com/office/powerpoint/2010/main" val="159808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20</a:t>
            </a:fld>
            <a:endParaRPr lang="hr-HR">
              <a:solidFill>
                <a:srgbClr val="EB8113"/>
              </a:solidFill>
            </a:endParaRPr>
          </a:p>
        </p:txBody>
      </p:sp>
      <p:sp>
        <p:nvSpPr>
          <p:cNvPr id="3" name="Pravokutnik 2"/>
          <p:cNvSpPr/>
          <p:nvPr/>
        </p:nvSpPr>
        <p:spPr>
          <a:xfrm>
            <a:off x="0" y="32826"/>
            <a:ext cx="2170787" cy="461665"/>
          </a:xfrm>
          <a:prstGeom prst="rect">
            <a:avLst/>
          </a:prstGeom>
        </p:spPr>
        <p:txBody>
          <a:bodyPr wrap="none">
            <a:spAutoFit/>
          </a:bodyPr>
          <a:lstStyle/>
          <a:p>
            <a:r>
              <a:rPr lang="hr-HR" sz="2400" b="1" dirty="0">
                <a:solidFill>
                  <a:schemeClr val="tx1">
                    <a:lumMod val="95000"/>
                    <a:lumOff val="5000"/>
                  </a:schemeClr>
                </a:solidFill>
                <a:latin typeface="PlayfairDisplay"/>
              </a:rPr>
              <a:t>1.4. Keramika</a:t>
            </a:r>
            <a:endParaRPr lang="hr-HR" sz="2400" b="1" dirty="0">
              <a:solidFill>
                <a:schemeClr val="tx1">
                  <a:lumMod val="95000"/>
                  <a:lumOff val="5000"/>
                </a:schemeClr>
              </a:solidFill>
            </a:endParaRPr>
          </a:p>
        </p:txBody>
      </p:sp>
      <p:sp>
        <p:nvSpPr>
          <p:cNvPr id="4" name="Rectangle 2"/>
          <p:cNvSpPr>
            <a:spLocks noChangeArrowheads="1"/>
          </p:cNvSpPr>
          <p:nvPr/>
        </p:nvSpPr>
        <p:spPr bwMode="auto">
          <a:xfrm>
            <a:off x="2669854" y="627777"/>
            <a:ext cx="94369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sr-Latn-RS" altLang="sr-Latn-RS" sz="1800" b="1" i="0" u="none" strike="noStrike" cap="none" normalizeH="0" baseline="0" dirty="0">
                <a:ln>
                  <a:noFill/>
                </a:ln>
                <a:solidFill>
                  <a:schemeClr val="tx1"/>
                </a:solidFill>
                <a:effectLst/>
                <a:latin typeface="Arial" panose="020B0604020202020204" pitchFamily="34" charset="0"/>
              </a:rPr>
              <a:t>Keramika</a:t>
            </a:r>
            <a:r>
              <a:rPr kumimoji="0" lang="sr-Latn-RS" altLang="sr-Latn-RS" sz="1800" b="0" i="0" u="none" strike="noStrike" cap="none" normalizeH="0" baseline="0" dirty="0">
                <a:ln>
                  <a:noFill/>
                </a:ln>
                <a:solidFill>
                  <a:schemeClr val="tx1"/>
                </a:solidFill>
                <a:effectLst/>
                <a:latin typeface="Arial" panose="020B0604020202020204" pitchFamily="34" charset="0"/>
              </a:rPr>
              <a:t> je </a:t>
            </a:r>
            <a:r>
              <a:rPr kumimoji="0" lang="sr-Latn-RS" altLang="sr-Latn-RS" sz="1800" b="1" i="0" u="none" strike="noStrike" cap="none" normalizeH="0" baseline="0" dirty="0">
                <a:ln>
                  <a:noFill/>
                </a:ln>
                <a:solidFill>
                  <a:schemeClr val="tx1"/>
                </a:solidFill>
                <a:effectLst/>
                <a:latin typeface="Arial" panose="020B0604020202020204" pitchFamily="34" charset="0"/>
              </a:rPr>
              <a:t>anorganski, nemetalni materijal</a:t>
            </a:r>
            <a:r>
              <a:rPr kumimoji="0" lang="sr-Latn-RS" altLang="sr-Latn-RS" sz="1800" b="0" i="0" u="none" strike="noStrike" cap="none" normalizeH="0" baseline="0" dirty="0">
                <a:ln>
                  <a:noFill/>
                </a:ln>
                <a:solidFill>
                  <a:schemeClr val="tx1"/>
                </a:solidFill>
                <a:effectLst/>
                <a:latin typeface="Arial" panose="020B0604020202020204" pitchFamily="34" charset="0"/>
              </a:rPr>
              <a:t> koji se koristi već </a:t>
            </a:r>
            <a:r>
              <a:rPr kumimoji="0" lang="sr-Latn-RS" altLang="sr-Latn-RS" sz="1800" b="1" i="0" u="none" strike="noStrike" cap="none" normalizeH="0" baseline="0" dirty="0">
                <a:ln>
                  <a:noFill/>
                </a:ln>
                <a:solidFill>
                  <a:schemeClr val="tx1"/>
                </a:solidFill>
                <a:effectLst/>
                <a:latin typeface="Arial" panose="020B0604020202020204" pitchFamily="34" charset="0"/>
              </a:rPr>
              <a:t>tisućama godina</a:t>
            </a:r>
            <a:r>
              <a:rPr kumimoji="0" lang="sr-Latn-RS" altLang="sr-Latn-RS" sz="18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sr-Latn-RS" altLang="sr-Latn-RS" sz="1800" b="0" i="0" u="none" strike="noStrike" cap="none" normalizeH="0" baseline="0" dirty="0">
                <a:ln>
                  <a:noFill/>
                </a:ln>
                <a:solidFill>
                  <a:schemeClr val="tx1"/>
                </a:solidFill>
                <a:effectLst/>
                <a:latin typeface="Arial" panose="020B0604020202020204" pitchFamily="34" charset="0"/>
              </a:rPr>
              <a:t>Danas se </a:t>
            </a:r>
            <a:r>
              <a:rPr kumimoji="0" lang="sr-Latn-RS" altLang="sr-Latn-RS" sz="1800" b="0" i="0" u="none" strike="noStrike" cap="none" normalizeH="0" baseline="0" dirty="0" err="1">
                <a:ln>
                  <a:noFill/>
                </a:ln>
                <a:solidFill>
                  <a:schemeClr val="tx1"/>
                </a:solidFill>
                <a:effectLst/>
                <a:latin typeface="Arial" panose="020B0604020202020204" pitchFamily="34" charset="0"/>
              </a:rPr>
              <a:t>primjenjuje</a:t>
            </a:r>
            <a:r>
              <a:rPr kumimoji="0" lang="sr-Latn-RS" altLang="sr-Latn-RS" sz="1800" b="0" i="0" u="none" strike="noStrike" cap="none" normalizeH="0" baseline="0" dirty="0">
                <a:ln>
                  <a:noFill/>
                </a:ln>
                <a:solidFill>
                  <a:schemeClr val="tx1"/>
                </a:solidFill>
                <a:effectLst/>
                <a:latin typeface="Arial" panose="020B0604020202020204" pitchFamily="34" charset="0"/>
              </a:rPr>
              <a:t> u </a:t>
            </a:r>
            <a:r>
              <a:rPr kumimoji="0" lang="sr-Latn-RS" altLang="sr-Latn-RS" sz="1800" b="1" i="0" u="none" strike="noStrike" cap="none" normalizeH="0" baseline="0" dirty="0">
                <a:ln>
                  <a:noFill/>
                </a:ln>
                <a:solidFill>
                  <a:schemeClr val="tx1"/>
                </a:solidFill>
                <a:effectLst/>
                <a:latin typeface="Arial" panose="020B0604020202020204" pitchFamily="34" charset="0"/>
              </a:rPr>
              <a:t>tehnici i industriji</a:t>
            </a:r>
            <a:r>
              <a:rPr kumimoji="0" lang="sr-Latn-RS" altLang="sr-Latn-RS" sz="1800" b="0" i="0" u="none" strike="noStrike" cap="none" normalizeH="0" baseline="0" dirty="0">
                <a:ln>
                  <a:noFill/>
                </a:ln>
                <a:solidFill>
                  <a:schemeClr val="tx1"/>
                </a:solidFill>
                <a:effectLst/>
                <a:latin typeface="Arial" panose="020B0604020202020204" pitchFamily="34" charset="0"/>
              </a:rPr>
              <a:t> zbog svojih </a:t>
            </a:r>
            <a:r>
              <a:rPr kumimoji="0" lang="sr-Latn-RS" altLang="sr-Latn-RS" sz="1800" b="1" i="0" u="none" strike="noStrike" cap="none" normalizeH="0" baseline="0" dirty="0">
                <a:ln>
                  <a:noFill/>
                </a:ln>
                <a:solidFill>
                  <a:schemeClr val="tx1"/>
                </a:solidFill>
                <a:effectLst/>
                <a:latin typeface="Arial" panose="020B0604020202020204" pitchFamily="34" charset="0"/>
              </a:rPr>
              <a:t>posebnih svojstava</a:t>
            </a:r>
            <a:r>
              <a:rPr kumimoji="0" lang="sr-Latn-RS" altLang="sr-Latn-RS" sz="1800" b="0" i="0" u="none" strike="noStrike" cap="none" normalizeH="0" baseline="0" dirty="0">
                <a:ln>
                  <a:noFill/>
                </a:ln>
                <a:solidFill>
                  <a:schemeClr val="tx1"/>
                </a:solidFill>
                <a:effectLst/>
                <a:latin typeface="Arial" panose="020B0604020202020204" pitchFamily="34" charset="0"/>
              </a:rPr>
              <a:t>.</a:t>
            </a:r>
          </a:p>
        </p:txBody>
      </p:sp>
      <p:sp>
        <p:nvSpPr>
          <p:cNvPr id="6" name="Rectangle 3"/>
          <p:cNvSpPr>
            <a:spLocks noChangeArrowheads="1"/>
          </p:cNvSpPr>
          <p:nvPr/>
        </p:nvSpPr>
        <p:spPr bwMode="auto">
          <a:xfrm>
            <a:off x="3391235" y="1564989"/>
            <a:ext cx="105245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sr-Latn-RS" altLang="sr-Latn-RS" sz="1800" b="0" i="0" u="none" strike="noStrike" cap="none" normalizeH="0" baseline="0" dirty="0">
                <a:ln>
                  <a:noFill/>
                </a:ln>
                <a:solidFill>
                  <a:schemeClr val="tx1"/>
                </a:solidFill>
                <a:effectLst/>
                <a:latin typeface="Arial" panose="020B0604020202020204" pitchFamily="34" charset="0"/>
              </a:rPr>
              <a:t>Nastaje </a:t>
            </a:r>
            <a:r>
              <a:rPr kumimoji="0" lang="sr-Latn-RS" altLang="sr-Latn-RS" sz="1800" b="1" i="0" u="none" strike="noStrike" cap="none" normalizeH="0" baseline="0" dirty="0">
                <a:ln>
                  <a:noFill/>
                </a:ln>
                <a:solidFill>
                  <a:schemeClr val="tx1"/>
                </a:solidFill>
                <a:effectLst/>
                <a:latin typeface="Arial" panose="020B0604020202020204" pitchFamily="34" charset="0"/>
              </a:rPr>
              <a:t>zagrijavanjem i hlađenjem</a:t>
            </a:r>
            <a:r>
              <a:rPr kumimoji="0" lang="sr-Latn-RS" altLang="sr-Latn-RS" sz="1800" b="0" i="0" u="none" strike="noStrike" cap="none" normalizeH="0" baseline="0" dirty="0">
                <a:ln>
                  <a:noFill/>
                </a:ln>
                <a:solidFill>
                  <a:schemeClr val="tx1"/>
                </a:solidFill>
                <a:effectLst/>
                <a:latin typeface="Arial" panose="020B0604020202020204" pitchFamily="34" charset="0"/>
              </a:rPr>
              <a:t> prirodnih ili </a:t>
            </a:r>
            <a:r>
              <a:rPr kumimoji="0" lang="sr-Latn-RS" altLang="sr-Latn-RS" sz="1800" b="0" i="0" u="none" strike="noStrike" cap="none" normalizeH="0" baseline="0" dirty="0" err="1">
                <a:ln>
                  <a:noFill/>
                </a:ln>
                <a:solidFill>
                  <a:schemeClr val="tx1"/>
                </a:solidFill>
                <a:effectLst/>
                <a:latin typeface="Arial" panose="020B0604020202020204" pitchFamily="34" charset="0"/>
              </a:rPr>
              <a:t>umjetnih</a:t>
            </a:r>
            <a:r>
              <a:rPr kumimoji="0" lang="sr-Latn-RS" altLang="sr-Latn-RS" sz="1800" b="0" i="0" u="none" strike="noStrike" cap="none" normalizeH="0" baseline="0" dirty="0">
                <a:ln>
                  <a:noFill/>
                </a:ln>
                <a:solidFill>
                  <a:schemeClr val="tx1"/>
                </a:solidFill>
                <a:effectLst/>
                <a:latin typeface="Arial" panose="020B0604020202020204" pitchFamily="34" charset="0"/>
              </a:rPr>
              <a:t> tvari.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sr-Latn-RS" altLang="sr-Latn-RS" sz="1800" b="0" i="0" u="none" strike="noStrike" cap="none" normalizeH="0" baseline="0" dirty="0">
                <a:ln>
                  <a:noFill/>
                </a:ln>
                <a:solidFill>
                  <a:schemeClr val="tx1"/>
                </a:solidFill>
                <a:effectLst/>
                <a:latin typeface="Arial" panose="020B0604020202020204" pitchFamily="34" charset="0"/>
              </a:rPr>
              <a:t>Ti procesi stvaraju </a:t>
            </a:r>
            <a:r>
              <a:rPr kumimoji="0" lang="sr-Latn-RS" altLang="sr-Latn-RS" sz="1800" b="1" i="0" u="none" strike="noStrike" cap="none" normalizeH="0" baseline="0" dirty="0">
                <a:ln>
                  <a:noFill/>
                </a:ln>
                <a:solidFill>
                  <a:schemeClr val="tx1"/>
                </a:solidFill>
                <a:effectLst/>
                <a:latin typeface="Arial" panose="020B0604020202020204" pitchFamily="34" charset="0"/>
              </a:rPr>
              <a:t>vrlo čvrste i postojane materijale</a:t>
            </a:r>
            <a:r>
              <a:rPr kumimoji="0" lang="sr-Latn-RS" altLang="sr-Latn-RS" sz="1800" b="0" i="0" u="none" strike="noStrike" cap="none" normalizeH="0" baseline="0" dirty="0">
                <a:ln>
                  <a:noFill/>
                </a:ln>
                <a:solidFill>
                  <a:schemeClr val="tx1"/>
                </a:solidFill>
                <a:effectLst/>
                <a:latin typeface="Arial" panose="020B0604020202020204" pitchFamily="34" charset="0"/>
              </a:rPr>
              <a:t>.</a:t>
            </a:r>
          </a:p>
        </p:txBody>
      </p:sp>
      <p:grpSp>
        <p:nvGrpSpPr>
          <p:cNvPr id="16" name="Grupa 15"/>
          <p:cNvGrpSpPr/>
          <p:nvPr/>
        </p:nvGrpSpPr>
        <p:grpSpPr>
          <a:xfrm>
            <a:off x="130404" y="565391"/>
            <a:ext cx="2520947" cy="481172"/>
            <a:chOff x="443390" y="494491"/>
            <a:chExt cx="2520947" cy="481172"/>
          </a:xfrm>
        </p:grpSpPr>
        <p:pic>
          <p:nvPicPr>
            <p:cNvPr id="1029" name="Picture 5" descr="Question mark - Free shapes and symbols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390" y="494491"/>
              <a:ext cx="481172" cy="481172"/>
            </a:xfrm>
            <a:prstGeom prst="rect">
              <a:avLst/>
            </a:prstGeom>
            <a:noFill/>
            <a:extLst>
              <a:ext uri="{909E8E84-426E-40DD-AFC4-6F175D3DCCD1}">
                <a14:hiddenFill xmlns:a14="http://schemas.microsoft.com/office/drawing/2010/main">
                  <a:solidFill>
                    <a:srgbClr val="FFFFFF"/>
                  </a:solidFill>
                </a14:hiddenFill>
              </a:ext>
            </a:extLst>
          </p:spPr>
        </p:pic>
        <p:sp>
          <p:nvSpPr>
            <p:cNvPr id="8" name="Pravokutnik 7"/>
            <p:cNvSpPr/>
            <p:nvPr/>
          </p:nvSpPr>
          <p:spPr>
            <a:xfrm>
              <a:off x="1028230" y="556877"/>
              <a:ext cx="1936107" cy="400110"/>
            </a:xfrm>
            <a:prstGeom prst="rect">
              <a:avLst/>
            </a:prstGeom>
          </p:spPr>
          <p:txBody>
            <a:bodyPr wrap="none">
              <a:spAutoFit/>
            </a:bodyPr>
            <a:lstStyle/>
            <a:p>
              <a:r>
                <a:rPr lang="hr-HR" sz="2000" b="1" dirty="0">
                  <a:solidFill>
                    <a:schemeClr val="accent1">
                      <a:lumMod val="75000"/>
                    </a:schemeClr>
                  </a:solidFill>
                </a:rPr>
                <a:t>Što je keramika?</a:t>
              </a:r>
            </a:p>
          </p:txBody>
        </p:sp>
      </p:grpSp>
      <p:grpSp>
        <p:nvGrpSpPr>
          <p:cNvPr id="17" name="Grupa 16"/>
          <p:cNvGrpSpPr/>
          <p:nvPr/>
        </p:nvGrpSpPr>
        <p:grpSpPr>
          <a:xfrm>
            <a:off x="130404" y="1493415"/>
            <a:ext cx="3260831" cy="461684"/>
            <a:chOff x="453134" y="1471216"/>
            <a:chExt cx="3260831" cy="461684"/>
          </a:xfrm>
        </p:grpSpPr>
        <p:sp>
          <p:nvSpPr>
            <p:cNvPr id="7" name="Pravokutnik 6"/>
            <p:cNvSpPr/>
            <p:nvPr/>
          </p:nvSpPr>
          <p:spPr>
            <a:xfrm>
              <a:off x="1028230" y="1520460"/>
              <a:ext cx="2685735" cy="400110"/>
            </a:xfrm>
            <a:prstGeom prst="rect">
              <a:avLst/>
            </a:prstGeom>
          </p:spPr>
          <p:txBody>
            <a:bodyPr wrap="none">
              <a:spAutoFit/>
            </a:bodyPr>
            <a:lstStyle/>
            <a:p>
              <a:r>
                <a:rPr lang="hr-HR" sz="2000" b="1" dirty="0">
                  <a:solidFill>
                    <a:schemeClr val="accent1">
                      <a:lumMod val="75000"/>
                    </a:schemeClr>
                  </a:solidFill>
                </a:rPr>
                <a:t>Kako nastaje keramika?</a:t>
              </a:r>
            </a:p>
          </p:txBody>
        </p:sp>
        <p:pic>
          <p:nvPicPr>
            <p:cNvPr id="10" name="Picture 5" descr="Question mark - Free shapes and symbols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34" y="1471216"/>
              <a:ext cx="461684" cy="461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upa 17"/>
          <p:cNvGrpSpPr/>
          <p:nvPr/>
        </p:nvGrpSpPr>
        <p:grpSpPr>
          <a:xfrm>
            <a:off x="82710" y="2286626"/>
            <a:ext cx="3815008" cy="557071"/>
            <a:chOff x="82710" y="2286626"/>
            <a:chExt cx="3815008" cy="557071"/>
          </a:xfrm>
        </p:grpSpPr>
        <p:sp>
          <p:nvSpPr>
            <p:cNvPr id="9" name="Pravokutnik 8"/>
            <p:cNvSpPr/>
            <p:nvPr/>
          </p:nvSpPr>
          <p:spPr>
            <a:xfrm>
              <a:off x="715244" y="2366116"/>
              <a:ext cx="3182474" cy="400110"/>
            </a:xfrm>
            <a:prstGeom prst="rect">
              <a:avLst/>
            </a:prstGeom>
          </p:spPr>
          <p:txBody>
            <a:bodyPr wrap="none">
              <a:spAutoFit/>
            </a:bodyPr>
            <a:lstStyle/>
            <a:p>
              <a:r>
                <a:rPr lang="hr-HR" sz="2000" b="1" dirty="0">
                  <a:solidFill>
                    <a:schemeClr val="accent1">
                      <a:lumMod val="75000"/>
                    </a:schemeClr>
                  </a:solidFill>
                </a:rPr>
                <a:t>Struktura tehničke keramike</a:t>
              </a:r>
            </a:p>
          </p:txBody>
        </p:sp>
        <p:pic>
          <p:nvPicPr>
            <p:cNvPr id="1031" name="Picture 7" descr="Atom - Free education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10" y="2286626"/>
              <a:ext cx="557071" cy="55707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8"/>
          <p:cNvSpPr>
            <a:spLocks noChangeArrowheads="1"/>
          </p:cNvSpPr>
          <p:nvPr/>
        </p:nvSpPr>
        <p:spPr bwMode="auto">
          <a:xfrm>
            <a:off x="3973181" y="2811329"/>
            <a:ext cx="14606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sr-Latn-RS" altLang="sr-Latn-RS" sz="1800" b="0" i="0" u="none" strike="noStrike" cap="none" normalizeH="0" baseline="0" dirty="0">
                <a:ln>
                  <a:noFill/>
                </a:ln>
                <a:solidFill>
                  <a:schemeClr val="tx1"/>
                </a:solidFill>
                <a:effectLst/>
                <a:latin typeface="Arial" panose="020B0604020202020204" pitchFamily="34" charset="0"/>
              </a:rPr>
              <a:t>Može biti:</a:t>
            </a:r>
          </a:p>
        </p:txBody>
      </p:sp>
      <p:sp>
        <p:nvSpPr>
          <p:cNvPr id="12" name="Pravokutnik 11"/>
          <p:cNvSpPr/>
          <p:nvPr/>
        </p:nvSpPr>
        <p:spPr>
          <a:xfrm>
            <a:off x="3973181" y="2396894"/>
            <a:ext cx="10439401" cy="369332"/>
          </a:xfrm>
          <a:prstGeom prst="rect">
            <a:avLst/>
          </a:prstGeom>
        </p:spPr>
        <p:txBody>
          <a:bodyPr wrap="square">
            <a:spAutoFit/>
          </a:bodyPr>
          <a:lstStyle/>
          <a:p>
            <a:pPr marL="285750" lvl="0" indent="-285750" eaLnBrk="0" fontAlgn="base" hangingPunct="0">
              <a:spcBef>
                <a:spcPct val="0"/>
              </a:spcBef>
              <a:spcAft>
                <a:spcPct val="0"/>
              </a:spcAft>
              <a:buFont typeface="Wingdings" panose="05000000000000000000" pitchFamily="2" charset="2"/>
              <a:buChar char="§"/>
            </a:pPr>
            <a:r>
              <a:rPr lang="sr-Latn-RS" altLang="sr-Latn-RS" dirty="0">
                <a:latin typeface="Arial" panose="020B0604020202020204" pitchFamily="34" charset="0"/>
              </a:rPr>
              <a:t>Atomi ili ioni u keramici su </a:t>
            </a:r>
            <a:r>
              <a:rPr lang="sr-Latn-RS" altLang="sr-Latn-RS" b="1" dirty="0">
                <a:latin typeface="Arial" panose="020B0604020202020204" pitchFamily="34" charset="0"/>
              </a:rPr>
              <a:t>uređeni u pravilnu kristalnu rešetku</a:t>
            </a:r>
            <a:r>
              <a:rPr lang="sr-Latn-RS" altLang="sr-Latn-RS" dirty="0">
                <a:latin typeface="Arial" panose="020B0604020202020204" pitchFamily="34" charset="0"/>
              </a:rPr>
              <a:t>.</a:t>
            </a:r>
          </a:p>
        </p:txBody>
      </p:sp>
      <p:sp>
        <p:nvSpPr>
          <p:cNvPr id="14" name="Pravokutnik 13"/>
          <p:cNvSpPr/>
          <p:nvPr/>
        </p:nvSpPr>
        <p:spPr>
          <a:xfrm>
            <a:off x="5433837" y="2812998"/>
            <a:ext cx="5128327" cy="369332"/>
          </a:xfrm>
          <a:prstGeom prst="rect">
            <a:avLst/>
          </a:prstGeom>
        </p:spPr>
        <p:txBody>
          <a:bodyPr wrap="none">
            <a:spAutoFit/>
          </a:bodyPr>
          <a:lstStyle/>
          <a:p>
            <a:pPr marL="285750" lvl="0" indent="-285750" eaLnBrk="0" fontAlgn="base" hangingPunct="0">
              <a:spcBef>
                <a:spcPct val="0"/>
              </a:spcBef>
              <a:spcAft>
                <a:spcPct val="0"/>
              </a:spcAft>
              <a:buFont typeface="Wingdings" panose="05000000000000000000" pitchFamily="2" charset="2"/>
              <a:buChar char="Ø"/>
            </a:pPr>
            <a:r>
              <a:rPr lang="sr-Latn-RS" altLang="sr-Latn-RS" b="1" dirty="0" err="1">
                <a:latin typeface="Arial" panose="020B0604020202020204" pitchFamily="34" charset="0"/>
              </a:rPr>
              <a:t>Monokristalna</a:t>
            </a:r>
            <a:r>
              <a:rPr lang="sr-Latn-RS" altLang="sr-Latn-RS" dirty="0">
                <a:latin typeface="Arial" panose="020B0604020202020204" pitchFamily="34" charset="0"/>
              </a:rPr>
              <a:t> – sastoji se od jednog kristala</a:t>
            </a:r>
          </a:p>
        </p:txBody>
      </p:sp>
      <p:sp>
        <p:nvSpPr>
          <p:cNvPr id="15" name="Pravokutnik 14"/>
          <p:cNvSpPr/>
          <p:nvPr/>
        </p:nvSpPr>
        <p:spPr>
          <a:xfrm>
            <a:off x="5433837" y="3212277"/>
            <a:ext cx="5269391" cy="369332"/>
          </a:xfrm>
          <a:prstGeom prst="rect">
            <a:avLst/>
          </a:prstGeom>
        </p:spPr>
        <p:txBody>
          <a:bodyPr wrap="none">
            <a:spAutoFit/>
          </a:bodyPr>
          <a:lstStyle/>
          <a:p>
            <a:pPr marL="285750" lvl="0" indent="-285750" eaLnBrk="0" fontAlgn="base" hangingPunct="0">
              <a:spcBef>
                <a:spcPct val="0"/>
              </a:spcBef>
              <a:spcAft>
                <a:spcPct val="0"/>
              </a:spcAft>
              <a:buFont typeface="Wingdings" panose="05000000000000000000" pitchFamily="2" charset="2"/>
              <a:buChar char="Ø"/>
            </a:pPr>
            <a:r>
              <a:rPr lang="sr-Latn-RS" altLang="sr-Latn-RS" b="1" dirty="0" err="1">
                <a:latin typeface="Arial" panose="020B0604020202020204" pitchFamily="34" charset="0"/>
              </a:rPr>
              <a:t>Polikristalna</a:t>
            </a:r>
            <a:r>
              <a:rPr lang="sr-Latn-RS" altLang="sr-Latn-RS" dirty="0">
                <a:latin typeface="Arial" panose="020B0604020202020204" pitchFamily="34" charset="0"/>
              </a:rPr>
              <a:t> – sastoji se od više malih kristala</a:t>
            </a:r>
          </a:p>
        </p:txBody>
      </p:sp>
      <p:sp>
        <p:nvSpPr>
          <p:cNvPr id="21" name="Pravokutnik 20"/>
          <p:cNvSpPr/>
          <p:nvPr/>
        </p:nvSpPr>
        <p:spPr>
          <a:xfrm>
            <a:off x="761143" y="4210726"/>
            <a:ext cx="10725373" cy="646331"/>
          </a:xfrm>
          <a:prstGeom prst="rect">
            <a:avLst/>
          </a:prstGeom>
        </p:spPr>
        <p:txBody>
          <a:bodyPr wrap="square">
            <a:spAutoFit/>
          </a:bodyPr>
          <a:lstStyle/>
          <a:p>
            <a:r>
              <a:rPr lang="hr-HR" b="1" dirty="0" err="1">
                <a:solidFill>
                  <a:schemeClr val="accent1">
                    <a:lumMod val="75000"/>
                  </a:schemeClr>
                </a:solidFill>
                <a:latin typeface="Calibri,Bold"/>
              </a:rPr>
              <a:t>Monokristalna</a:t>
            </a:r>
            <a:r>
              <a:rPr lang="hr-HR" b="1" dirty="0">
                <a:solidFill>
                  <a:schemeClr val="accent1">
                    <a:lumMod val="75000"/>
                  </a:schemeClr>
                </a:solidFill>
                <a:latin typeface="Calibri,Bold"/>
              </a:rPr>
              <a:t> keramika </a:t>
            </a:r>
            <a:r>
              <a:rPr lang="hr-HR" dirty="0">
                <a:latin typeface="Calibri" panose="020F0502020204030204" pitchFamily="34" charset="0"/>
              </a:rPr>
              <a:t>sastoji se od kontinuirane kristalne rešetke bez granica zrna, što može dovesti do poboljšanja mehaničkih svojstava. Međutim, proizvodnja </a:t>
            </a:r>
            <a:r>
              <a:rPr lang="hr-HR" dirty="0" err="1">
                <a:latin typeface="Calibri" panose="020F0502020204030204" pitchFamily="34" charset="0"/>
              </a:rPr>
              <a:t>monokristalne</a:t>
            </a:r>
            <a:r>
              <a:rPr lang="hr-HR" dirty="0">
                <a:latin typeface="Calibri" panose="020F0502020204030204" pitchFamily="34" charset="0"/>
              </a:rPr>
              <a:t> keramike je zahtjevnija i skuplja.</a:t>
            </a:r>
            <a:endParaRPr lang="hr-HR" dirty="0"/>
          </a:p>
        </p:txBody>
      </p:sp>
      <p:sp>
        <p:nvSpPr>
          <p:cNvPr id="22" name="Pravokutnik 21"/>
          <p:cNvSpPr/>
          <p:nvPr/>
        </p:nvSpPr>
        <p:spPr>
          <a:xfrm>
            <a:off x="761143" y="5115831"/>
            <a:ext cx="11066482" cy="923330"/>
          </a:xfrm>
          <a:prstGeom prst="rect">
            <a:avLst/>
          </a:prstGeom>
        </p:spPr>
        <p:txBody>
          <a:bodyPr wrap="square">
            <a:spAutoFit/>
          </a:bodyPr>
          <a:lstStyle/>
          <a:p>
            <a:r>
              <a:rPr lang="hr-HR" b="1" dirty="0" err="1">
                <a:solidFill>
                  <a:schemeClr val="accent1">
                    <a:lumMod val="75000"/>
                  </a:schemeClr>
                </a:solidFill>
                <a:latin typeface="Calibri,Bold"/>
              </a:rPr>
              <a:t>Polikristalna</a:t>
            </a:r>
            <a:r>
              <a:rPr lang="hr-HR" b="1" dirty="0">
                <a:solidFill>
                  <a:schemeClr val="accent1">
                    <a:lumMod val="75000"/>
                  </a:schemeClr>
                </a:solidFill>
                <a:latin typeface="Calibri,Bold"/>
              </a:rPr>
              <a:t> keramika </a:t>
            </a:r>
            <a:r>
              <a:rPr lang="hr-HR" dirty="0">
                <a:latin typeface="Calibri" panose="020F0502020204030204" pitchFamily="34" charset="0"/>
              </a:rPr>
              <a:t>sastoji se od više kristalnih zrnaca koja su međusobno povezana. Ova zrnca imaju različiti orijentacije, a njihove granice mogu utjecati na svojstva materijala. Ova vrsta keramike češće se pojavljuje i relativno je lakša za proizvodnju.</a:t>
            </a:r>
            <a:endParaRPr lang="hr-HR" dirty="0"/>
          </a:p>
        </p:txBody>
      </p:sp>
      <p:pic>
        <p:nvPicPr>
          <p:cNvPr id="23" name="Slika 22"/>
          <p:cNvPicPr>
            <a:picLocks noChangeAspect="1"/>
          </p:cNvPicPr>
          <p:nvPr/>
        </p:nvPicPr>
        <p:blipFill>
          <a:blip r:embed="rId5">
            <a:clrChange>
              <a:clrFrom>
                <a:srgbClr val="FFFFFF"/>
              </a:clrFrom>
              <a:clrTo>
                <a:srgbClr val="FFFFFF">
                  <a:alpha val="0"/>
                </a:srgbClr>
              </a:clrTo>
            </a:clrChange>
          </a:blip>
          <a:stretch>
            <a:fillRect/>
          </a:stretch>
        </p:blipFill>
        <p:spPr>
          <a:xfrm>
            <a:off x="37243" y="4243380"/>
            <a:ext cx="723900" cy="581025"/>
          </a:xfrm>
          <a:prstGeom prst="rect">
            <a:avLst/>
          </a:prstGeom>
        </p:spPr>
      </p:pic>
      <p:pic>
        <p:nvPicPr>
          <p:cNvPr id="24" name="Slika 23"/>
          <p:cNvPicPr>
            <a:picLocks noChangeAspect="1"/>
          </p:cNvPicPr>
          <p:nvPr/>
        </p:nvPicPr>
        <p:blipFill>
          <a:blip r:embed="rId5">
            <a:clrChange>
              <a:clrFrom>
                <a:srgbClr val="FFFFFF"/>
              </a:clrFrom>
              <a:clrTo>
                <a:srgbClr val="FFFFFF">
                  <a:alpha val="0"/>
                </a:srgbClr>
              </a:clrTo>
            </a:clrChange>
          </a:blip>
          <a:stretch>
            <a:fillRect/>
          </a:stretch>
        </p:blipFill>
        <p:spPr>
          <a:xfrm>
            <a:off x="37243" y="5115831"/>
            <a:ext cx="723900" cy="581025"/>
          </a:xfrm>
          <a:prstGeom prst="rect">
            <a:avLst/>
          </a:prstGeom>
        </p:spPr>
      </p:pic>
    </p:spTree>
    <p:extLst>
      <p:ext uri="{BB962C8B-B14F-4D97-AF65-F5344CB8AC3E}">
        <p14:creationId xmlns:p14="http://schemas.microsoft.com/office/powerpoint/2010/main" val="16337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2" grpId="0"/>
      <p:bldP spid="14" grpId="0"/>
      <p:bldP spid="15"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21</a:t>
            </a:fld>
            <a:endParaRPr lang="hr-HR">
              <a:solidFill>
                <a:srgbClr val="EB8113"/>
              </a:solidFill>
            </a:endParaRPr>
          </a:p>
        </p:txBody>
      </p:sp>
      <p:sp>
        <p:nvSpPr>
          <p:cNvPr id="7" name="Pravokutnik 6"/>
          <p:cNvSpPr/>
          <p:nvPr/>
        </p:nvSpPr>
        <p:spPr>
          <a:xfrm>
            <a:off x="132678" y="168997"/>
            <a:ext cx="6988884" cy="369332"/>
          </a:xfrm>
          <a:prstGeom prst="rect">
            <a:avLst/>
          </a:prstGeom>
        </p:spPr>
        <p:txBody>
          <a:bodyPr wrap="square">
            <a:spAutoFit/>
          </a:bodyPr>
          <a:lstStyle/>
          <a:p>
            <a:r>
              <a:rPr lang="hr-HR" b="1" dirty="0">
                <a:latin typeface="Calibri" panose="020F0502020204030204" pitchFamily="34" charset="0"/>
              </a:rPr>
              <a:t>Svojstva koja čine keramiku boljim izborom naspram metala i polimera:</a:t>
            </a:r>
            <a:endParaRPr lang="hr-HR" b="1" dirty="0"/>
          </a:p>
        </p:txBody>
      </p:sp>
      <p:sp>
        <p:nvSpPr>
          <p:cNvPr id="8" name="Pravokutnik 7"/>
          <p:cNvSpPr/>
          <p:nvPr/>
        </p:nvSpPr>
        <p:spPr>
          <a:xfrm>
            <a:off x="1118795" y="990628"/>
            <a:ext cx="10988039" cy="923330"/>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Visoka tvrdoća </a:t>
            </a:r>
            <a:r>
              <a:rPr lang="hr-HR" dirty="0">
                <a:latin typeface="Calibri" panose="020F0502020204030204" pitchFamily="34" charset="0"/>
              </a:rPr>
              <a:t>- Keramika pokazuje izuzetnu tvrdoću i otpornost na abraziju, što je čini prikladnom za primjene gdje je habanje glavni problem, kao što su alati za rezanje, brusni mediji i komponente otporne na habanje.</a:t>
            </a:r>
            <a:endParaRPr lang="hr-HR" dirty="0"/>
          </a:p>
        </p:txBody>
      </p:sp>
      <p:sp>
        <p:nvSpPr>
          <p:cNvPr id="9" name="Pravokutnik 8"/>
          <p:cNvSpPr/>
          <p:nvPr/>
        </p:nvSpPr>
        <p:spPr>
          <a:xfrm>
            <a:off x="1118794" y="2034120"/>
            <a:ext cx="10988039" cy="923330"/>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Visoka otpornost na toplinu </a:t>
            </a:r>
            <a:r>
              <a:rPr lang="hr-HR" dirty="0">
                <a:latin typeface="Calibri" panose="020F0502020204030204" pitchFamily="34" charset="0"/>
              </a:rPr>
              <a:t>- Keramika može izdržati ekstremne temperature bez značajnih </a:t>
            </a:r>
            <a:r>
              <a:rPr lang="pl-PL" dirty="0">
                <a:latin typeface="Calibri" panose="020F0502020204030204" pitchFamily="34" charset="0"/>
              </a:rPr>
              <a:t>deformacija ili degradacije, što je čini idealnom za primjenu u okruženjima s visokim </a:t>
            </a:r>
            <a:r>
              <a:rPr lang="hr-HR" dirty="0">
                <a:latin typeface="Calibri" panose="020F0502020204030204" pitchFamily="34" charset="0"/>
              </a:rPr>
              <a:t>temperaturama, uključujući zrakoplovne komponente, obloge peći i toplinske barijere.</a:t>
            </a:r>
            <a:endParaRPr lang="hr-HR" dirty="0"/>
          </a:p>
        </p:txBody>
      </p:sp>
      <p:sp>
        <p:nvSpPr>
          <p:cNvPr id="10" name="Pravokutnik 9"/>
          <p:cNvSpPr/>
          <p:nvPr/>
        </p:nvSpPr>
        <p:spPr>
          <a:xfrm>
            <a:off x="1118794" y="3077613"/>
            <a:ext cx="11073206"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Električna izolacija </a:t>
            </a:r>
            <a:r>
              <a:rPr lang="hr-HR" dirty="0">
                <a:latin typeface="Calibri" panose="020F0502020204030204" pitchFamily="34" charset="0"/>
              </a:rPr>
              <a:t>- Keramika ima nisku električnu vodljivost, što je čini neophodnom za električne i elektroničke primjene gdje je potrebna električna izolacija, kao što su izolatori, strujne ploče i svjećice.</a:t>
            </a:r>
            <a:endParaRPr lang="hr-HR" dirty="0"/>
          </a:p>
        </p:txBody>
      </p:sp>
      <p:sp>
        <p:nvSpPr>
          <p:cNvPr id="11" name="Pravokutnik 10"/>
          <p:cNvSpPr/>
          <p:nvPr/>
        </p:nvSpPr>
        <p:spPr>
          <a:xfrm>
            <a:off x="1118794" y="4010436"/>
            <a:ext cx="11073206" cy="923330"/>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Kemijska stabilnost </a:t>
            </a:r>
            <a:r>
              <a:rPr lang="hr-HR" dirty="0">
                <a:latin typeface="Calibri" panose="020F0502020204030204" pitchFamily="34" charset="0"/>
              </a:rPr>
              <a:t>- Keramika je vrlo otporna na koroziju i kemijski napad, što je čini neprocjenjivom u industrijama koje rade s agresivnim kemikalijama, poput petrokemije, gdje se koristi u oblogama reaktora, nosačima katalizatora i premazima otpornim na koroziju.</a:t>
            </a:r>
            <a:endParaRPr lang="hr-HR" dirty="0"/>
          </a:p>
        </p:txBody>
      </p:sp>
      <p:sp>
        <p:nvSpPr>
          <p:cNvPr id="12" name="Pravokutnik 11"/>
          <p:cNvSpPr/>
          <p:nvPr/>
        </p:nvSpPr>
        <p:spPr>
          <a:xfrm>
            <a:off x="1118794" y="5093857"/>
            <a:ext cx="11073205"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Optička svojstva </a:t>
            </a:r>
            <a:r>
              <a:rPr lang="hr-HR" dirty="0">
                <a:latin typeface="Calibri" panose="020F0502020204030204" pitchFamily="34" charset="0"/>
              </a:rPr>
              <a:t>- Određena keramika posjeduje jedinstvena optička svojstva, uključujući prozirnost i refleksiju, što ih čini ključnim u optičkim uređajima kao što su leće, prizme i laserske komponente.</a:t>
            </a:r>
            <a:endParaRPr lang="hr-HR" dirty="0"/>
          </a:p>
        </p:txBody>
      </p:sp>
    </p:spTree>
    <p:extLst>
      <p:ext uri="{BB962C8B-B14F-4D97-AF65-F5344CB8AC3E}">
        <p14:creationId xmlns:p14="http://schemas.microsoft.com/office/powerpoint/2010/main" val="353670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22</a:t>
            </a:fld>
            <a:endParaRPr lang="hr-HR">
              <a:solidFill>
                <a:srgbClr val="EB8113"/>
              </a:solidFill>
            </a:endParaRPr>
          </a:p>
        </p:txBody>
      </p:sp>
      <p:sp>
        <p:nvSpPr>
          <p:cNvPr id="2" name="Pravokutnik 1"/>
          <p:cNvSpPr/>
          <p:nvPr/>
        </p:nvSpPr>
        <p:spPr>
          <a:xfrm>
            <a:off x="0" y="124616"/>
            <a:ext cx="4625112" cy="400110"/>
          </a:xfrm>
          <a:prstGeom prst="rect">
            <a:avLst/>
          </a:prstGeom>
        </p:spPr>
        <p:txBody>
          <a:bodyPr wrap="none">
            <a:spAutoFit/>
          </a:bodyPr>
          <a:lstStyle/>
          <a:p>
            <a:r>
              <a:rPr lang="hr-HR" sz="2000" b="1" dirty="0">
                <a:latin typeface="Calibri" panose="020F0502020204030204" pitchFamily="34" charset="0"/>
              </a:rPr>
              <a:t>Keramiku možemo podijeliti u tri skupine:</a:t>
            </a:r>
            <a:endParaRPr lang="hr-HR" sz="2000" b="1" dirty="0"/>
          </a:p>
        </p:txBody>
      </p:sp>
      <p:sp>
        <p:nvSpPr>
          <p:cNvPr id="3" name="Pravokutnik 2"/>
          <p:cNvSpPr/>
          <p:nvPr/>
        </p:nvSpPr>
        <p:spPr>
          <a:xfrm>
            <a:off x="767378" y="685579"/>
            <a:ext cx="11339457" cy="923330"/>
          </a:xfrm>
          <a:prstGeom prst="rect">
            <a:avLst/>
          </a:prstGeom>
        </p:spPr>
        <p:txBody>
          <a:bodyPr wrap="square">
            <a:spAutoFit/>
          </a:bodyPr>
          <a:lstStyle/>
          <a:p>
            <a:pPr marL="342900" indent="-342900">
              <a:buFont typeface="+mj-lt"/>
              <a:buAutoNum type="arabicPeriod"/>
            </a:pPr>
            <a:r>
              <a:rPr lang="hr-HR" b="1" dirty="0">
                <a:solidFill>
                  <a:schemeClr val="accent1">
                    <a:lumMod val="75000"/>
                  </a:schemeClr>
                </a:solidFill>
                <a:latin typeface="Calibri,Bold"/>
              </a:rPr>
              <a:t>Tehnička keramika (inženjerska keramika) </a:t>
            </a:r>
            <a:r>
              <a:rPr lang="hr-HR" dirty="0">
                <a:latin typeface="Calibri" panose="020F0502020204030204" pitchFamily="34" charset="0"/>
              </a:rPr>
              <a:t>- Ova keramika je visokih performansi projektirana za specifične tehničke primjene, kao što su alati za rezanje (slika 15), kuglični ležajevi i električni izolatori. Napravljena je tako da ima poboljšana mehanička, toplinska, električna i kemijska svojstva.</a:t>
            </a:r>
            <a:endParaRPr lang="hr-HR" dirty="0"/>
          </a:p>
        </p:txBody>
      </p:sp>
      <p:grpSp>
        <p:nvGrpSpPr>
          <p:cNvPr id="7" name="Grupa 6"/>
          <p:cNvGrpSpPr/>
          <p:nvPr/>
        </p:nvGrpSpPr>
        <p:grpSpPr>
          <a:xfrm>
            <a:off x="767378" y="1839048"/>
            <a:ext cx="11424622" cy="4098017"/>
            <a:chOff x="767378" y="1839048"/>
            <a:chExt cx="11424622" cy="4098017"/>
          </a:xfrm>
        </p:grpSpPr>
        <p:pic>
          <p:nvPicPr>
            <p:cNvPr id="4" name="Slika 3"/>
            <p:cNvPicPr>
              <a:picLocks noChangeAspect="1"/>
            </p:cNvPicPr>
            <p:nvPr/>
          </p:nvPicPr>
          <p:blipFill>
            <a:blip r:embed="rId2"/>
            <a:stretch>
              <a:fillRect/>
            </a:stretch>
          </p:blipFill>
          <p:spPr>
            <a:xfrm>
              <a:off x="1300384" y="1845400"/>
              <a:ext cx="3385587" cy="2264021"/>
            </a:xfrm>
            <a:prstGeom prst="rect">
              <a:avLst/>
            </a:prstGeom>
          </p:spPr>
        </p:pic>
        <p:pic>
          <p:nvPicPr>
            <p:cNvPr id="2052" name="Picture 4" descr="Proizvodi - SN kompozitni izolatori - Encron d.o.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699" y="1845400"/>
              <a:ext cx="3022630" cy="22640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zervni keramički kuglični ležaj 8x22x7mm za fidget handhel"/>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003446" y="1845400"/>
              <a:ext cx="2188554" cy="2264021"/>
            </a:xfrm>
            <a:prstGeom prst="rect">
              <a:avLst/>
            </a:prstGeom>
            <a:noFill/>
            <a:extLst>
              <a:ext uri="{909E8E84-426E-40DD-AFC4-6F175D3DCCD1}">
                <a14:hiddenFill xmlns:a14="http://schemas.microsoft.com/office/drawing/2010/main">
                  <a:solidFill>
                    <a:srgbClr val="FFFFFF"/>
                  </a:solidFill>
                </a14:hiddenFill>
              </a:ext>
            </a:extLst>
          </p:spPr>
        </p:pic>
        <p:sp>
          <p:nvSpPr>
            <p:cNvPr id="9" name="Pravokutnik 8"/>
            <p:cNvSpPr/>
            <p:nvPr/>
          </p:nvSpPr>
          <p:spPr>
            <a:xfrm>
              <a:off x="767378" y="4767514"/>
              <a:ext cx="11424622" cy="1169551"/>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15 </a:t>
              </a:r>
            </a:p>
            <a:p>
              <a:pPr algn="ctr"/>
              <a:r>
                <a:rPr lang="hr-HR" sz="1400" dirty="0">
                  <a:solidFill>
                    <a:schemeClr val="tx1">
                      <a:lumMod val="95000"/>
                      <a:lumOff val="5000"/>
                    </a:schemeClr>
                  </a:solidFill>
                  <a:latin typeface="Calibri" panose="020F0502020204030204" pitchFamily="34" charset="0"/>
                </a:rPr>
                <a:t> Prikazuje primjenu tehničke keramike u praksi: </a:t>
              </a:r>
            </a:p>
            <a:p>
              <a:pPr marL="4572000" indent="-342900">
                <a:buAutoNum type="alphaLcParenR"/>
              </a:pPr>
              <a:r>
                <a:rPr lang="hr-HR" sz="1400" dirty="0">
                  <a:solidFill>
                    <a:schemeClr val="tx1">
                      <a:lumMod val="95000"/>
                      <a:lumOff val="5000"/>
                    </a:schemeClr>
                  </a:solidFill>
                  <a:latin typeface="Calibri" panose="020F0502020204030204" pitchFamily="34" charset="0"/>
                </a:rPr>
                <a:t>noževi glodala, </a:t>
              </a:r>
            </a:p>
            <a:p>
              <a:pPr marL="4572000" indent="-342900">
                <a:buAutoNum type="alphaLcParenR"/>
              </a:pPr>
              <a:r>
                <a:rPr lang="hr-HR" sz="1400" dirty="0">
                  <a:solidFill>
                    <a:schemeClr val="tx1">
                      <a:lumMod val="95000"/>
                      <a:lumOff val="5000"/>
                    </a:schemeClr>
                  </a:solidFill>
                  <a:latin typeface="Calibri" panose="020F0502020204030204" pitchFamily="34" charset="0"/>
                </a:rPr>
                <a:t> električni keramički izolatori na dalekovodima,</a:t>
              </a:r>
            </a:p>
            <a:p>
              <a:pPr marL="4572000" indent="-342900">
                <a:buAutoNum type="alphaLcParenR"/>
              </a:pPr>
              <a:r>
                <a:rPr lang="hr-HR" sz="1400" dirty="0">
                  <a:solidFill>
                    <a:schemeClr val="tx1">
                      <a:lumMod val="95000"/>
                      <a:lumOff val="5000"/>
                    </a:schemeClr>
                  </a:solidFill>
                  <a:latin typeface="Calibri" panose="020F0502020204030204" pitchFamily="34" charset="0"/>
                </a:rPr>
                <a:t> kuglični ležaj sa keramičkim kuglicama</a:t>
              </a:r>
              <a:endParaRPr lang="hr-HR" sz="1400" dirty="0">
                <a:solidFill>
                  <a:schemeClr val="tx1">
                    <a:lumMod val="95000"/>
                    <a:lumOff val="5000"/>
                  </a:schemeClr>
                </a:solidFill>
              </a:endParaRPr>
            </a:p>
          </p:txBody>
        </p:sp>
        <p:pic>
          <p:nvPicPr>
            <p:cNvPr id="2058" name="Picture 10" descr="Veleprodaja porculanskih električnih izolatora Proizvođač i dobavljač"/>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1532" y="1839048"/>
              <a:ext cx="2377440" cy="2377440"/>
            </a:xfrm>
            <a:prstGeom prst="rect">
              <a:avLst/>
            </a:prstGeom>
            <a:noFill/>
            <a:extLst>
              <a:ext uri="{909E8E84-426E-40DD-AFC4-6F175D3DCCD1}">
                <a14:hiddenFill xmlns:a14="http://schemas.microsoft.com/office/drawing/2010/main">
                  <a:solidFill>
                    <a:srgbClr val="FFFFFF"/>
                  </a:solidFill>
                </a14:hiddenFill>
              </a:ext>
            </a:extLst>
          </p:spPr>
        </p:pic>
        <p:sp>
          <p:nvSpPr>
            <p:cNvPr id="12" name="Pravokutnik 11"/>
            <p:cNvSpPr/>
            <p:nvPr/>
          </p:nvSpPr>
          <p:spPr>
            <a:xfrm>
              <a:off x="1300384" y="4178688"/>
              <a:ext cx="3385588" cy="307777"/>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a)</a:t>
              </a:r>
              <a:endParaRPr lang="hr-HR" sz="1400" dirty="0">
                <a:solidFill>
                  <a:schemeClr val="tx1">
                    <a:lumMod val="95000"/>
                    <a:lumOff val="5000"/>
                  </a:schemeClr>
                </a:solidFill>
              </a:endParaRPr>
            </a:p>
          </p:txBody>
        </p:sp>
        <p:sp>
          <p:nvSpPr>
            <p:cNvPr id="13" name="Pravokutnik 12"/>
            <p:cNvSpPr/>
            <p:nvPr/>
          </p:nvSpPr>
          <p:spPr>
            <a:xfrm>
              <a:off x="4851698" y="4178687"/>
              <a:ext cx="4840941" cy="307778"/>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b)</a:t>
              </a:r>
              <a:endParaRPr lang="hr-HR" sz="1400" dirty="0">
                <a:solidFill>
                  <a:schemeClr val="tx1">
                    <a:lumMod val="95000"/>
                    <a:lumOff val="5000"/>
                  </a:schemeClr>
                </a:solidFill>
              </a:endParaRPr>
            </a:p>
          </p:txBody>
        </p:sp>
        <p:sp>
          <p:nvSpPr>
            <p:cNvPr id="14" name="Pravokutnik 13"/>
            <p:cNvSpPr/>
            <p:nvPr/>
          </p:nvSpPr>
          <p:spPr>
            <a:xfrm>
              <a:off x="10389230" y="4178687"/>
              <a:ext cx="1416986" cy="315746"/>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c)</a:t>
              </a:r>
              <a:endParaRPr lang="hr-HR" sz="1400" dirty="0">
                <a:solidFill>
                  <a:schemeClr val="tx1">
                    <a:lumMod val="95000"/>
                    <a:lumOff val="5000"/>
                  </a:schemeClr>
                </a:solidFill>
              </a:endParaRPr>
            </a:p>
          </p:txBody>
        </p:sp>
      </p:grpSp>
    </p:spTree>
    <p:extLst>
      <p:ext uri="{BB962C8B-B14F-4D97-AF65-F5344CB8AC3E}">
        <p14:creationId xmlns:p14="http://schemas.microsoft.com/office/powerpoint/2010/main" val="165541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23</a:t>
            </a:fld>
            <a:endParaRPr lang="hr-HR">
              <a:solidFill>
                <a:srgbClr val="EB8113"/>
              </a:solidFill>
            </a:endParaRPr>
          </a:p>
        </p:txBody>
      </p:sp>
      <p:sp>
        <p:nvSpPr>
          <p:cNvPr id="2" name="Pravokutnik 1"/>
          <p:cNvSpPr/>
          <p:nvPr/>
        </p:nvSpPr>
        <p:spPr>
          <a:xfrm>
            <a:off x="1097279" y="366685"/>
            <a:ext cx="11009555" cy="646331"/>
          </a:xfrm>
          <a:prstGeom prst="rect">
            <a:avLst/>
          </a:prstGeom>
        </p:spPr>
        <p:txBody>
          <a:bodyPr wrap="square">
            <a:spAutoFit/>
          </a:bodyPr>
          <a:lstStyle/>
          <a:p>
            <a:pPr marL="342900" indent="-342900">
              <a:buFont typeface="+mj-lt"/>
              <a:buAutoNum type="arabicPeriod" startAt="2"/>
            </a:pPr>
            <a:r>
              <a:rPr lang="hr-HR" b="1" dirty="0">
                <a:solidFill>
                  <a:schemeClr val="accent1">
                    <a:lumMod val="75000"/>
                  </a:schemeClr>
                </a:solidFill>
                <a:latin typeface="Calibri,Bold"/>
              </a:rPr>
              <a:t>Tradicionalna keramika </a:t>
            </a:r>
            <a:r>
              <a:rPr lang="hr-HR" b="1" dirty="0">
                <a:latin typeface="Calibri,Bold"/>
              </a:rPr>
              <a:t>- </a:t>
            </a:r>
            <a:r>
              <a:rPr lang="hr-HR" dirty="0">
                <a:latin typeface="Calibri" panose="020F0502020204030204" pitchFamily="34" charset="0"/>
              </a:rPr>
              <a:t>Uključuje materijale na bazi gline kao što su keramika, cigle i pločice, koji se obično koriste u građevinarstvu i kućanstvu. Ova vrsta keramike koristi se uglavnom u dekorativne svrhe.</a:t>
            </a:r>
            <a:endParaRPr lang="hr-HR" dirty="0"/>
          </a:p>
        </p:txBody>
      </p:sp>
      <p:pic>
        <p:nvPicPr>
          <p:cNvPr id="3078" name="Picture 6" descr="Set toaletne školjke i bidea bijeli keramički | vidaXL.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388" y="1368519"/>
            <a:ext cx="4098664" cy="4098664"/>
          </a:xfrm>
          <a:prstGeom prst="rect">
            <a:avLst/>
          </a:prstGeom>
          <a:noFill/>
          <a:extLst>
            <a:ext uri="{909E8E84-426E-40DD-AFC4-6F175D3DCCD1}">
              <a14:hiddenFill xmlns:a14="http://schemas.microsoft.com/office/drawing/2010/main">
                <a:solidFill>
                  <a:srgbClr val="FFFFFF"/>
                </a:solidFill>
              </a14:hiddenFill>
            </a:ext>
          </a:extLst>
        </p:spPr>
      </p:pic>
      <p:sp>
        <p:nvSpPr>
          <p:cNvPr id="7" name="Pravokutnik 6"/>
          <p:cNvSpPr/>
          <p:nvPr/>
        </p:nvSpPr>
        <p:spPr>
          <a:xfrm>
            <a:off x="1506071" y="5760438"/>
            <a:ext cx="8509298"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16</a:t>
            </a:r>
          </a:p>
          <a:p>
            <a:pPr algn="ctr"/>
            <a:r>
              <a:rPr lang="hr-HR" sz="1400" dirty="0">
                <a:solidFill>
                  <a:schemeClr val="tx1">
                    <a:lumMod val="95000"/>
                    <a:lumOff val="5000"/>
                  </a:schemeClr>
                </a:solidFill>
                <a:latin typeface="Calibri" panose="020F0502020204030204" pitchFamily="34" charset="0"/>
              </a:rPr>
              <a:t> Prikazuje primjenu tradicionalne keramike u kućanstvu: keramičke pločice, toaletna školjka i bide. </a:t>
            </a:r>
            <a:endParaRPr lang="hr-HR" sz="1400" dirty="0">
              <a:solidFill>
                <a:schemeClr val="tx1">
                  <a:lumMod val="95000"/>
                  <a:lumOff val="5000"/>
                </a:schemeClr>
              </a:solidFill>
            </a:endParaRPr>
          </a:p>
        </p:txBody>
      </p:sp>
    </p:spTree>
    <p:extLst>
      <p:ext uri="{BB962C8B-B14F-4D97-AF65-F5344CB8AC3E}">
        <p14:creationId xmlns:p14="http://schemas.microsoft.com/office/powerpoint/2010/main" val="22176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24</a:t>
            </a:fld>
            <a:endParaRPr lang="hr-HR">
              <a:solidFill>
                <a:srgbClr val="EB8113"/>
              </a:solidFill>
            </a:endParaRPr>
          </a:p>
        </p:txBody>
      </p:sp>
      <p:sp>
        <p:nvSpPr>
          <p:cNvPr id="2" name="Pravokutnik 1"/>
          <p:cNvSpPr/>
          <p:nvPr/>
        </p:nvSpPr>
        <p:spPr>
          <a:xfrm>
            <a:off x="369343" y="257758"/>
            <a:ext cx="11737491" cy="646331"/>
          </a:xfrm>
          <a:prstGeom prst="rect">
            <a:avLst/>
          </a:prstGeom>
        </p:spPr>
        <p:txBody>
          <a:bodyPr wrap="square">
            <a:spAutoFit/>
          </a:bodyPr>
          <a:lstStyle/>
          <a:p>
            <a:pPr marL="342900" indent="-342900">
              <a:buFont typeface="+mj-lt"/>
              <a:buAutoNum type="arabicPeriod" startAt="3"/>
            </a:pPr>
            <a:r>
              <a:rPr lang="hr-HR" b="1" dirty="0">
                <a:solidFill>
                  <a:schemeClr val="accent1">
                    <a:lumMod val="75000"/>
                  </a:schemeClr>
                </a:solidFill>
                <a:latin typeface="Calibri,Bold"/>
              </a:rPr>
              <a:t>Vatrostalna keramika </a:t>
            </a:r>
            <a:r>
              <a:rPr lang="hr-HR" b="1" dirty="0">
                <a:latin typeface="Calibri,Bold"/>
              </a:rPr>
              <a:t>- </a:t>
            </a:r>
            <a:r>
              <a:rPr lang="hr-HR" dirty="0">
                <a:latin typeface="Calibri" panose="020F0502020204030204" pitchFamily="34" charset="0"/>
              </a:rPr>
              <a:t>Keramika visoke otpornosti na toplinu koja se koristi za oblaganje </a:t>
            </a:r>
            <a:r>
              <a:rPr lang="it-IT" dirty="0" err="1">
                <a:latin typeface="Calibri" panose="020F0502020204030204" pitchFamily="34" charset="0"/>
              </a:rPr>
              <a:t>peći</a:t>
            </a:r>
            <a:r>
              <a:rPr lang="it-IT" dirty="0">
                <a:latin typeface="Calibri" panose="020F0502020204030204" pitchFamily="34" charset="0"/>
              </a:rPr>
              <a:t> </a:t>
            </a:r>
            <a:r>
              <a:rPr lang="it-IT" dirty="0" err="1">
                <a:latin typeface="Calibri" panose="020F0502020204030204" pitchFamily="34" charset="0"/>
              </a:rPr>
              <a:t>bilo</a:t>
            </a:r>
            <a:r>
              <a:rPr lang="it-IT" dirty="0">
                <a:latin typeface="Calibri" panose="020F0502020204030204" pitchFamily="34" charset="0"/>
              </a:rPr>
              <a:t> da se </a:t>
            </a:r>
            <a:r>
              <a:rPr lang="it-IT" dirty="0" err="1">
                <a:latin typeface="Calibri" panose="020F0502020204030204" pitchFamily="34" charset="0"/>
              </a:rPr>
              <a:t>kućne</a:t>
            </a:r>
            <a:r>
              <a:rPr lang="it-IT" dirty="0">
                <a:latin typeface="Calibri" panose="020F0502020204030204" pitchFamily="34" charset="0"/>
              </a:rPr>
              <a:t> ili</a:t>
            </a:r>
            <a:r>
              <a:rPr lang="hr-HR" dirty="0">
                <a:latin typeface="Calibri" panose="020F0502020204030204" pitchFamily="34" charset="0"/>
              </a:rPr>
              <a:t> </a:t>
            </a:r>
            <a:r>
              <a:rPr lang="it-IT" dirty="0" err="1">
                <a:latin typeface="Calibri" panose="020F0502020204030204" pitchFamily="34" charset="0"/>
              </a:rPr>
              <a:t>industrijske</a:t>
            </a:r>
            <a:r>
              <a:rPr lang="it-IT" dirty="0">
                <a:latin typeface="Calibri" panose="020F0502020204030204" pitchFamily="34" charset="0"/>
              </a:rPr>
              <a:t> </a:t>
            </a:r>
            <a:r>
              <a:rPr lang="it-IT" dirty="0" err="1">
                <a:latin typeface="Calibri" panose="020F0502020204030204" pitchFamily="34" charset="0"/>
              </a:rPr>
              <a:t>namjene</a:t>
            </a:r>
            <a:r>
              <a:rPr lang="it-IT" dirty="0">
                <a:latin typeface="Calibri" panose="020F0502020204030204" pitchFamily="34" charset="0"/>
              </a:rPr>
              <a:t> </a:t>
            </a:r>
            <a:r>
              <a:rPr lang="it-IT" dirty="0" err="1">
                <a:latin typeface="Calibri" panose="020F0502020204030204" pitchFamily="34" charset="0"/>
              </a:rPr>
              <a:t>pri</a:t>
            </a:r>
            <a:r>
              <a:rPr lang="it-IT" dirty="0">
                <a:latin typeface="Calibri" panose="020F0502020204030204" pitchFamily="34" charset="0"/>
              </a:rPr>
              <a:t> </a:t>
            </a:r>
            <a:r>
              <a:rPr lang="it-IT" dirty="0" err="1">
                <a:latin typeface="Calibri" panose="020F0502020204030204" pitchFamily="34" charset="0"/>
              </a:rPr>
              <a:t>visokim</a:t>
            </a:r>
            <a:r>
              <a:rPr lang="it-IT" dirty="0">
                <a:latin typeface="Calibri" panose="020F0502020204030204" pitchFamily="34" charset="0"/>
              </a:rPr>
              <a:t> </a:t>
            </a:r>
            <a:r>
              <a:rPr lang="it-IT" dirty="0" err="1">
                <a:latin typeface="Calibri" panose="020F0502020204030204" pitchFamily="34" charset="0"/>
              </a:rPr>
              <a:t>temperaturama</a:t>
            </a:r>
            <a:r>
              <a:rPr lang="it-IT" dirty="0">
                <a:latin typeface="Calibri" panose="020F0502020204030204" pitchFamily="34" charset="0"/>
              </a:rPr>
              <a:t>.</a:t>
            </a:r>
            <a:endParaRPr lang="hr-HR" dirty="0"/>
          </a:p>
        </p:txBody>
      </p:sp>
      <p:pic>
        <p:nvPicPr>
          <p:cNvPr id="4100" name="Picture 4" descr="Kamin na drva Alpina Boiler  (24,3 kW, Materijal obloge: Keramika, Siva) | BAUHAU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5220" y="1447715"/>
            <a:ext cx="3769095" cy="37690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amin na drva Alpina Boiler  (24,3 kW, Materijal obloge: Keramika, Siva) | BAUHAU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7916" y="1447097"/>
            <a:ext cx="3770332" cy="3770333"/>
          </a:xfrm>
          <a:prstGeom prst="rect">
            <a:avLst/>
          </a:prstGeom>
          <a:noFill/>
          <a:extLst>
            <a:ext uri="{909E8E84-426E-40DD-AFC4-6F175D3DCCD1}">
              <a14:hiddenFill xmlns:a14="http://schemas.microsoft.com/office/drawing/2010/main">
                <a:solidFill>
                  <a:srgbClr val="FFFFFF"/>
                </a:solidFill>
              </a14:hiddenFill>
            </a:ext>
          </a:extLst>
        </p:spPr>
      </p:pic>
      <p:sp>
        <p:nvSpPr>
          <p:cNvPr id="7" name="Pravokutnik 6"/>
          <p:cNvSpPr/>
          <p:nvPr/>
        </p:nvSpPr>
        <p:spPr>
          <a:xfrm>
            <a:off x="1506071" y="5760438"/>
            <a:ext cx="8509298"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17</a:t>
            </a:r>
          </a:p>
          <a:p>
            <a:pPr algn="ctr"/>
            <a:r>
              <a:rPr lang="hr-HR" sz="1400" dirty="0">
                <a:solidFill>
                  <a:schemeClr val="tx1">
                    <a:lumMod val="95000"/>
                    <a:lumOff val="5000"/>
                  </a:schemeClr>
                </a:solidFill>
                <a:latin typeface="Calibri" panose="020F0502020204030204" pitchFamily="34" charset="0"/>
              </a:rPr>
              <a:t> Prikazuje peć za centralno grijanje obložene vatrostalnom keramikom.</a:t>
            </a:r>
            <a:endParaRPr lang="hr-HR" sz="1400" dirty="0">
              <a:solidFill>
                <a:schemeClr val="tx1">
                  <a:lumMod val="95000"/>
                  <a:lumOff val="5000"/>
                </a:schemeClr>
              </a:solidFill>
            </a:endParaRPr>
          </a:p>
        </p:txBody>
      </p:sp>
    </p:spTree>
    <p:extLst>
      <p:ext uri="{BB962C8B-B14F-4D97-AF65-F5344CB8AC3E}">
        <p14:creationId xmlns:p14="http://schemas.microsoft.com/office/powerpoint/2010/main" val="127979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25</a:t>
            </a:fld>
            <a:endParaRPr lang="hr-HR">
              <a:solidFill>
                <a:srgbClr val="EB8113"/>
              </a:solidFill>
            </a:endParaRPr>
          </a:p>
        </p:txBody>
      </p:sp>
      <p:sp>
        <p:nvSpPr>
          <p:cNvPr id="2" name="Pravokutnik 1"/>
          <p:cNvSpPr/>
          <p:nvPr/>
        </p:nvSpPr>
        <p:spPr>
          <a:xfrm>
            <a:off x="337969" y="290031"/>
            <a:ext cx="11768866" cy="646331"/>
          </a:xfrm>
          <a:prstGeom prst="rect">
            <a:avLst/>
          </a:prstGeom>
        </p:spPr>
        <p:txBody>
          <a:bodyPr wrap="square">
            <a:spAutoFit/>
          </a:bodyPr>
          <a:lstStyle/>
          <a:p>
            <a:r>
              <a:rPr lang="hr-HR" dirty="0">
                <a:latin typeface="Calibri" panose="020F0502020204030204" pitchFamily="34" charset="0"/>
              </a:rPr>
              <a:t>Tehnička keramika je nezamjenjiv materijal sa širokim rasponom svojstava i primjena u raznim industrijama. Njihova svojstva omogućuju razvoj komponenti visokih performansi koje se koriste u:</a:t>
            </a:r>
            <a:endParaRPr lang="hr-HR" dirty="0"/>
          </a:p>
        </p:txBody>
      </p:sp>
      <p:sp>
        <p:nvSpPr>
          <p:cNvPr id="3" name="Pravokutnik 2"/>
          <p:cNvSpPr/>
          <p:nvPr/>
        </p:nvSpPr>
        <p:spPr>
          <a:xfrm>
            <a:off x="1032734" y="1229997"/>
            <a:ext cx="11074100" cy="369332"/>
          </a:xfrm>
          <a:prstGeom prst="rect">
            <a:avLst/>
          </a:prstGeom>
        </p:spPr>
        <p:txBody>
          <a:bodyPr wrap="square">
            <a:spAutoFit/>
          </a:bodyPr>
          <a:lstStyle/>
          <a:p>
            <a:pPr marL="285750" indent="-285750">
              <a:buFont typeface="Wingdings" panose="05000000000000000000" pitchFamily="2" charset="2"/>
              <a:buChar char="§"/>
            </a:pPr>
            <a:r>
              <a:rPr lang="hr-HR" dirty="0">
                <a:latin typeface="Calibri" panose="020F0502020204030204" pitchFamily="34" charset="0"/>
              </a:rPr>
              <a:t>Automobilskoj industriji (svjećice, kočione pločice, dijelovi motora, električna izolacija…)</a:t>
            </a:r>
          </a:p>
        </p:txBody>
      </p:sp>
      <p:sp>
        <p:nvSpPr>
          <p:cNvPr id="6" name="Pravokutnik 5"/>
          <p:cNvSpPr/>
          <p:nvPr/>
        </p:nvSpPr>
        <p:spPr>
          <a:xfrm>
            <a:off x="1032733" y="2227889"/>
            <a:ext cx="10891598" cy="369332"/>
          </a:xfrm>
          <a:prstGeom prst="rect">
            <a:avLst/>
          </a:prstGeom>
        </p:spPr>
        <p:txBody>
          <a:bodyPr wrap="square">
            <a:spAutoFit/>
          </a:bodyPr>
          <a:lstStyle/>
          <a:p>
            <a:pPr marL="285750" indent="-285750">
              <a:buFont typeface="Wingdings" panose="05000000000000000000" pitchFamily="2" charset="2"/>
              <a:buChar char="§"/>
            </a:pPr>
            <a:r>
              <a:rPr lang="hr-HR" dirty="0">
                <a:latin typeface="Calibri" panose="020F0502020204030204" pitchFamily="34" charset="0"/>
              </a:rPr>
              <a:t>Elektronika i elektrotehnika (komponente kondenzatora, izolatora i podloga za elektroničke uređaje)</a:t>
            </a:r>
            <a:endParaRPr lang="hr-HR" dirty="0"/>
          </a:p>
        </p:txBody>
      </p:sp>
      <p:sp>
        <p:nvSpPr>
          <p:cNvPr id="7" name="Pravokutnik 6"/>
          <p:cNvSpPr/>
          <p:nvPr/>
        </p:nvSpPr>
        <p:spPr>
          <a:xfrm>
            <a:off x="1032733" y="1749588"/>
            <a:ext cx="9754871" cy="369332"/>
          </a:xfrm>
          <a:prstGeom prst="rect">
            <a:avLst/>
          </a:prstGeom>
        </p:spPr>
        <p:txBody>
          <a:bodyPr wrap="square">
            <a:spAutoFit/>
          </a:bodyPr>
          <a:lstStyle/>
          <a:p>
            <a:pPr marL="285750" indent="-285750">
              <a:buFont typeface="Wingdings" panose="05000000000000000000" pitchFamily="2" charset="2"/>
              <a:buChar char="§"/>
            </a:pPr>
            <a:r>
              <a:rPr lang="hr-HR" dirty="0">
                <a:latin typeface="Calibri" panose="020F0502020204030204" pitchFamily="34" charset="0"/>
              </a:rPr>
              <a:t>Zrakoplovstvo (kao komponente motora i raketnih mlaznica, toplinski štit)</a:t>
            </a:r>
          </a:p>
        </p:txBody>
      </p:sp>
      <p:sp>
        <p:nvSpPr>
          <p:cNvPr id="8" name="Pravokutnik 7"/>
          <p:cNvSpPr/>
          <p:nvPr/>
        </p:nvSpPr>
        <p:spPr>
          <a:xfrm>
            <a:off x="1032732" y="2706190"/>
            <a:ext cx="11159267" cy="646331"/>
          </a:xfrm>
          <a:prstGeom prst="rect">
            <a:avLst/>
          </a:prstGeom>
        </p:spPr>
        <p:txBody>
          <a:bodyPr wrap="square">
            <a:spAutoFit/>
          </a:bodyPr>
          <a:lstStyle/>
          <a:p>
            <a:pPr marL="285750" indent="-285750">
              <a:buFont typeface="Wingdings" panose="05000000000000000000" pitchFamily="2" charset="2"/>
              <a:buChar char="§"/>
            </a:pPr>
            <a:r>
              <a:rPr lang="hr-HR" dirty="0">
                <a:latin typeface="Calibri" panose="020F0502020204030204" pitchFamily="34" charset="0"/>
              </a:rPr>
              <a:t>Medicinska industrija (zubni i ortopedski implantati, medicinski alati i oprema zbog svoje </a:t>
            </a:r>
            <a:r>
              <a:rPr lang="pl-PL" dirty="0">
                <a:latin typeface="Calibri" panose="020F0502020204030204" pitchFamily="34" charset="0"/>
              </a:rPr>
              <a:t>biokompatibilnosti i otpornosti na koroziju)</a:t>
            </a:r>
            <a:endParaRPr lang="hr-HR" dirty="0"/>
          </a:p>
        </p:txBody>
      </p:sp>
      <p:sp>
        <p:nvSpPr>
          <p:cNvPr id="9" name="Pravokutnik 8"/>
          <p:cNvSpPr/>
          <p:nvPr/>
        </p:nvSpPr>
        <p:spPr>
          <a:xfrm>
            <a:off x="1032732" y="3452305"/>
            <a:ext cx="6269537" cy="369332"/>
          </a:xfrm>
          <a:prstGeom prst="rect">
            <a:avLst/>
          </a:prstGeom>
        </p:spPr>
        <p:txBody>
          <a:bodyPr wrap="none">
            <a:spAutoFit/>
          </a:bodyPr>
          <a:lstStyle/>
          <a:p>
            <a:pPr marL="285750" indent="-285750">
              <a:buFont typeface="Wingdings" panose="05000000000000000000" pitchFamily="2" charset="2"/>
              <a:buChar char="§"/>
            </a:pPr>
            <a:r>
              <a:rPr lang="hr-HR" dirty="0">
                <a:latin typeface="Calibri" panose="020F0502020204030204" pitchFamily="34" charset="0"/>
              </a:rPr>
              <a:t>Energetski sektor (plinske turbine, solarne ploče, gorive ćelije)</a:t>
            </a:r>
            <a:endParaRPr lang="hr-HR" dirty="0"/>
          </a:p>
        </p:txBody>
      </p:sp>
      <p:sp>
        <p:nvSpPr>
          <p:cNvPr id="10" name="Pravokutnik 9"/>
          <p:cNvSpPr/>
          <p:nvPr/>
        </p:nvSpPr>
        <p:spPr>
          <a:xfrm>
            <a:off x="1032732" y="3997717"/>
            <a:ext cx="5223609" cy="369332"/>
          </a:xfrm>
          <a:prstGeom prst="rect">
            <a:avLst/>
          </a:prstGeom>
        </p:spPr>
        <p:txBody>
          <a:bodyPr wrap="none">
            <a:spAutoFit/>
          </a:bodyPr>
          <a:lstStyle/>
          <a:p>
            <a:pPr marL="285750" indent="-285750">
              <a:buFont typeface="Wingdings" panose="05000000000000000000" pitchFamily="2" charset="2"/>
              <a:buChar char="§"/>
            </a:pPr>
            <a:r>
              <a:rPr lang="hr-HR" dirty="0">
                <a:latin typeface="Calibri" panose="020F0502020204030204" pitchFamily="34" charset="0"/>
              </a:rPr>
              <a:t>Industrijski strojevi (alati za rezanje, ležajevi, brtve)</a:t>
            </a:r>
            <a:endParaRPr lang="hr-HR" dirty="0"/>
          </a:p>
        </p:txBody>
      </p:sp>
      <p:sp>
        <p:nvSpPr>
          <p:cNvPr id="11" name="Pravokutnik 10"/>
          <p:cNvSpPr/>
          <p:nvPr/>
        </p:nvSpPr>
        <p:spPr>
          <a:xfrm>
            <a:off x="1032732" y="4501240"/>
            <a:ext cx="5336782" cy="369332"/>
          </a:xfrm>
          <a:prstGeom prst="rect">
            <a:avLst/>
          </a:prstGeom>
        </p:spPr>
        <p:txBody>
          <a:bodyPr wrap="none">
            <a:spAutoFit/>
          </a:bodyPr>
          <a:lstStyle/>
          <a:p>
            <a:pPr marL="285750" indent="-285750">
              <a:buFont typeface="Wingdings" panose="05000000000000000000" pitchFamily="2" charset="2"/>
              <a:buChar char="§"/>
            </a:pPr>
            <a:r>
              <a:rPr lang="hr-HR" dirty="0">
                <a:latin typeface="Calibri" panose="020F0502020204030204" pitchFamily="34" charset="0"/>
              </a:rPr>
              <a:t>Optika i komunikacije (optičke leće, laserski sustavi).</a:t>
            </a:r>
            <a:endParaRPr lang="hr-HR" dirty="0"/>
          </a:p>
        </p:txBody>
      </p:sp>
    </p:spTree>
    <p:extLst>
      <p:ext uri="{BB962C8B-B14F-4D97-AF65-F5344CB8AC3E}">
        <p14:creationId xmlns:p14="http://schemas.microsoft.com/office/powerpoint/2010/main" val="38497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26</a:t>
            </a:fld>
            <a:endParaRPr lang="hr-HR">
              <a:solidFill>
                <a:srgbClr val="EB8113"/>
              </a:solidFill>
            </a:endParaRPr>
          </a:p>
        </p:txBody>
      </p:sp>
      <p:sp>
        <p:nvSpPr>
          <p:cNvPr id="2" name="Pravokutnik 1"/>
          <p:cNvSpPr/>
          <p:nvPr/>
        </p:nvSpPr>
        <p:spPr>
          <a:xfrm>
            <a:off x="0" y="107594"/>
            <a:ext cx="1749197" cy="369332"/>
          </a:xfrm>
          <a:prstGeom prst="rect">
            <a:avLst/>
          </a:prstGeom>
        </p:spPr>
        <p:txBody>
          <a:bodyPr wrap="none">
            <a:spAutoFit/>
          </a:bodyPr>
          <a:lstStyle/>
          <a:p>
            <a:r>
              <a:rPr lang="hr-HR" b="1" dirty="0">
                <a:solidFill>
                  <a:schemeClr val="tx1">
                    <a:lumMod val="95000"/>
                    <a:lumOff val="5000"/>
                  </a:schemeClr>
                </a:solidFill>
                <a:latin typeface="PlayfairDisplay"/>
              </a:rPr>
              <a:t>1.5. Kompoziti</a:t>
            </a:r>
            <a:endParaRPr lang="hr-HR" b="1" dirty="0">
              <a:solidFill>
                <a:schemeClr val="tx1">
                  <a:lumMod val="95000"/>
                  <a:lumOff val="5000"/>
                </a:schemeClr>
              </a:solidFill>
            </a:endParaRPr>
          </a:p>
        </p:txBody>
      </p:sp>
      <p:sp>
        <p:nvSpPr>
          <p:cNvPr id="3" name="Pravokutnik 2"/>
          <p:cNvSpPr/>
          <p:nvPr/>
        </p:nvSpPr>
        <p:spPr>
          <a:xfrm>
            <a:off x="474562" y="643999"/>
            <a:ext cx="11377629" cy="2308324"/>
          </a:xfrm>
          <a:prstGeom prst="rect">
            <a:avLst/>
          </a:prstGeom>
        </p:spPr>
        <p:txBody>
          <a:bodyPr wrap="square">
            <a:spAutoFit/>
          </a:bodyPr>
          <a:lstStyle/>
          <a:p>
            <a:pPr marL="285750" indent="-285750">
              <a:buFont typeface="Wingdings" panose="05000000000000000000" pitchFamily="2" charset="2"/>
              <a:buChar char="§"/>
            </a:pPr>
            <a:r>
              <a:rPr lang="hr-HR" dirty="0">
                <a:latin typeface="Calibri" panose="020F0502020204030204" pitchFamily="34" charset="0"/>
              </a:rPr>
              <a:t>Kompoziti su vrsta tehničkih materijala nastalih kombinacijom dvaju ili više materijala za stvaranje novog materijala s vrhunskim svojstvima. </a:t>
            </a:r>
          </a:p>
          <a:p>
            <a:endParaRPr lang="hr-HR" dirty="0">
              <a:latin typeface="Calibri" panose="020F0502020204030204" pitchFamily="34" charset="0"/>
            </a:endParaRPr>
          </a:p>
          <a:p>
            <a:pPr marL="285750" indent="-285750">
              <a:buFont typeface="Wingdings" panose="05000000000000000000" pitchFamily="2" charset="2"/>
              <a:buChar char="§"/>
            </a:pPr>
            <a:r>
              <a:rPr lang="hr-HR" dirty="0">
                <a:latin typeface="Calibri" panose="020F0502020204030204" pitchFamily="34" charset="0"/>
              </a:rPr>
              <a:t>Dobiveni kompozitni materijal iskorištava prednosti pojedinačnih snaga svojih komponenti, što rezultira materijalom koji nadmašuje svaki sastavni materijal posebno.</a:t>
            </a:r>
          </a:p>
          <a:p>
            <a:r>
              <a:rPr lang="hr-HR" dirty="0">
                <a:latin typeface="Calibri" panose="020F0502020204030204" pitchFamily="34" charset="0"/>
              </a:rPr>
              <a:t> </a:t>
            </a:r>
          </a:p>
          <a:p>
            <a:pPr marL="285750" indent="-285750">
              <a:buFont typeface="Wingdings" panose="05000000000000000000" pitchFamily="2" charset="2"/>
              <a:buChar char="§"/>
            </a:pPr>
            <a:r>
              <a:rPr lang="hr-HR" dirty="0">
                <a:latin typeface="Calibri" panose="020F0502020204030204" pitchFamily="34" charset="0"/>
              </a:rPr>
              <a:t>Kompoziti se koriste u raznim industrijama zbog svoje iznimne čvrstoće, izdržljivosti i prilagođenih svojstava, što ih čini svestranim i vrijednim izborom za mnoge inženjerske primjene (slika 18).</a:t>
            </a:r>
            <a:endParaRPr lang="hr-HR" dirty="0"/>
          </a:p>
        </p:txBody>
      </p:sp>
      <p:pic>
        <p:nvPicPr>
          <p:cNvPr id="4" name="Slika 3"/>
          <p:cNvPicPr>
            <a:picLocks noChangeAspect="1"/>
          </p:cNvPicPr>
          <p:nvPr/>
        </p:nvPicPr>
        <p:blipFill>
          <a:blip r:embed="rId2"/>
          <a:stretch>
            <a:fillRect/>
          </a:stretch>
        </p:blipFill>
        <p:spPr>
          <a:xfrm>
            <a:off x="874598" y="3351679"/>
            <a:ext cx="4272422" cy="2852351"/>
          </a:xfrm>
          <a:prstGeom prst="rect">
            <a:avLst/>
          </a:prstGeom>
        </p:spPr>
      </p:pic>
      <p:sp>
        <p:nvSpPr>
          <p:cNvPr id="6" name="Pravokutnik 5"/>
          <p:cNvSpPr/>
          <p:nvPr/>
        </p:nvSpPr>
        <p:spPr>
          <a:xfrm>
            <a:off x="5397660" y="3351679"/>
            <a:ext cx="6096000" cy="646331"/>
          </a:xfrm>
          <a:prstGeom prst="rect">
            <a:avLst/>
          </a:prstGeom>
        </p:spPr>
        <p:txBody>
          <a:bodyPr>
            <a:spAutoFit/>
          </a:bodyPr>
          <a:lstStyle/>
          <a:p>
            <a:r>
              <a:rPr lang="hr-HR" dirty="0">
                <a:latin typeface="Calibri" panose="020F0502020204030204" pitchFamily="34" charset="0"/>
              </a:rPr>
              <a:t>Slika 18 - Proizvodi u automobilskoj industriji izrađeni od karbonskih vlakana</a:t>
            </a:r>
            <a:endParaRPr lang="hr-HR" dirty="0"/>
          </a:p>
        </p:txBody>
      </p:sp>
    </p:spTree>
    <p:extLst>
      <p:ext uri="{BB962C8B-B14F-4D97-AF65-F5344CB8AC3E}">
        <p14:creationId xmlns:p14="http://schemas.microsoft.com/office/powerpoint/2010/main" val="26599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27</a:t>
            </a:fld>
            <a:endParaRPr lang="hr-HR">
              <a:solidFill>
                <a:srgbClr val="EB8113"/>
              </a:solidFill>
            </a:endParaRPr>
          </a:p>
        </p:txBody>
      </p:sp>
      <p:sp>
        <p:nvSpPr>
          <p:cNvPr id="2" name="Pravokutnik 1"/>
          <p:cNvSpPr/>
          <p:nvPr/>
        </p:nvSpPr>
        <p:spPr>
          <a:xfrm>
            <a:off x="362674" y="214544"/>
            <a:ext cx="11829326" cy="1754326"/>
          </a:xfrm>
          <a:prstGeom prst="rect">
            <a:avLst/>
          </a:prstGeom>
        </p:spPr>
        <p:txBody>
          <a:bodyPr wrap="square">
            <a:spAutoFit/>
          </a:bodyPr>
          <a:lstStyle/>
          <a:p>
            <a:pPr marL="285750" indent="-285750">
              <a:buFont typeface="Wingdings" panose="05000000000000000000" pitchFamily="2" charset="2"/>
              <a:buChar char="§"/>
            </a:pPr>
            <a:r>
              <a:rPr lang="pt-BR" dirty="0">
                <a:latin typeface="Calibri" panose="020F0502020204030204" pitchFamily="34" charset="0"/>
              </a:rPr>
              <a:t>Kompoziti se sastoje od dvije glavne komponente: </a:t>
            </a:r>
            <a:r>
              <a:rPr lang="pt-BR" b="1" dirty="0">
                <a:solidFill>
                  <a:schemeClr val="accent1">
                    <a:lumMod val="75000"/>
                  </a:schemeClr>
                </a:solidFill>
                <a:latin typeface="Calibri,Bold"/>
              </a:rPr>
              <a:t>faze ojačanja </a:t>
            </a:r>
            <a:r>
              <a:rPr lang="pt-BR" dirty="0">
                <a:latin typeface="Calibri" panose="020F0502020204030204" pitchFamily="34" charset="0"/>
              </a:rPr>
              <a:t>i </a:t>
            </a:r>
            <a:r>
              <a:rPr lang="pt-BR" b="1" dirty="0">
                <a:solidFill>
                  <a:schemeClr val="accent1">
                    <a:lumMod val="75000"/>
                  </a:schemeClr>
                </a:solidFill>
                <a:latin typeface="Calibri,Bold"/>
              </a:rPr>
              <a:t>faze matrice</a:t>
            </a:r>
            <a:r>
              <a:rPr lang="pt-BR" dirty="0">
                <a:latin typeface="Calibri" panose="020F0502020204030204" pitchFamily="34" charset="0"/>
              </a:rPr>
              <a:t>. </a:t>
            </a:r>
            <a:endParaRPr lang="hr-HR" dirty="0">
              <a:latin typeface="Calibri" panose="020F0502020204030204" pitchFamily="34" charset="0"/>
            </a:endParaRPr>
          </a:p>
          <a:p>
            <a:endParaRPr lang="hr-HR" b="1" dirty="0">
              <a:latin typeface="Calibri" panose="020F0502020204030204" pitchFamily="34" charset="0"/>
            </a:endParaRPr>
          </a:p>
          <a:p>
            <a:pPr marL="890588" indent="-285750">
              <a:buFont typeface="Arial" panose="020B0604020202020204" pitchFamily="34" charset="0"/>
              <a:buChar char="•"/>
            </a:pPr>
            <a:r>
              <a:rPr lang="hr-HR" b="1" dirty="0">
                <a:solidFill>
                  <a:schemeClr val="accent1">
                    <a:lumMod val="75000"/>
                  </a:schemeClr>
                </a:solidFill>
                <a:latin typeface="Calibri" panose="020F0502020204030204" pitchFamily="34" charset="0"/>
              </a:rPr>
              <a:t>f</a:t>
            </a:r>
            <a:r>
              <a:rPr lang="pt-BR" b="1" dirty="0">
                <a:solidFill>
                  <a:schemeClr val="accent1">
                    <a:lumMod val="75000"/>
                  </a:schemeClr>
                </a:solidFill>
                <a:latin typeface="Calibri" panose="020F0502020204030204" pitchFamily="34" charset="0"/>
              </a:rPr>
              <a:t>aza ojačanja</a:t>
            </a:r>
            <a:r>
              <a:rPr lang="hr-HR" b="1" dirty="0">
                <a:solidFill>
                  <a:schemeClr val="accent1">
                    <a:lumMod val="75000"/>
                  </a:schemeClr>
                </a:solidFill>
                <a:latin typeface="Calibri" panose="020F0502020204030204" pitchFamily="34" charset="0"/>
              </a:rPr>
              <a:t> </a:t>
            </a:r>
            <a:r>
              <a:rPr lang="hr-HR" dirty="0">
                <a:latin typeface="Calibri" panose="020F0502020204030204" pitchFamily="34" charset="0"/>
              </a:rPr>
              <a:t>osigurava krutost i čvrstoću materijala, dok </a:t>
            </a:r>
          </a:p>
          <a:p>
            <a:pPr marL="890588" indent="-285750">
              <a:buFont typeface="Arial" panose="020B0604020202020204" pitchFamily="34" charset="0"/>
              <a:buChar char="•"/>
            </a:pPr>
            <a:r>
              <a:rPr lang="hr-HR" b="1" dirty="0">
                <a:solidFill>
                  <a:schemeClr val="accent1">
                    <a:lumMod val="75000"/>
                  </a:schemeClr>
                </a:solidFill>
                <a:latin typeface="Calibri" panose="020F0502020204030204" pitchFamily="34" charset="0"/>
              </a:rPr>
              <a:t>matrična faza</a:t>
            </a:r>
            <a:r>
              <a:rPr lang="hr-HR" b="1" dirty="0">
                <a:latin typeface="Calibri" panose="020F0502020204030204" pitchFamily="34" charset="0"/>
              </a:rPr>
              <a:t> </a:t>
            </a:r>
            <a:r>
              <a:rPr lang="hr-HR" dirty="0">
                <a:latin typeface="Calibri" panose="020F0502020204030204" pitchFamily="34" charset="0"/>
              </a:rPr>
              <a:t>djeluje kao vezivo držeći armaturu na okupu i prenoseći opterećenja između elemenata armature. </a:t>
            </a:r>
          </a:p>
          <a:p>
            <a:endParaRPr lang="hr-HR" dirty="0">
              <a:latin typeface="Calibri" panose="020F0502020204030204" pitchFamily="34" charset="0"/>
            </a:endParaRPr>
          </a:p>
          <a:p>
            <a:pPr marL="285750" indent="-285750">
              <a:buFont typeface="Wingdings" panose="05000000000000000000" pitchFamily="2" charset="2"/>
              <a:buChar char="§"/>
            </a:pPr>
            <a:r>
              <a:rPr lang="hr-HR" dirty="0">
                <a:latin typeface="Calibri" panose="020F0502020204030204" pitchFamily="34" charset="0"/>
              </a:rPr>
              <a:t>Dvije komponente rade zajedno sinergistički kako bi stvorile kompozitni materijal s jedinstvenim svojstvima.</a:t>
            </a:r>
            <a:endParaRPr lang="hr-HR" dirty="0"/>
          </a:p>
        </p:txBody>
      </p:sp>
      <p:sp>
        <p:nvSpPr>
          <p:cNvPr id="3" name="Pravokutnik 2"/>
          <p:cNvSpPr/>
          <p:nvPr/>
        </p:nvSpPr>
        <p:spPr>
          <a:xfrm>
            <a:off x="277508" y="2499407"/>
            <a:ext cx="11829326" cy="369332"/>
          </a:xfrm>
          <a:prstGeom prst="rect">
            <a:avLst/>
          </a:prstGeom>
        </p:spPr>
        <p:txBody>
          <a:bodyPr wrap="square">
            <a:spAutoFit/>
          </a:bodyPr>
          <a:lstStyle/>
          <a:p>
            <a:r>
              <a:rPr lang="hr-HR" dirty="0">
                <a:latin typeface="Calibri" panose="020F0502020204030204" pitchFamily="34" charset="0"/>
              </a:rPr>
              <a:t>Struktura kompozita ovisi o rasporedu faza ojačanja i matrice. Uobičajene kompozitne strukture uključuju:</a:t>
            </a:r>
            <a:endParaRPr lang="hr-HR" dirty="0"/>
          </a:p>
        </p:txBody>
      </p:sp>
      <p:sp>
        <p:nvSpPr>
          <p:cNvPr id="4" name="Pravokutnik 3"/>
          <p:cNvSpPr/>
          <p:nvPr/>
        </p:nvSpPr>
        <p:spPr>
          <a:xfrm>
            <a:off x="277508" y="3043215"/>
            <a:ext cx="11049681" cy="923330"/>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Kompoziti ojačani vlaknima </a:t>
            </a:r>
            <a:r>
              <a:rPr lang="hr-HR" dirty="0">
                <a:latin typeface="Calibri" panose="020F0502020204030204" pitchFamily="34" charset="0"/>
              </a:rPr>
              <a:t>- U ovom tipu, vlakna visoke čvrstoće kao što su karbonska (slika 18), staklena ili </a:t>
            </a:r>
            <a:r>
              <a:rPr lang="hr-HR" dirty="0" err="1">
                <a:latin typeface="Calibri" panose="020F0502020204030204" pitchFamily="34" charset="0"/>
              </a:rPr>
              <a:t>aramidna</a:t>
            </a:r>
            <a:r>
              <a:rPr lang="hr-HR" dirty="0">
                <a:latin typeface="Calibri" panose="020F0502020204030204" pitchFamily="34" charset="0"/>
              </a:rPr>
              <a:t> vlakna, ugrađena su u materijal matrice, kao što je polimer, metal ili keramika. Kompoziti ojačani vlaknima poznati su po svom iznimnom omjeru čvrstoće i težine.</a:t>
            </a:r>
            <a:endParaRPr lang="hr-HR" dirty="0"/>
          </a:p>
        </p:txBody>
      </p:sp>
      <p:sp>
        <p:nvSpPr>
          <p:cNvPr id="6" name="Pravokutnik 5"/>
          <p:cNvSpPr/>
          <p:nvPr/>
        </p:nvSpPr>
        <p:spPr>
          <a:xfrm>
            <a:off x="362674" y="4073444"/>
            <a:ext cx="10783461" cy="923330"/>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Kompoziti ojačani česticama </a:t>
            </a:r>
            <a:r>
              <a:rPr lang="hr-HR" dirty="0">
                <a:latin typeface="Calibri" panose="020F0502020204030204" pitchFamily="34" charset="0"/>
              </a:rPr>
              <a:t>- Ovdje su čestice jednog materijala raspršene unutar drugog materijala matrice. Čestice poboljšavaju specifična svojstva kompozita, kao što su tvrdoća, toplinska vodljivost ili otpornost na trošenje. Kompoziti ojačani česticama obično se koriste u automobilskoj i građevinskoj industriji.</a:t>
            </a:r>
            <a:endParaRPr lang="hr-HR" dirty="0"/>
          </a:p>
        </p:txBody>
      </p:sp>
      <p:sp>
        <p:nvSpPr>
          <p:cNvPr id="7" name="Pravokutnik 6"/>
          <p:cNvSpPr/>
          <p:nvPr/>
        </p:nvSpPr>
        <p:spPr>
          <a:xfrm>
            <a:off x="277508" y="5149209"/>
            <a:ext cx="11134846" cy="923330"/>
          </a:xfrm>
          <a:prstGeom prst="rect">
            <a:avLst/>
          </a:prstGeom>
        </p:spPr>
        <p:txBody>
          <a:bodyPr wrap="square">
            <a:spAutoFit/>
          </a:bodyPr>
          <a:lstStyle/>
          <a:p>
            <a:pPr marL="285750" indent="-285750">
              <a:buFont typeface="Arial" panose="020B0604020202020204" pitchFamily="34" charset="0"/>
              <a:buChar char="•"/>
            </a:pPr>
            <a:r>
              <a:rPr lang="hr-HR" b="1" dirty="0" err="1">
                <a:solidFill>
                  <a:schemeClr val="accent1">
                    <a:lumMod val="75000"/>
                  </a:schemeClr>
                </a:solidFill>
                <a:latin typeface="Calibri,Bold"/>
              </a:rPr>
              <a:t>Laminatni</a:t>
            </a:r>
            <a:r>
              <a:rPr lang="hr-HR" b="1" dirty="0">
                <a:solidFill>
                  <a:schemeClr val="accent1">
                    <a:lumMod val="75000"/>
                  </a:schemeClr>
                </a:solidFill>
                <a:latin typeface="Calibri,Bold"/>
              </a:rPr>
              <a:t> kompoziti </a:t>
            </a:r>
            <a:r>
              <a:rPr lang="hr-HR" dirty="0">
                <a:latin typeface="Calibri" panose="020F0502020204030204" pitchFamily="34" charset="0"/>
              </a:rPr>
              <a:t>- Ovi kompoziti sastoje se od više slojeva različitih materijala koji su spojeni zajedno kako bi se postigla određena svojstva. </a:t>
            </a:r>
            <a:r>
              <a:rPr lang="hr-HR" dirty="0" err="1">
                <a:latin typeface="Calibri" panose="020F0502020204030204" pitchFamily="34" charset="0"/>
              </a:rPr>
              <a:t>Laminatni</a:t>
            </a:r>
            <a:r>
              <a:rPr lang="hr-HR" dirty="0">
                <a:latin typeface="Calibri" panose="020F0502020204030204" pitchFamily="34" charset="0"/>
              </a:rPr>
              <a:t> kompoziti naširoko se koriste u proizvodnji tiskanih ploča, trupova brodova i strukturnih ploča.</a:t>
            </a:r>
            <a:endParaRPr lang="hr-HR" dirty="0"/>
          </a:p>
        </p:txBody>
      </p:sp>
    </p:spTree>
    <p:extLst>
      <p:ext uri="{BB962C8B-B14F-4D97-AF65-F5344CB8AC3E}">
        <p14:creationId xmlns:p14="http://schemas.microsoft.com/office/powerpoint/2010/main" val="79913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28</a:t>
            </a:fld>
            <a:endParaRPr lang="hr-HR">
              <a:solidFill>
                <a:srgbClr val="EB8113"/>
              </a:solidFill>
            </a:endParaRPr>
          </a:p>
        </p:txBody>
      </p:sp>
      <p:sp>
        <p:nvSpPr>
          <p:cNvPr id="2" name="Pravokutnik 1"/>
          <p:cNvSpPr/>
          <p:nvPr/>
        </p:nvSpPr>
        <p:spPr>
          <a:xfrm>
            <a:off x="235351" y="282008"/>
            <a:ext cx="11871483" cy="646331"/>
          </a:xfrm>
          <a:prstGeom prst="rect">
            <a:avLst/>
          </a:prstGeom>
        </p:spPr>
        <p:txBody>
          <a:bodyPr wrap="square">
            <a:spAutoFit/>
          </a:bodyPr>
          <a:lstStyle/>
          <a:p>
            <a:r>
              <a:rPr lang="hr-HR" dirty="0">
                <a:latin typeface="Calibri" panose="020F0502020204030204" pitchFamily="34" charset="0"/>
              </a:rPr>
              <a:t>Svojstva kompozita ovise o izboru materijala ojačanja i matrice, kao i o rasporedu komponenti. Neka ključna svojstva kompozita uključuju:</a:t>
            </a:r>
            <a:endParaRPr lang="hr-HR" dirty="0"/>
          </a:p>
        </p:txBody>
      </p:sp>
      <p:sp>
        <p:nvSpPr>
          <p:cNvPr id="3" name="Pravokutnik 2"/>
          <p:cNvSpPr/>
          <p:nvPr/>
        </p:nvSpPr>
        <p:spPr>
          <a:xfrm>
            <a:off x="275859" y="2935255"/>
            <a:ext cx="11875626" cy="369332"/>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Izdržljivost </a:t>
            </a:r>
            <a:r>
              <a:rPr lang="hr-HR" dirty="0">
                <a:latin typeface="Calibri" panose="020F0502020204030204" pitchFamily="34" charset="0"/>
              </a:rPr>
              <a:t>- otpornost na zamor.</a:t>
            </a:r>
            <a:endParaRPr lang="hr-HR" dirty="0"/>
          </a:p>
        </p:txBody>
      </p:sp>
      <p:sp>
        <p:nvSpPr>
          <p:cNvPr id="4" name="Pravokutnik 3"/>
          <p:cNvSpPr/>
          <p:nvPr/>
        </p:nvSpPr>
        <p:spPr>
          <a:xfrm>
            <a:off x="235350" y="1153069"/>
            <a:ext cx="11956649" cy="369332"/>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Visoka čvrstoća i krutost </a:t>
            </a:r>
            <a:r>
              <a:rPr lang="hr-HR" dirty="0">
                <a:latin typeface="Calibri" panose="020F0502020204030204" pitchFamily="34" charset="0"/>
              </a:rPr>
              <a:t>- superiorni u usporedbi s pojedinačnim sastavnim materijalima.</a:t>
            </a:r>
          </a:p>
        </p:txBody>
      </p:sp>
      <p:sp>
        <p:nvSpPr>
          <p:cNvPr id="6" name="Pravokutnik 5"/>
          <p:cNvSpPr/>
          <p:nvPr/>
        </p:nvSpPr>
        <p:spPr>
          <a:xfrm>
            <a:off x="235349" y="1747131"/>
            <a:ext cx="11956649" cy="369332"/>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Mala težina </a:t>
            </a:r>
            <a:r>
              <a:rPr lang="hr-HR" dirty="0">
                <a:latin typeface="Calibri" panose="020F0502020204030204" pitchFamily="34" charset="0"/>
              </a:rPr>
              <a:t>- visoki omjer čvrstoće i težine, znatno lakši od tradicionalnih materijala poput metala.</a:t>
            </a:r>
          </a:p>
        </p:txBody>
      </p:sp>
      <p:sp>
        <p:nvSpPr>
          <p:cNvPr id="7" name="Pravokutnik 6"/>
          <p:cNvSpPr/>
          <p:nvPr/>
        </p:nvSpPr>
        <p:spPr>
          <a:xfrm>
            <a:off x="235348" y="2208639"/>
            <a:ext cx="11956649" cy="646331"/>
          </a:xfrm>
          <a:prstGeom prst="rect">
            <a:avLst/>
          </a:prstGeom>
        </p:spPr>
        <p:txBody>
          <a:bodyPr wrap="square">
            <a:spAutoFit/>
          </a:bodyPr>
          <a:lstStyle/>
          <a:p>
            <a:pPr marL="342900" indent="-342900">
              <a:buFont typeface="Wingdings" panose="05000000000000000000" pitchFamily="2" charset="2"/>
              <a:buChar char="§"/>
            </a:pPr>
            <a:r>
              <a:rPr lang="hr-HR" b="1" dirty="0">
                <a:solidFill>
                  <a:schemeClr val="accent1">
                    <a:lumMod val="75000"/>
                  </a:schemeClr>
                </a:solidFill>
                <a:latin typeface="Calibri,Bold"/>
              </a:rPr>
              <a:t>Prilagođena svojstva </a:t>
            </a:r>
            <a:r>
              <a:rPr lang="hr-HR" dirty="0">
                <a:latin typeface="Calibri" panose="020F0502020204030204" pitchFamily="34" charset="0"/>
              </a:rPr>
              <a:t>- odabirom specifičnih materijala dobivaju se željena svojstva kao što su električna izolacija, toplinska vodljivost ili otpornost na koroziju.</a:t>
            </a:r>
          </a:p>
        </p:txBody>
      </p:sp>
      <p:sp>
        <p:nvSpPr>
          <p:cNvPr id="8" name="Pravokutnik 7"/>
          <p:cNvSpPr/>
          <p:nvPr/>
        </p:nvSpPr>
        <p:spPr>
          <a:xfrm>
            <a:off x="275859" y="3541208"/>
            <a:ext cx="10986308" cy="369332"/>
          </a:xfrm>
          <a:prstGeom prst="rect">
            <a:avLst/>
          </a:prstGeom>
        </p:spPr>
        <p:txBody>
          <a:bodyPr wrap="square">
            <a:spAutoFit/>
          </a:bodyPr>
          <a:lstStyle/>
          <a:p>
            <a:r>
              <a:rPr lang="hr-HR" b="1" dirty="0">
                <a:latin typeface="Calibri" panose="020F0502020204030204" pitchFamily="34" charset="0"/>
              </a:rPr>
              <a:t>Kompozite prema vrsti i namjeni možemo podijeliti u nekoliko skupina:</a:t>
            </a:r>
            <a:endParaRPr lang="hr-HR" b="1" dirty="0"/>
          </a:p>
        </p:txBody>
      </p:sp>
      <p:sp>
        <p:nvSpPr>
          <p:cNvPr id="9" name="Pravokutnik 8"/>
          <p:cNvSpPr/>
          <p:nvPr/>
        </p:nvSpPr>
        <p:spPr>
          <a:xfrm>
            <a:off x="275859" y="4073822"/>
            <a:ext cx="11597830"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Polimeri ojačani vlaknima (FRP) </a:t>
            </a:r>
            <a:r>
              <a:rPr lang="hr-HR" dirty="0">
                <a:latin typeface="Calibri" panose="020F0502020204030204" pitchFamily="34" charset="0"/>
              </a:rPr>
              <a:t>- Koriste se u zrakoplovnoj, automobilskoj industriji i industriji sportske opreme za izradu proizvoda poput trupova zrakoplova, panela karoserije automobila i teniskih reketa.</a:t>
            </a:r>
            <a:endParaRPr lang="hr-HR" dirty="0"/>
          </a:p>
        </p:txBody>
      </p:sp>
      <p:sp>
        <p:nvSpPr>
          <p:cNvPr id="10" name="Pravokutnik 9"/>
          <p:cNvSpPr/>
          <p:nvPr/>
        </p:nvSpPr>
        <p:spPr>
          <a:xfrm>
            <a:off x="275859" y="4883435"/>
            <a:ext cx="11916141"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Kompoziti od karbonskih vlakana </a:t>
            </a:r>
            <a:r>
              <a:rPr lang="hr-HR" dirty="0">
                <a:latin typeface="Calibri" panose="020F0502020204030204" pitchFamily="34" charset="0"/>
              </a:rPr>
              <a:t>- Primjena kod visokih performansi, uključujući trkaće automobile, bicikle, zrakoplovne konstrukcije.</a:t>
            </a:r>
            <a:endParaRPr lang="hr-HR" dirty="0"/>
          </a:p>
        </p:txBody>
      </p:sp>
      <p:sp>
        <p:nvSpPr>
          <p:cNvPr id="11" name="Pravokutnik 10"/>
          <p:cNvSpPr/>
          <p:nvPr/>
        </p:nvSpPr>
        <p:spPr>
          <a:xfrm>
            <a:off x="255602" y="5742292"/>
            <a:ext cx="11916140"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Metalno matrični kompoziti (MMC) </a:t>
            </a:r>
            <a:r>
              <a:rPr lang="hr-HR" dirty="0">
                <a:latin typeface="Calibri" panose="020F0502020204030204" pitchFamily="34" charset="0"/>
              </a:rPr>
              <a:t>- Koriste se u primjenama na visokim temperaturama, kao što su komponente zrakoplovnih motora i kočioni diskovi, gdje nude poboljšanu otpornost na toplinu i svojstva trošenja.</a:t>
            </a:r>
            <a:endParaRPr lang="hr-HR" dirty="0"/>
          </a:p>
        </p:txBody>
      </p:sp>
    </p:spTree>
    <p:extLst>
      <p:ext uri="{BB962C8B-B14F-4D97-AF65-F5344CB8AC3E}">
        <p14:creationId xmlns:p14="http://schemas.microsoft.com/office/powerpoint/2010/main" val="399447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29</a:t>
            </a:fld>
            <a:endParaRPr lang="hr-HR">
              <a:solidFill>
                <a:srgbClr val="EB8113"/>
              </a:solidFill>
            </a:endParaRPr>
          </a:p>
        </p:txBody>
      </p:sp>
      <p:sp>
        <p:nvSpPr>
          <p:cNvPr id="2" name="Pravokutnik 1"/>
          <p:cNvSpPr/>
          <p:nvPr/>
        </p:nvSpPr>
        <p:spPr>
          <a:xfrm>
            <a:off x="686763" y="224928"/>
            <a:ext cx="11420071" cy="923330"/>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Keramički matrični kompoziti (CMC) </a:t>
            </a:r>
            <a:r>
              <a:rPr lang="hr-HR" dirty="0">
                <a:latin typeface="Calibri" panose="020F0502020204030204" pitchFamily="34" charset="0"/>
              </a:rPr>
              <a:t>- Nalaze se u primjenama u zrakoplovstvu i plinskim turbinama zbog njihove otpornosti na visoke temperature i niske toplinske ekspanzije, što ih čini prikladnima za komponente motora i toplinske barijere.</a:t>
            </a:r>
            <a:endParaRPr lang="hr-HR" dirty="0"/>
          </a:p>
        </p:txBody>
      </p:sp>
      <p:sp>
        <p:nvSpPr>
          <p:cNvPr id="3" name="Pravokutnik 2"/>
          <p:cNvSpPr/>
          <p:nvPr/>
        </p:nvSpPr>
        <p:spPr>
          <a:xfrm>
            <a:off x="686764" y="1382397"/>
            <a:ext cx="11505236"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accent1">
                    <a:lumMod val="75000"/>
                  </a:schemeClr>
                </a:solidFill>
                <a:latin typeface="Calibri,Bold"/>
              </a:rPr>
              <a:t>Sendvič kompoziti </a:t>
            </a:r>
            <a:r>
              <a:rPr lang="hr-HR" b="1" dirty="0">
                <a:latin typeface="Calibri,Bold"/>
              </a:rPr>
              <a:t>- </a:t>
            </a:r>
            <a:r>
              <a:rPr lang="hr-HR" dirty="0">
                <a:latin typeface="Calibri" panose="020F0502020204030204" pitchFamily="34" charset="0"/>
              </a:rPr>
              <a:t>Koriste se u zrakoplovnoj, pomorskoj i građevinskoj industriji za konstrukcije koje zahtijevaju veliku čvrstoću s malom težinom, kao što su ploče zrakoplova i trupovi broda.</a:t>
            </a:r>
            <a:endParaRPr lang="hr-HR" dirty="0"/>
          </a:p>
        </p:txBody>
      </p:sp>
    </p:spTree>
    <p:extLst>
      <p:ext uri="{BB962C8B-B14F-4D97-AF65-F5344CB8AC3E}">
        <p14:creationId xmlns:p14="http://schemas.microsoft.com/office/powerpoint/2010/main" val="21986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3</a:t>
            </a:fld>
            <a:endParaRPr lang="hr-HR">
              <a:solidFill>
                <a:schemeClr val="tx1">
                  <a:lumMod val="95000"/>
                  <a:lumOff val="5000"/>
                </a:schemeClr>
              </a:solidFill>
            </a:endParaRPr>
          </a:p>
        </p:txBody>
      </p:sp>
      <p:sp>
        <p:nvSpPr>
          <p:cNvPr id="2" name="Pravokutnik 1"/>
          <p:cNvSpPr/>
          <p:nvPr/>
        </p:nvSpPr>
        <p:spPr>
          <a:xfrm>
            <a:off x="347830" y="1614572"/>
            <a:ext cx="11898853" cy="923330"/>
          </a:xfrm>
          <a:prstGeom prst="rect">
            <a:avLst/>
          </a:prstGeom>
        </p:spPr>
        <p:txBody>
          <a:bodyPr wrap="square">
            <a:spAutoFit/>
          </a:bodyPr>
          <a:lstStyle/>
          <a:p>
            <a:r>
              <a:rPr lang="hr-HR" b="1" dirty="0">
                <a:solidFill>
                  <a:schemeClr val="tx1">
                    <a:lumMod val="95000"/>
                    <a:lumOff val="5000"/>
                  </a:schemeClr>
                </a:solidFill>
                <a:latin typeface="Calibri,Bold"/>
              </a:rPr>
              <a:t>Mehanička svojstva </a:t>
            </a:r>
            <a:r>
              <a:rPr lang="hr-HR" dirty="0">
                <a:solidFill>
                  <a:schemeClr val="tx1">
                    <a:lumMod val="95000"/>
                    <a:lumOff val="5000"/>
                  </a:schemeClr>
                </a:solidFill>
                <a:latin typeface="Calibri" panose="020F0502020204030204" pitchFamily="34" charset="0"/>
              </a:rPr>
              <a:t>materijala čine karakteristike materijala koje postaju vidljive </a:t>
            </a:r>
            <a:r>
              <a:rPr lang="hr-HR" b="1" dirty="0">
                <a:solidFill>
                  <a:schemeClr val="tx1">
                    <a:lumMod val="95000"/>
                    <a:lumOff val="5000"/>
                  </a:schemeClr>
                </a:solidFill>
                <a:latin typeface="Calibri" panose="020F0502020204030204" pitchFamily="34" charset="0"/>
              </a:rPr>
              <a:t>kada vanjska sila djeluje na materijal</a:t>
            </a:r>
            <a:r>
              <a:rPr lang="hr-HR" dirty="0">
                <a:solidFill>
                  <a:schemeClr val="tx1">
                    <a:lumMod val="95000"/>
                    <a:lumOff val="5000"/>
                  </a:schemeClr>
                </a:solidFill>
                <a:latin typeface="Calibri" panose="020F0502020204030204" pitchFamily="34" charset="0"/>
              </a:rPr>
              <a:t>. Određivanje mehaničkih svojstava može uključivati uništavanje materijala budući da zahtijeva primjenu sile i promatranje reakcije materijala.</a:t>
            </a:r>
            <a:endParaRPr lang="hr-HR" dirty="0">
              <a:solidFill>
                <a:schemeClr val="tx1">
                  <a:lumMod val="95000"/>
                  <a:lumOff val="5000"/>
                </a:schemeClr>
              </a:solidFill>
            </a:endParaRPr>
          </a:p>
        </p:txBody>
      </p:sp>
      <p:sp>
        <p:nvSpPr>
          <p:cNvPr id="3" name="Pravokutnik 2"/>
          <p:cNvSpPr/>
          <p:nvPr/>
        </p:nvSpPr>
        <p:spPr>
          <a:xfrm>
            <a:off x="347829" y="2625790"/>
            <a:ext cx="11984019" cy="923330"/>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Mehanička svojstva tehničkih materijala </a:t>
            </a:r>
            <a:r>
              <a:rPr lang="hr-HR" b="1" dirty="0">
                <a:solidFill>
                  <a:schemeClr val="tx1">
                    <a:lumMod val="95000"/>
                    <a:lumOff val="5000"/>
                  </a:schemeClr>
                </a:solidFill>
                <a:latin typeface="Calibri" panose="020F0502020204030204" pitchFamily="34" charset="0"/>
              </a:rPr>
              <a:t>odnose se na njihovo ponašanje i reakcije kada su izloženi vanjskim silama ili opterećenjima</a:t>
            </a:r>
            <a:r>
              <a:rPr lang="hr-HR" dirty="0">
                <a:solidFill>
                  <a:schemeClr val="tx1">
                    <a:lumMod val="95000"/>
                    <a:lumOff val="5000"/>
                  </a:schemeClr>
                </a:solidFill>
                <a:latin typeface="Calibri" panose="020F0502020204030204" pitchFamily="34" charset="0"/>
              </a:rPr>
              <a:t>. Ova svojstva igraju ključnu ulogu u određivanju kako će se materijal ponašati u različitim uvjetima eksploatacije.</a:t>
            </a:r>
            <a:endParaRPr lang="hr-HR" dirty="0">
              <a:solidFill>
                <a:schemeClr val="tx1">
                  <a:lumMod val="95000"/>
                  <a:lumOff val="5000"/>
                </a:schemeClr>
              </a:solidFill>
            </a:endParaRPr>
          </a:p>
        </p:txBody>
      </p:sp>
      <p:sp>
        <p:nvSpPr>
          <p:cNvPr id="4" name="Pravokutnik 3"/>
          <p:cNvSpPr/>
          <p:nvPr/>
        </p:nvSpPr>
        <p:spPr>
          <a:xfrm>
            <a:off x="347829" y="3796546"/>
            <a:ext cx="3516284" cy="369332"/>
          </a:xfrm>
          <a:prstGeom prst="rect">
            <a:avLst/>
          </a:prstGeom>
        </p:spPr>
        <p:txBody>
          <a:bodyPr wrap="none">
            <a:spAutoFit/>
          </a:bodyPr>
          <a:lstStyle/>
          <a:p>
            <a:r>
              <a:rPr lang="hr-HR" b="1" dirty="0">
                <a:solidFill>
                  <a:schemeClr val="tx1">
                    <a:lumMod val="95000"/>
                    <a:lumOff val="5000"/>
                  </a:schemeClr>
                </a:solidFill>
                <a:latin typeface="Calibri" panose="020F0502020204030204" pitchFamily="34" charset="0"/>
              </a:rPr>
              <a:t>Neka važna mehanička svojstva su:</a:t>
            </a:r>
            <a:endParaRPr lang="hr-HR" b="1" dirty="0">
              <a:solidFill>
                <a:schemeClr val="tx1">
                  <a:lumMod val="95000"/>
                  <a:lumOff val="5000"/>
                </a:schemeClr>
              </a:solidFill>
            </a:endParaRPr>
          </a:p>
        </p:txBody>
      </p:sp>
      <p:sp>
        <p:nvSpPr>
          <p:cNvPr id="6" name="Pravokutnik 5"/>
          <p:cNvSpPr/>
          <p:nvPr/>
        </p:nvSpPr>
        <p:spPr>
          <a:xfrm>
            <a:off x="928744" y="4257070"/>
            <a:ext cx="1448696" cy="923330"/>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čvrstoća</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krutost</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tvrdoća</a:t>
            </a:r>
          </a:p>
        </p:txBody>
      </p:sp>
      <p:sp>
        <p:nvSpPr>
          <p:cNvPr id="7" name="Pravokutnik 6"/>
          <p:cNvSpPr/>
          <p:nvPr/>
        </p:nvSpPr>
        <p:spPr>
          <a:xfrm>
            <a:off x="2746785" y="4257070"/>
            <a:ext cx="2545976" cy="923330"/>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duktilnost</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žilavost</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otpornost na zamor</a:t>
            </a:r>
          </a:p>
        </p:txBody>
      </p:sp>
      <p:sp>
        <p:nvSpPr>
          <p:cNvPr id="8" name="Pravokutnik 7"/>
          <p:cNvSpPr/>
          <p:nvPr/>
        </p:nvSpPr>
        <p:spPr>
          <a:xfrm>
            <a:off x="5393166" y="4257070"/>
            <a:ext cx="6096000" cy="923330"/>
          </a:xfrm>
          <a:prstGeom prst="rect">
            <a:avLst/>
          </a:prstGeom>
        </p:spPr>
        <p:txBody>
          <a:bodyPr>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otpor na puzanje</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otpornost na udarce</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lomna žilavost.</a:t>
            </a:r>
            <a:endParaRPr lang="hr-HR" dirty="0">
              <a:solidFill>
                <a:schemeClr val="tx1">
                  <a:lumMod val="95000"/>
                  <a:lumOff val="5000"/>
                </a:schemeClr>
              </a:solidFill>
            </a:endParaRPr>
          </a:p>
        </p:txBody>
      </p:sp>
      <p:sp>
        <p:nvSpPr>
          <p:cNvPr id="10" name="Rezervirano mjesto datuma 9"/>
          <p:cNvSpPr>
            <a:spLocks noGrp="1"/>
          </p:cNvSpPr>
          <p:nvPr>
            <p:ph type="dt" sz="half" idx="10"/>
          </p:nvPr>
        </p:nvSpPr>
        <p:spPr/>
        <p:txBody>
          <a:bodyPr/>
          <a:lstStyle/>
          <a:p>
            <a:fld id="{7CF1CD03-963F-4528-B63E-8AFD3F20A844}" type="datetime1">
              <a:rPr lang="hr-HR" smtClean="0">
                <a:solidFill>
                  <a:schemeClr val="tx1">
                    <a:lumMod val="95000"/>
                    <a:lumOff val="5000"/>
                  </a:schemeClr>
                </a:solidFill>
              </a:rPr>
              <a:t>23.10.2025.</a:t>
            </a:fld>
            <a:endParaRPr lang="hr-HR">
              <a:solidFill>
                <a:schemeClr val="tx1">
                  <a:lumMod val="95000"/>
                  <a:lumOff val="5000"/>
                </a:schemeClr>
              </a:solidFill>
            </a:endParaRPr>
          </a:p>
        </p:txBody>
      </p:sp>
    </p:spTree>
    <p:extLst>
      <p:ext uri="{BB962C8B-B14F-4D97-AF65-F5344CB8AC3E}">
        <p14:creationId xmlns:p14="http://schemas.microsoft.com/office/powerpoint/2010/main" val="232074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30</a:t>
            </a:fld>
            <a:endParaRPr lang="hr-HR">
              <a:solidFill>
                <a:srgbClr val="EB8113"/>
              </a:solidFill>
            </a:endParaRPr>
          </a:p>
        </p:txBody>
      </p:sp>
      <p:sp>
        <p:nvSpPr>
          <p:cNvPr id="3" name="Pravokutnik 2"/>
          <p:cNvSpPr/>
          <p:nvPr/>
        </p:nvSpPr>
        <p:spPr>
          <a:xfrm>
            <a:off x="0" y="107594"/>
            <a:ext cx="1159292" cy="369332"/>
          </a:xfrm>
          <a:prstGeom prst="rect">
            <a:avLst/>
          </a:prstGeom>
        </p:spPr>
        <p:txBody>
          <a:bodyPr wrap="none">
            <a:spAutoFit/>
          </a:bodyPr>
          <a:lstStyle/>
          <a:p>
            <a:r>
              <a:rPr lang="hr-HR" b="1" dirty="0">
                <a:solidFill>
                  <a:schemeClr val="tx1">
                    <a:lumMod val="95000"/>
                    <a:lumOff val="5000"/>
                  </a:schemeClr>
                </a:solidFill>
                <a:latin typeface="PlayfairDisplay"/>
              </a:rPr>
              <a:t>1.6. Drvo</a:t>
            </a:r>
            <a:endParaRPr lang="hr-HR" b="1" dirty="0">
              <a:solidFill>
                <a:schemeClr val="tx1">
                  <a:lumMod val="95000"/>
                  <a:lumOff val="5000"/>
                </a:schemeClr>
              </a:solidFill>
            </a:endParaRPr>
          </a:p>
        </p:txBody>
      </p:sp>
      <p:sp>
        <p:nvSpPr>
          <p:cNvPr id="2" name="Pravokutnik 1"/>
          <p:cNvSpPr/>
          <p:nvPr/>
        </p:nvSpPr>
        <p:spPr>
          <a:xfrm>
            <a:off x="443696" y="653589"/>
            <a:ext cx="11748303" cy="646331"/>
          </a:xfrm>
          <a:prstGeom prst="rect">
            <a:avLst/>
          </a:prstGeom>
        </p:spPr>
        <p:txBody>
          <a:bodyPr wrap="square">
            <a:spAutoFit/>
          </a:bodyPr>
          <a:lstStyle/>
          <a:p>
            <a:pPr marL="285750" indent="-285750">
              <a:buFont typeface="Wingdings" panose="05000000000000000000" pitchFamily="2" charset="2"/>
              <a:buChar char="§"/>
            </a:pPr>
            <a:r>
              <a:rPr lang="hr-HR" dirty="0">
                <a:latin typeface="Calibri" panose="020F0502020204030204" pitchFamily="34" charset="0"/>
              </a:rPr>
              <a:t>Drvo je izuzetan i prirodan tehnički materijal koji čovjek tisućama godinama koristi na razne načine.</a:t>
            </a:r>
          </a:p>
          <a:p>
            <a:pPr marL="285750" indent="-285750">
              <a:buFont typeface="Wingdings" panose="05000000000000000000" pitchFamily="2" charset="2"/>
              <a:buChar char="§"/>
            </a:pPr>
            <a:r>
              <a:rPr lang="hr-HR" dirty="0">
                <a:latin typeface="Calibri" panose="020F0502020204030204" pitchFamily="34" charset="0"/>
              </a:rPr>
              <a:t>Izrađeno je od sitnih vlakana i prirodnog ljepila koja ih drže zajedno. </a:t>
            </a:r>
          </a:p>
        </p:txBody>
      </p:sp>
      <p:sp>
        <p:nvSpPr>
          <p:cNvPr id="4" name="Pravokutnik 3"/>
          <p:cNvSpPr/>
          <p:nvPr/>
        </p:nvSpPr>
        <p:spPr>
          <a:xfrm>
            <a:off x="443695" y="1872309"/>
            <a:ext cx="11095978" cy="646331"/>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Čvrstoća i krutost </a:t>
            </a:r>
            <a:r>
              <a:rPr lang="hr-HR" dirty="0">
                <a:latin typeface="Calibri" panose="020F0502020204030204" pitchFamily="34" charset="0"/>
              </a:rPr>
              <a:t>- Drvo je jako kruto što znači da može podnijeti velika opterećenja i</a:t>
            </a:r>
            <a:r>
              <a:rPr lang="pl-PL" dirty="0">
                <a:latin typeface="Calibri" panose="020F0502020204030204" pitchFamily="34" charset="0"/>
              </a:rPr>
              <a:t>zadržati svoj oblik te je lako obradivo.</a:t>
            </a:r>
            <a:endParaRPr lang="hr-HR" dirty="0"/>
          </a:p>
        </p:txBody>
      </p:sp>
      <p:sp>
        <p:nvSpPr>
          <p:cNvPr id="6" name="Pravokutnik 5"/>
          <p:cNvSpPr/>
          <p:nvPr/>
        </p:nvSpPr>
        <p:spPr>
          <a:xfrm>
            <a:off x="443695" y="1401448"/>
            <a:ext cx="11663139" cy="369332"/>
          </a:xfrm>
          <a:prstGeom prst="rect">
            <a:avLst/>
          </a:prstGeom>
        </p:spPr>
        <p:txBody>
          <a:bodyPr wrap="square">
            <a:spAutoFit/>
          </a:bodyPr>
          <a:lstStyle/>
          <a:p>
            <a:r>
              <a:rPr lang="hr-HR" dirty="0">
                <a:latin typeface="Calibri" panose="020F0502020204030204" pitchFamily="34" charset="0"/>
              </a:rPr>
              <a:t>Ova vlakna daju drvu njegovu jedinstvenu strukturu i svojstva, čineći ga snažnim i korisnim za mnogo različitih primjena:</a:t>
            </a:r>
            <a:endParaRPr lang="hr-HR" dirty="0"/>
          </a:p>
        </p:txBody>
      </p:sp>
      <p:sp>
        <p:nvSpPr>
          <p:cNvPr id="7" name="Pravokutnik 6"/>
          <p:cNvSpPr/>
          <p:nvPr/>
        </p:nvSpPr>
        <p:spPr>
          <a:xfrm>
            <a:off x="443695" y="2559612"/>
            <a:ext cx="11748305" cy="646331"/>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Obnovljivi izvor </a:t>
            </a:r>
            <a:r>
              <a:rPr lang="hr-HR" dirty="0">
                <a:latin typeface="Calibri" panose="020F0502020204030204" pitchFamily="34" charset="0"/>
              </a:rPr>
              <a:t>- Drvo dobivamo iz drveća koje se može ponovno uzgajati i saditi što ga čini obnovljivim i ekološki prihvatljivim materijalom.</a:t>
            </a:r>
            <a:endParaRPr lang="hr-HR" dirty="0"/>
          </a:p>
        </p:txBody>
      </p:sp>
      <p:sp>
        <p:nvSpPr>
          <p:cNvPr id="8" name="Pravokutnik 7"/>
          <p:cNvSpPr/>
          <p:nvPr/>
        </p:nvSpPr>
        <p:spPr>
          <a:xfrm>
            <a:off x="443695" y="3316667"/>
            <a:ext cx="11748304" cy="646331"/>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Toplinski izolator </a:t>
            </a:r>
            <a:r>
              <a:rPr lang="hr-HR" dirty="0">
                <a:solidFill>
                  <a:schemeClr val="accent1">
                    <a:lumMod val="75000"/>
                  </a:schemeClr>
                </a:solidFill>
                <a:latin typeface="Calibri" panose="020F0502020204030204" pitchFamily="34" charset="0"/>
              </a:rPr>
              <a:t>- </a:t>
            </a:r>
            <a:r>
              <a:rPr lang="hr-HR" dirty="0">
                <a:latin typeface="Calibri" panose="020F0502020204030204" pitchFamily="34" charset="0"/>
              </a:rPr>
              <a:t>Drvo je dobar izolator, što znači da može zgrade održati toplima po hladnom vremenu i hladnima po vrućem vremenu.</a:t>
            </a:r>
            <a:endParaRPr lang="hr-HR" dirty="0"/>
          </a:p>
        </p:txBody>
      </p:sp>
      <p:sp>
        <p:nvSpPr>
          <p:cNvPr id="9" name="Pravokutnik 8"/>
          <p:cNvSpPr/>
          <p:nvPr/>
        </p:nvSpPr>
        <p:spPr>
          <a:xfrm>
            <a:off x="443696" y="4196405"/>
            <a:ext cx="11663138" cy="646331"/>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Prirodna ljepota </a:t>
            </a:r>
            <a:r>
              <a:rPr lang="hr-HR" dirty="0">
                <a:latin typeface="Calibri" panose="020F0502020204030204" pitchFamily="34" charset="0"/>
              </a:rPr>
              <a:t>- Drvo ima prirodan atraktivan izgled s različitim bojama i uzorcima što ga </a:t>
            </a:r>
            <a:r>
              <a:rPr lang="pl-PL" dirty="0">
                <a:latin typeface="Calibri" panose="020F0502020204030204" pitchFamily="34" charset="0"/>
              </a:rPr>
              <a:t>čini izvrsnim za izradu namještaja i ukrasa.</a:t>
            </a:r>
            <a:endParaRPr lang="hr-HR" dirty="0"/>
          </a:p>
        </p:txBody>
      </p:sp>
    </p:spTree>
    <p:extLst>
      <p:ext uri="{BB962C8B-B14F-4D97-AF65-F5344CB8AC3E}">
        <p14:creationId xmlns:p14="http://schemas.microsoft.com/office/powerpoint/2010/main" val="23150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31</a:t>
            </a:fld>
            <a:endParaRPr lang="hr-HR">
              <a:solidFill>
                <a:srgbClr val="EB8113"/>
              </a:solidFill>
            </a:endParaRPr>
          </a:p>
        </p:txBody>
      </p:sp>
      <p:sp>
        <p:nvSpPr>
          <p:cNvPr id="2" name="Pravokutnik 1"/>
          <p:cNvSpPr/>
          <p:nvPr/>
        </p:nvSpPr>
        <p:spPr>
          <a:xfrm>
            <a:off x="154681" y="130744"/>
            <a:ext cx="2692340" cy="369332"/>
          </a:xfrm>
          <a:prstGeom prst="rect">
            <a:avLst/>
          </a:prstGeom>
        </p:spPr>
        <p:txBody>
          <a:bodyPr wrap="none">
            <a:spAutoFit/>
          </a:bodyPr>
          <a:lstStyle/>
          <a:p>
            <a:r>
              <a:rPr lang="hr-HR" dirty="0">
                <a:latin typeface="Calibri" panose="020F0502020204030204" pitchFamily="34" charset="0"/>
              </a:rPr>
              <a:t>Drvo dijelimo u dvije vrste:</a:t>
            </a:r>
            <a:endParaRPr lang="hr-HR" dirty="0"/>
          </a:p>
        </p:txBody>
      </p:sp>
      <p:sp>
        <p:nvSpPr>
          <p:cNvPr id="3" name="Pravokutnik 2"/>
          <p:cNvSpPr/>
          <p:nvPr/>
        </p:nvSpPr>
        <p:spPr>
          <a:xfrm>
            <a:off x="408973" y="629249"/>
            <a:ext cx="11697862" cy="646331"/>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Tvrdo drvo </a:t>
            </a:r>
            <a:r>
              <a:rPr lang="hr-HR" b="1" dirty="0">
                <a:latin typeface="Calibri,Bold"/>
              </a:rPr>
              <a:t>- </a:t>
            </a:r>
            <a:r>
              <a:rPr lang="hr-HR" dirty="0">
                <a:latin typeface="Calibri" panose="020F0502020204030204" pitchFamily="34" charset="0"/>
              </a:rPr>
              <a:t>Dolazi od drveća sa širokim lišćem poput hrasta i javora. Čvrsto je i izdržljivo, </a:t>
            </a:r>
            <a:r>
              <a:rPr lang="pl-PL" dirty="0">
                <a:latin typeface="Calibri" panose="020F0502020204030204" pitchFamily="34" charset="0"/>
              </a:rPr>
              <a:t>koristi se za izradu namještaja i podova.</a:t>
            </a:r>
            <a:endParaRPr lang="hr-HR" dirty="0"/>
          </a:p>
        </p:txBody>
      </p:sp>
      <p:grpSp>
        <p:nvGrpSpPr>
          <p:cNvPr id="7" name="Grupa 6"/>
          <p:cNvGrpSpPr/>
          <p:nvPr/>
        </p:nvGrpSpPr>
        <p:grpSpPr>
          <a:xfrm>
            <a:off x="729204" y="1399053"/>
            <a:ext cx="5657542" cy="3964882"/>
            <a:chOff x="729204" y="1399053"/>
            <a:chExt cx="5657542" cy="3964882"/>
          </a:xfrm>
        </p:grpSpPr>
        <p:pic>
          <p:nvPicPr>
            <p:cNvPr id="6148" name="Picture 4" descr="🍁 Javor klen: šarmer naših šuma - Priroda Hrvatsk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85"/>
            <a:stretch/>
          </p:blipFill>
          <p:spPr bwMode="auto">
            <a:xfrm>
              <a:off x="3289689" y="1408763"/>
              <a:ext cx="3097057" cy="294575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rast lužnja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451"/>
            <a:stretch/>
          </p:blipFill>
          <p:spPr bwMode="auto">
            <a:xfrm>
              <a:off x="729204" y="1399053"/>
              <a:ext cx="2409335" cy="2945757"/>
            </a:xfrm>
            <a:prstGeom prst="rect">
              <a:avLst/>
            </a:prstGeom>
            <a:noFill/>
            <a:extLst>
              <a:ext uri="{909E8E84-426E-40DD-AFC4-6F175D3DCCD1}">
                <a14:hiddenFill xmlns:a14="http://schemas.microsoft.com/office/drawing/2010/main">
                  <a:solidFill>
                    <a:srgbClr val="FFFFFF"/>
                  </a:solidFill>
                </a14:hiddenFill>
              </a:ext>
            </a:extLst>
          </p:spPr>
        </p:pic>
        <p:sp>
          <p:nvSpPr>
            <p:cNvPr id="9" name="Pravokutnik 8"/>
            <p:cNvSpPr/>
            <p:nvPr/>
          </p:nvSpPr>
          <p:spPr>
            <a:xfrm>
              <a:off x="729204" y="4994603"/>
              <a:ext cx="5657542" cy="369332"/>
            </a:xfrm>
            <a:prstGeom prst="rect">
              <a:avLst/>
            </a:prstGeom>
          </p:spPr>
          <p:txBody>
            <a:bodyPr wrap="square">
              <a:spAutoFit/>
            </a:bodyPr>
            <a:lstStyle/>
            <a:p>
              <a:pPr algn="ctr"/>
              <a:r>
                <a:rPr lang="hr-HR" dirty="0">
                  <a:latin typeface="Calibri" panose="020F0502020204030204" pitchFamily="34" charset="0"/>
                </a:rPr>
                <a:t>Slika 19 – Prikazuje: a) hrast, b) javor</a:t>
              </a:r>
              <a:endParaRPr lang="hr-HR" dirty="0"/>
            </a:p>
          </p:txBody>
        </p:sp>
        <p:sp>
          <p:nvSpPr>
            <p:cNvPr id="6" name="Pravokutnik 5"/>
            <p:cNvSpPr/>
            <p:nvPr/>
          </p:nvSpPr>
          <p:spPr>
            <a:xfrm>
              <a:off x="1750968" y="4376087"/>
              <a:ext cx="365806" cy="369332"/>
            </a:xfrm>
            <a:prstGeom prst="rect">
              <a:avLst/>
            </a:prstGeom>
          </p:spPr>
          <p:txBody>
            <a:bodyPr wrap="none">
              <a:spAutoFit/>
            </a:bodyPr>
            <a:lstStyle/>
            <a:p>
              <a:r>
                <a:rPr lang="hr-HR" dirty="0">
                  <a:latin typeface="Calibri" panose="020F0502020204030204" pitchFamily="34" charset="0"/>
                </a:rPr>
                <a:t>a)</a:t>
              </a:r>
              <a:endParaRPr lang="hr-HR" dirty="0"/>
            </a:p>
          </p:txBody>
        </p:sp>
        <p:sp>
          <p:nvSpPr>
            <p:cNvPr id="11" name="Pravokutnik 10"/>
            <p:cNvSpPr/>
            <p:nvPr/>
          </p:nvSpPr>
          <p:spPr>
            <a:xfrm>
              <a:off x="4262674" y="4376087"/>
              <a:ext cx="377026" cy="369332"/>
            </a:xfrm>
            <a:prstGeom prst="rect">
              <a:avLst/>
            </a:prstGeom>
          </p:spPr>
          <p:txBody>
            <a:bodyPr wrap="none">
              <a:spAutoFit/>
            </a:bodyPr>
            <a:lstStyle/>
            <a:p>
              <a:r>
                <a:rPr lang="hr-HR" dirty="0">
                  <a:latin typeface="Calibri" panose="020F0502020204030204" pitchFamily="34" charset="0"/>
                </a:rPr>
                <a:t>b)</a:t>
              </a:r>
              <a:endParaRPr lang="hr-HR" dirty="0"/>
            </a:p>
          </p:txBody>
        </p:sp>
      </p:grpSp>
      <p:grpSp>
        <p:nvGrpSpPr>
          <p:cNvPr id="10" name="Grupa 9"/>
          <p:cNvGrpSpPr/>
          <p:nvPr/>
        </p:nvGrpSpPr>
        <p:grpSpPr>
          <a:xfrm>
            <a:off x="7109173" y="1354431"/>
            <a:ext cx="4196023" cy="2109830"/>
            <a:chOff x="6246435" y="1399053"/>
            <a:chExt cx="4196023" cy="2109830"/>
          </a:xfrm>
        </p:grpSpPr>
        <p:pic>
          <p:nvPicPr>
            <p:cNvPr id="6154" name="Picture 10" descr="AKCIJA! Gotovi troslojni hrast parket 1 strip - Parketi Ratkovi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9309" y="1399053"/>
              <a:ext cx="2710276" cy="1632820"/>
            </a:xfrm>
            <a:prstGeom prst="rect">
              <a:avLst/>
            </a:prstGeom>
            <a:noFill/>
            <a:extLst>
              <a:ext uri="{909E8E84-426E-40DD-AFC4-6F175D3DCCD1}">
                <a14:hiddenFill xmlns:a14="http://schemas.microsoft.com/office/drawing/2010/main">
                  <a:solidFill>
                    <a:srgbClr val="FFFFFF"/>
                  </a:solidFill>
                </a14:hiddenFill>
              </a:ext>
            </a:extLst>
          </p:spPr>
        </p:pic>
        <p:sp>
          <p:nvSpPr>
            <p:cNvPr id="15" name="Pravokutnik 14"/>
            <p:cNvSpPr/>
            <p:nvPr/>
          </p:nvSpPr>
          <p:spPr>
            <a:xfrm>
              <a:off x="6246435" y="3139551"/>
              <a:ext cx="4196023" cy="369332"/>
            </a:xfrm>
            <a:prstGeom prst="rect">
              <a:avLst/>
            </a:prstGeom>
          </p:spPr>
          <p:txBody>
            <a:bodyPr wrap="square">
              <a:spAutoFit/>
            </a:bodyPr>
            <a:lstStyle/>
            <a:p>
              <a:pPr algn="ctr"/>
              <a:r>
                <a:rPr lang="hr-HR" dirty="0">
                  <a:latin typeface="Calibri" panose="020F0502020204030204" pitchFamily="34" charset="0"/>
                </a:rPr>
                <a:t>Slika 20 – Prikazuje parket od hrastovine</a:t>
              </a:r>
              <a:endParaRPr lang="hr-HR" dirty="0"/>
            </a:p>
          </p:txBody>
        </p:sp>
      </p:grpSp>
      <p:pic>
        <p:nvPicPr>
          <p:cNvPr id="6156" name="Picture 12" descr="Javorova boja na namještaju, fotografije raznih primjera predstavljene su u  izbor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1792" y="3524785"/>
            <a:ext cx="3943404" cy="1447121"/>
          </a:xfrm>
          <a:prstGeom prst="rect">
            <a:avLst/>
          </a:prstGeom>
          <a:noFill/>
          <a:extLst>
            <a:ext uri="{909E8E84-426E-40DD-AFC4-6F175D3DCCD1}">
              <a14:hiddenFill xmlns:a14="http://schemas.microsoft.com/office/drawing/2010/main">
                <a:solidFill>
                  <a:srgbClr val="FFFFFF"/>
                </a:solidFill>
              </a14:hiddenFill>
            </a:ext>
          </a:extLst>
        </p:spPr>
      </p:pic>
      <p:sp>
        <p:nvSpPr>
          <p:cNvPr id="17" name="Pravokutnik 16"/>
          <p:cNvSpPr/>
          <p:nvPr/>
        </p:nvSpPr>
        <p:spPr>
          <a:xfrm>
            <a:off x="7206216" y="5073009"/>
            <a:ext cx="4143101" cy="369332"/>
          </a:xfrm>
          <a:prstGeom prst="rect">
            <a:avLst/>
          </a:prstGeom>
        </p:spPr>
        <p:txBody>
          <a:bodyPr wrap="square">
            <a:spAutoFit/>
          </a:bodyPr>
          <a:lstStyle/>
          <a:p>
            <a:pPr algn="ctr"/>
            <a:r>
              <a:rPr lang="hr-HR" dirty="0">
                <a:latin typeface="Calibri" panose="020F0502020204030204" pitchFamily="34" charset="0"/>
              </a:rPr>
              <a:t>Slika 21 – Prikazuje namještaj od javora.</a:t>
            </a:r>
            <a:endParaRPr lang="hr-HR" dirty="0"/>
          </a:p>
        </p:txBody>
      </p:sp>
    </p:spTree>
    <p:extLst>
      <p:ext uri="{BB962C8B-B14F-4D97-AF65-F5344CB8AC3E}">
        <p14:creationId xmlns:p14="http://schemas.microsoft.com/office/powerpoint/2010/main" val="1015193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32</a:t>
            </a:fld>
            <a:endParaRPr lang="hr-HR">
              <a:solidFill>
                <a:srgbClr val="EB8113"/>
              </a:solidFill>
            </a:endParaRPr>
          </a:p>
        </p:txBody>
      </p:sp>
      <p:sp>
        <p:nvSpPr>
          <p:cNvPr id="3" name="Pravokutnik 2"/>
          <p:cNvSpPr/>
          <p:nvPr/>
        </p:nvSpPr>
        <p:spPr>
          <a:xfrm>
            <a:off x="131182" y="149087"/>
            <a:ext cx="11783026" cy="646331"/>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Meko drvo </a:t>
            </a:r>
            <a:r>
              <a:rPr lang="hr-HR" dirty="0">
                <a:latin typeface="Calibri" panose="020F0502020204030204" pitchFamily="34" charset="0"/>
              </a:rPr>
              <a:t>- Dolazi od drveća s iglicama poput bora i smreke. Manje je gustoće, ali još uvijek </a:t>
            </a:r>
            <a:r>
              <a:rPr lang="pl-PL" dirty="0">
                <a:latin typeface="Calibri" panose="020F0502020204030204" pitchFamily="34" charset="0"/>
              </a:rPr>
              <a:t>jako, koristi se za gradnju i izradu papira.</a:t>
            </a:r>
            <a:endParaRPr lang="hr-HR" dirty="0"/>
          </a:p>
        </p:txBody>
      </p:sp>
      <p:sp>
        <p:nvSpPr>
          <p:cNvPr id="2" name="Pravokutnik 1"/>
          <p:cNvSpPr/>
          <p:nvPr/>
        </p:nvSpPr>
        <p:spPr>
          <a:xfrm>
            <a:off x="131182" y="1021995"/>
            <a:ext cx="3247299" cy="369332"/>
          </a:xfrm>
          <a:prstGeom prst="rect">
            <a:avLst/>
          </a:prstGeom>
        </p:spPr>
        <p:txBody>
          <a:bodyPr wrap="none">
            <a:spAutoFit/>
          </a:bodyPr>
          <a:lstStyle/>
          <a:p>
            <a:r>
              <a:rPr lang="hr-HR" dirty="0">
                <a:latin typeface="Calibri" panose="020F0502020204030204" pitchFamily="34" charset="0"/>
              </a:rPr>
              <a:t>Nekoliko primjera namjene drva:</a:t>
            </a:r>
            <a:endParaRPr lang="hr-HR" dirty="0"/>
          </a:p>
        </p:txBody>
      </p:sp>
      <p:sp>
        <p:nvSpPr>
          <p:cNvPr id="4" name="Pravokutnik 3"/>
          <p:cNvSpPr/>
          <p:nvPr/>
        </p:nvSpPr>
        <p:spPr>
          <a:xfrm>
            <a:off x="640466" y="1433238"/>
            <a:ext cx="11466369" cy="369332"/>
          </a:xfrm>
          <a:prstGeom prst="rect">
            <a:avLst/>
          </a:prstGeom>
        </p:spPr>
        <p:txBody>
          <a:bodyPr wrap="square">
            <a:spAutoFit/>
          </a:bodyPr>
          <a:lstStyle/>
          <a:p>
            <a:pPr marL="285750" indent="-285750">
              <a:buFont typeface="Arial" panose="020B0604020202020204" pitchFamily="34" charset="0"/>
              <a:buChar char="•"/>
            </a:pPr>
            <a:r>
              <a:rPr lang="hr-HR" b="1" dirty="0">
                <a:latin typeface="Calibri,Bold"/>
              </a:rPr>
              <a:t>Građevinarstvo: </a:t>
            </a:r>
            <a:r>
              <a:rPr lang="hr-HR" dirty="0">
                <a:latin typeface="Calibri" panose="020F0502020204030204" pitchFamily="34" charset="0"/>
              </a:rPr>
              <a:t>Izgradnja kuća, konstrukcija za zidove, krovove, podove (slika 22).</a:t>
            </a:r>
            <a:endParaRPr lang="hr-HR" dirty="0"/>
          </a:p>
        </p:txBody>
      </p:sp>
      <p:pic>
        <p:nvPicPr>
          <p:cNvPr id="6" name="Slika 5"/>
          <p:cNvPicPr>
            <a:picLocks noChangeAspect="1"/>
          </p:cNvPicPr>
          <p:nvPr/>
        </p:nvPicPr>
        <p:blipFill>
          <a:blip r:embed="rId2"/>
          <a:stretch>
            <a:fillRect/>
          </a:stretch>
        </p:blipFill>
        <p:spPr>
          <a:xfrm>
            <a:off x="3417065" y="2024048"/>
            <a:ext cx="5031001" cy="2948800"/>
          </a:xfrm>
          <a:prstGeom prst="rect">
            <a:avLst/>
          </a:prstGeom>
        </p:spPr>
      </p:pic>
      <p:sp>
        <p:nvSpPr>
          <p:cNvPr id="7" name="Pravokutnik 6"/>
          <p:cNvSpPr/>
          <p:nvPr/>
        </p:nvSpPr>
        <p:spPr>
          <a:xfrm>
            <a:off x="3560867" y="5194326"/>
            <a:ext cx="5040675" cy="369332"/>
          </a:xfrm>
          <a:prstGeom prst="rect">
            <a:avLst/>
          </a:prstGeom>
        </p:spPr>
        <p:txBody>
          <a:bodyPr wrap="none">
            <a:spAutoFit/>
          </a:bodyPr>
          <a:lstStyle/>
          <a:p>
            <a:r>
              <a:rPr lang="pl-PL" dirty="0">
                <a:latin typeface="Calibri" panose="020F0502020204030204" pitchFamily="34" charset="0"/>
              </a:rPr>
              <a:t>Slika 22 - Zgrada napravljena od drvene konstrukcije</a:t>
            </a:r>
            <a:endParaRPr lang="hr-HR" dirty="0"/>
          </a:p>
        </p:txBody>
      </p:sp>
    </p:spTree>
    <p:extLst>
      <p:ext uri="{BB962C8B-B14F-4D97-AF65-F5344CB8AC3E}">
        <p14:creationId xmlns:p14="http://schemas.microsoft.com/office/powerpoint/2010/main" val="2659287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33</a:t>
            </a:fld>
            <a:endParaRPr lang="hr-HR">
              <a:solidFill>
                <a:srgbClr val="EB8113"/>
              </a:solidFill>
            </a:endParaRPr>
          </a:p>
        </p:txBody>
      </p:sp>
      <p:sp>
        <p:nvSpPr>
          <p:cNvPr id="2" name="Pravokutnik 1"/>
          <p:cNvSpPr/>
          <p:nvPr/>
        </p:nvSpPr>
        <p:spPr>
          <a:xfrm>
            <a:off x="397397" y="98797"/>
            <a:ext cx="11709438" cy="369332"/>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Obnovljiva energija </a:t>
            </a:r>
            <a:r>
              <a:rPr lang="hr-HR" dirty="0">
                <a:latin typeface="Calibri" panose="020F0502020204030204" pitchFamily="34" charset="0"/>
              </a:rPr>
              <a:t>- Izvor toplinske i električne energije u obliku </a:t>
            </a:r>
            <a:r>
              <a:rPr lang="hr-HR" dirty="0" err="1">
                <a:latin typeface="Calibri" panose="020F0502020204030204" pitchFamily="34" charset="0"/>
              </a:rPr>
              <a:t>peleta</a:t>
            </a:r>
            <a:r>
              <a:rPr lang="hr-HR" dirty="0">
                <a:latin typeface="Calibri" panose="020F0502020204030204" pitchFamily="34" charset="0"/>
              </a:rPr>
              <a:t> ili iverja.</a:t>
            </a:r>
          </a:p>
        </p:txBody>
      </p:sp>
      <p:sp>
        <p:nvSpPr>
          <p:cNvPr id="3" name="Pravokutnik 2"/>
          <p:cNvSpPr/>
          <p:nvPr/>
        </p:nvSpPr>
        <p:spPr>
          <a:xfrm>
            <a:off x="397396" y="595715"/>
            <a:ext cx="11794603" cy="369332"/>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Proizvodnja papira </a:t>
            </a:r>
            <a:r>
              <a:rPr lang="hr-HR" dirty="0">
                <a:latin typeface="Calibri" panose="020F0502020204030204" pitchFamily="34" charset="0"/>
              </a:rPr>
              <a:t>- Izrada papira, kartona, materijala za pisanja i pakiranje.</a:t>
            </a:r>
          </a:p>
        </p:txBody>
      </p:sp>
      <p:sp>
        <p:nvSpPr>
          <p:cNvPr id="4" name="Pravokutnik 3"/>
          <p:cNvSpPr/>
          <p:nvPr/>
        </p:nvSpPr>
        <p:spPr>
          <a:xfrm>
            <a:off x="397395" y="1092633"/>
            <a:ext cx="11794603" cy="369332"/>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Namještaj</a:t>
            </a:r>
            <a:r>
              <a:rPr lang="hr-HR" b="1" dirty="0">
                <a:latin typeface="Calibri,Bold"/>
              </a:rPr>
              <a:t> </a:t>
            </a:r>
            <a:r>
              <a:rPr lang="hr-HR" dirty="0">
                <a:latin typeface="Calibri" panose="020F0502020204030204" pitchFamily="34" charset="0"/>
              </a:rPr>
              <a:t>- Izrada stolova, stolica i ormara zbog svoje čvrstoće i prirodne ljepote (slika 23).</a:t>
            </a:r>
          </a:p>
        </p:txBody>
      </p:sp>
      <p:sp>
        <p:nvSpPr>
          <p:cNvPr id="6" name="Pravokutnik 5"/>
          <p:cNvSpPr/>
          <p:nvPr/>
        </p:nvSpPr>
        <p:spPr>
          <a:xfrm>
            <a:off x="397394" y="1589551"/>
            <a:ext cx="11794605" cy="369332"/>
          </a:xfrm>
          <a:prstGeom prst="rect">
            <a:avLst/>
          </a:prstGeom>
        </p:spPr>
        <p:txBody>
          <a:bodyPr wrap="square">
            <a:spAutoFit/>
          </a:bodyPr>
          <a:lstStyle/>
          <a:p>
            <a:pPr marL="285750" indent="-285750">
              <a:buFont typeface="Arial" panose="020B0604020202020204" pitchFamily="34" charset="0"/>
              <a:buChar char="•"/>
            </a:pPr>
            <a:r>
              <a:rPr lang="hr-HR" b="1" dirty="0">
                <a:solidFill>
                  <a:schemeClr val="accent1">
                    <a:lumMod val="75000"/>
                  </a:schemeClr>
                </a:solidFill>
                <a:latin typeface="Calibri,Bold"/>
              </a:rPr>
              <a:t>Rukotvorine i hobiji </a:t>
            </a:r>
            <a:r>
              <a:rPr lang="hr-HR" dirty="0">
                <a:latin typeface="Calibri" panose="020F0502020204030204" pitchFamily="34" charset="0"/>
              </a:rPr>
              <a:t>- Izrada skulptura, glazbenih instrumenata.</a:t>
            </a:r>
            <a:endParaRPr lang="hr-HR" dirty="0"/>
          </a:p>
        </p:txBody>
      </p:sp>
      <p:pic>
        <p:nvPicPr>
          <p:cNvPr id="7" name="Slika 6"/>
          <p:cNvPicPr>
            <a:picLocks noChangeAspect="1"/>
          </p:cNvPicPr>
          <p:nvPr/>
        </p:nvPicPr>
        <p:blipFill>
          <a:blip r:embed="rId2"/>
          <a:stretch>
            <a:fillRect/>
          </a:stretch>
        </p:blipFill>
        <p:spPr>
          <a:xfrm>
            <a:off x="3487902" y="2490510"/>
            <a:ext cx="5031001" cy="3543734"/>
          </a:xfrm>
          <a:prstGeom prst="rect">
            <a:avLst/>
          </a:prstGeom>
        </p:spPr>
      </p:pic>
      <p:sp>
        <p:nvSpPr>
          <p:cNvPr id="8" name="Pravokutnik 7"/>
          <p:cNvSpPr/>
          <p:nvPr/>
        </p:nvSpPr>
        <p:spPr>
          <a:xfrm>
            <a:off x="4654250" y="6203957"/>
            <a:ext cx="2698303" cy="369332"/>
          </a:xfrm>
          <a:prstGeom prst="rect">
            <a:avLst/>
          </a:prstGeom>
        </p:spPr>
        <p:txBody>
          <a:bodyPr wrap="none">
            <a:spAutoFit/>
          </a:bodyPr>
          <a:lstStyle/>
          <a:p>
            <a:r>
              <a:rPr lang="hr-HR" dirty="0">
                <a:latin typeface="Calibri" panose="020F0502020204030204" pitchFamily="34" charset="0"/>
              </a:rPr>
              <a:t>Slika 23 – Drveni namještaj</a:t>
            </a:r>
            <a:endParaRPr lang="hr-HR" dirty="0"/>
          </a:p>
        </p:txBody>
      </p:sp>
    </p:spTree>
    <p:extLst>
      <p:ext uri="{BB962C8B-B14F-4D97-AF65-F5344CB8AC3E}">
        <p14:creationId xmlns:p14="http://schemas.microsoft.com/office/powerpoint/2010/main" val="1315764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rgbClr val="EB8113"/>
                </a:solidFill>
              </a:rPr>
              <a:pPr algn="ctr"/>
              <a:t>34</a:t>
            </a:fld>
            <a:endParaRPr lang="hr-HR">
              <a:solidFill>
                <a:srgbClr val="EB8113"/>
              </a:solidFill>
            </a:endParaRPr>
          </a:p>
        </p:txBody>
      </p:sp>
      <p:sp>
        <p:nvSpPr>
          <p:cNvPr id="9" name="Pravokutnik 8"/>
          <p:cNvSpPr/>
          <p:nvPr/>
        </p:nvSpPr>
        <p:spPr>
          <a:xfrm>
            <a:off x="362673" y="259383"/>
            <a:ext cx="11744162" cy="369332"/>
          </a:xfrm>
          <a:prstGeom prst="rect">
            <a:avLst/>
          </a:prstGeom>
        </p:spPr>
        <p:txBody>
          <a:bodyPr wrap="square">
            <a:spAutoFit/>
          </a:bodyPr>
          <a:lstStyle/>
          <a:p>
            <a:r>
              <a:rPr lang="hr-HR" b="1" dirty="0">
                <a:solidFill>
                  <a:schemeClr val="accent1">
                    <a:lumMod val="75000"/>
                  </a:schemeClr>
                </a:solidFill>
                <a:latin typeface="Calibri,Bold"/>
              </a:rPr>
              <a:t>Zadatak 1: </a:t>
            </a:r>
            <a:r>
              <a:rPr lang="hr-HR" dirty="0">
                <a:latin typeface="Calibri" panose="020F0502020204030204" pitchFamily="34" charset="0"/>
              </a:rPr>
              <a:t>Nabrojite nekoliko fizikalnih svojstava tehničkih materijala.</a:t>
            </a:r>
          </a:p>
        </p:txBody>
      </p:sp>
      <p:sp>
        <p:nvSpPr>
          <p:cNvPr id="11" name="Pravokutnik 10"/>
          <p:cNvSpPr/>
          <p:nvPr/>
        </p:nvSpPr>
        <p:spPr>
          <a:xfrm>
            <a:off x="362673" y="660304"/>
            <a:ext cx="11744162" cy="369332"/>
          </a:xfrm>
          <a:prstGeom prst="rect">
            <a:avLst/>
          </a:prstGeom>
        </p:spPr>
        <p:txBody>
          <a:bodyPr wrap="square">
            <a:spAutoFit/>
          </a:bodyPr>
          <a:lstStyle/>
          <a:p>
            <a:r>
              <a:rPr lang="pl-PL" b="1" dirty="0">
                <a:solidFill>
                  <a:schemeClr val="accent1">
                    <a:lumMod val="75000"/>
                  </a:schemeClr>
                </a:solidFill>
                <a:latin typeface="Calibri,Bold"/>
              </a:rPr>
              <a:t>Zadatak 2: </a:t>
            </a:r>
            <a:r>
              <a:rPr lang="pl-PL" dirty="0">
                <a:latin typeface="Calibri" panose="020F0502020204030204" pitchFamily="34" charset="0"/>
              </a:rPr>
              <a:t>Objasni razliku između čelika i obojenih metala.</a:t>
            </a:r>
          </a:p>
        </p:txBody>
      </p:sp>
      <p:sp>
        <p:nvSpPr>
          <p:cNvPr id="13" name="Pravokutnik 12"/>
          <p:cNvSpPr/>
          <p:nvPr/>
        </p:nvSpPr>
        <p:spPr>
          <a:xfrm>
            <a:off x="362673" y="1061225"/>
            <a:ext cx="11744162" cy="1200329"/>
          </a:xfrm>
          <a:prstGeom prst="rect">
            <a:avLst/>
          </a:prstGeom>
        </p:spPr>
        <p:txBody>
          <a:bodyPr wrap="square">
            <a:spAutoFit/>
          </a:bodyPr>
          <a:lstStyle/>
          <a:p>
            <a:r>
              <a:rPr lang="hr-HR" b="1" dirty="0">
                <a:solidFill>
                  <a:schemeClr val="accent1">
                    <a:lumMod val="75000"/>
                  </a:schemeClr>
                </a:solidFill>
                <a:latin typeface="Calibri,Bold"/>
              </a:rPr>
              <a:t>Zadatak 3: </a:t>
            </a:r>
          </a:p>
          <a:p>
            <a:pPr marL="1168400" indent="-342900">
              <a:buFont typeface="+mj-lt"/>
              <a:buAutoNum type="alphaLcParenR"/>
            </a:pPr>
            <a:r>
              <a:rPr lang="hr-HR" dirty="0">
                <a:latin typeface="Calibri" panose="020F0502020204030204" pitchFamily="34" charset="0"/>
              </a:rPr>
              <a:t>Koje su ključne razlike između </a:t>
            </a:r>
            <a:r>
              <a:rPr lang="hr-HR" dirty="0" err="1">
                <a:latin typeface="Calibri" panose="020F0502020204030204" pitchFamily="34" charset="0"/>
              </a:rPr>
              <a:t>termoplasta</a:t>
            </a:r>
            <a:r>
              <a:rPr lang="hr-HR" dirty="0">
                <a:latin typeface="Calibri" panose="020F0502020204030204" pitchFamily="34" charset="0"/>
              </a:rPr>
              <a:t> i duroplasta? </a:t>
            </a:r>
          </a:p>
          <a:p>
            <a:pPr marL="1168400" indent="-342900">
              <a:buFont typeface="+mj-lt"/>
              <a:buAutoNum type="alphaLcParenR"/>
            </a:pPr>
            <a:r>
              <a:rPr lang="hr-HR" dirty="0">
                <a:latin typeface="Calibri" panose="020F0502020204030204" pitchFamily="34" charset="0"/>
              </a:rPr>
              <a:t>Navedite dva primjera svake vrste polimera i nabrojite njihova ključna svojstva kao i primjere primjene u stvarnom životu.</a:t>
            </a:r>
            <a:endParaRPr lang="hr-HR" dirty="0"/>
          </a:p>
        </p:txBody>
      </p:sp>
      <p:sp>
        <p:nvSpPr>
          <p:cNvPr id="15" name="Pravokutnik 14"/>
          <p:cNvSpPr/>
          <p:nvPr/>
        </p:nvSpPr>
        <p:spPr>
          <a:xfrm>
            <a:off x="235352" y="2261554"/>
            <a:ext cx="11956648" cy="646331"/>
          </a:xfrm>
          <a:prstGeom prst="rect">
            <a:avLst/>
          </a:prstGeom>
        </p:spPr>
        <p:txBody>
          <a:bodyPr wrap="square">
            <a:spAutoFit/>
          </a:bodyPr>
          <a:lstStyle/>
          <a:p>
            <a:r>
              <a:rPr lang="sv-SE" b="1" dirty="0">
                <a:solidFill>
                  <a:schemeClr val="accent1">
                    <a:lumMod val="75000"/>
                  </a:schemeClr>
                </a:solidFill>
                <a:latin typeface="Calibri,Bold"/>
              </a:rPr>
              <a:t>Zadatak 4</a:t>
            </a:r>
            <a:r>
              <a:rPr lang="sv-SE" dirty="0">
                <a:solidFill>
                  <a:schemeClr val="accent1">
                    <a:lumMod val="75000"/>
                  </a:schemeClr>
                </a:solidFill>
                <a:latin typeface="Calibri" panose="020F0502020204030204" pitchFamily="34" charset="0"/>
              </a:rPr>
              <a:t>: </a:t>
            </a:r>
            <a:r>
              <a:rPr lang="hr-HR" dirty="0">
                <a:solidFill>
                  <a:schemeClr val="accent1">
                    <a:lumMod val="75000"/>
                  </a:schemeClr>
                </a:solidFill>
                <a:latin typeface="Calibri" panose="020F0502020204030204" pitchFamily="34" charset="0"/>
              </a:rPr>
              <a:t> </a:t>
            </a:r>
            <a:r>
              <a:rPr lang="sv-SE" dirty="0">
                <a:latin typeface="Calibri" panose="020F0502020204030204" pitchFamily="34" charset="0"/>
              </a:rPr>
              <a:t>Navedi vrste keramike prema načinu izrade. Nabroji karakteristična svojstva keramike i</a:t>
            </a:r>
            <a:r>
              <a:rPr lang="hr-HR" dirty="0">
                <a:latin typeface="Calibri" panose="020F0502020204030204" pitchFamily="34" charset="0"/>
              </a:rPr>
              <a:t> usporedi ju s drugim tehničkim materijalima.</a:t>
            </a:r>
            <a:endParaRPr lang="hr-HR" dirty="0"/>
          </a:p>
        </p:txBody>
      </p:sp>
      <p:sp>
        <p:nvSpPr>
          <p:cNvPr id="16" name="Pravokutnik 15"/>
          <p:cNvSpPr/>
          <p:nvPr/>
        </p:nvSpPr>
        <p:spPr>
          <a:xfrm>
            <a:off x="235352" y="2907885"/>
            <a:ext cx="11956648" cy="646331"/>
          </a:xfrm>
          <a:prstGeom prst="rect">
            <a:avLst/>
          </a:prstGeom>
        </p:spPr>
        <p:txBody>
          <a:bodyPr wrap="square">
            <a:spAutoFit/>
          </a:bodyPr>
          <a:lstStyle/>
          <a:p>
            <a:r>
              <a:rPr lang="hr-HR" b="1" dirty="0">
                <a:solidFill>
                  <a:schemeClr val="accent1">
                    <a:lumMod val="75000"/>
                  </a:schemeClr>
                </a:solidFill>
                <a:latin typeface="Calibri,Bold"/>
              </a:rPr>
              <a:t>Zadatak 5: </a:t>
            </a:r>
            <a:r>
              <a:rPr lang="hr-HR" dirty="0">
                <a:latin typeface="Calibri" panose="020F0502020204030204" pitchFamily="34" charset="0"/>
              </a:rPr>
              <a:t>Što su kompoziti i po čemu se razlikuju od tradicionalnih materijala poput metala i plastike? Navedite jedan primjer primjene u praksi u kojoj se koriste kompoziti i objasnite zašto im se </a:t>
            </a:r>
            <a:r>
              <a:rPr lang="pl-PL" dirty="0">
                <a:latin typeface="Calibri" panose="020F0502020204030204" pitchFamily="34" charset="0"/>
              </a:rPr>
              <a:t>daje prednost u toj određenoj primjeni.</a:t>
            </a:r>
            <a:endParaRPr lang="hr-HR" dirty="0"/>
          </a:p>
        </p:txBody>
      </p:sp>
    </p:spTree>
    <p:extLst>
      <p:ext uri="{BB962C8B-B14F-4D97-AF65-F5344CB8AC3E}">
        <p14:creationId xmlns:p14="http://schemas.microsoft.com/office/powerpoint/2010/main" val="293497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4</a:t>
            </a:fld>
            <a:endParaRPr lang="hr-HR">
              <a:solidFill>
                <a:schemeClr val="tx1">
                  <a:lumMod val="95000"/>
                  <a:lumOff val="5000"/>
                </a:schemeClr>
              </a:solidFill>
            </a:endParaRPr>
          </a:p>
        </p:txBody>
      </p:sp>
      <p:sp>
        <p:nvSpPr>
          <p:cNvPr id="2" name="Pravokutnik 1"/>
          <p:cNvSpPr/>
          <p:nvPr/>
        </p:nvSpPr>
        <p:spPr>
          <a:xfrm>
            <a:off x="0" y="0"/>
            <a:ext cx="6096000" cy="461665"/>
          </a:xfrm>
          <a:prstGeom prst="rect">
            <a:avLst/>
          </a:prstGeom>
        </p:spPr>
        <p:txBody>
          <a:bodyPr>
            <a:spAutoFit/>
          </a:bodyPr>
          <a:lstStyle/>
          <a:p>
            <a:r>
              <a:rPr lang="it-IT" sz="2400" b="1" dirty="0">
                <a:solidFill>
                  <a:schemeClr val="tx1">
                    <a:lumMod val="95000"/>
                    <a:lumOff val="5000"/>
                  </a:schemeClr>
                </a:solidFill>
                <a:latin typeface="Calibri,Bold"/>
              </a:rPr>
              <a:t>1.2. </a:t>
            </a:r>
            <a:r>
              <a:rPr lang="it-IT" sz="2400" b="1" dirty="0">
                <a:solidFill>
                  <a:schemeClr val="tx1">
                    <a:lumMod val="95000"/>
                    <a:lumOff val="5000"/>
                  </a:schemeClr>
                </a:solidFill>
                <a:latin typeface="Calibri" panose="020F0502020204030204" pitchFamily="34" charset="0"/>
              </a:rPr>
              <a:t>Metali ili kovine i legure ili slitine</a:t>
            </a:r>
          </a:p>
        </p:txBody>
      </p:sp>
      <p:sp>
        <p:nvSpPr>
          <p:cNvPr id="3" name="Pravokutnik 2"/>
          <p:cNvSpPr/>
          <p:nvPr/>
        </p:nvSpPr>
        <p:spPr>
          <a:xfrm>
            <a:off x="133125" y="1547475"/>
            <a:ext cx="12080838" cy="923330"/>
          </a:xfrm>
          <a:prstGeom prst="rect">
            <a:avLst/>
          </a:prstGeom>
        </p:spPr>
        <p:txBody>
          <a:bodyPr wrap="square">
            <a:spAutoFit/>
          </a:bodyPr>
          <a:lstStyle/>
          <a:p>
            <a:r>
              <a:rPr lang="hr-HR" b="1" dirty="0">
                <a:solidFill>
                  <a:schemeClr val="tx1">
                    <a:lumMod val="95000"/>
                    <a:lumOff val="5000"/>
                  </a:schemeClr>
                </a:solidFill>
              </a:rPr>
              <a:t>Metalni sjaj </a:t>
            </a:r>
            <a:r>
              <a:rPr lang="hr-HR" dirty="0">
                <a:solidFill>
                  <a:schemeClr val="tx1">
                    <a:lumMod val="95000"/>
                    <a:lumOff val="5000"/>
                  </a:schemeClr>
                </a:solidFill>
              </a:rPr>
              <a:t>potječe od </a:t>
            </a:r>
            <a:r>
              <a:rPr lang="hr-HR" b="1" dirty="0">
                <a:solidFill>
                  <a:schemeClr val="tx1">
                    <a:lumMod val="95000"/>
                    <a:lumOff val="5000"/>
                  </a:schemeClr>
                </a:solidFill>
              </a:rPr>
              <a:t>velike gustoće atoma</a:t>
            </a:r>
            <a:r>
              <a:rPr lang="hr-HR" dirty="0">
                <a:solidFill>
                  <a:schemeClr val="tx1">
                    <a:lumMod val="95000"/>
                    <a:lumOff val="5000"/>
                  </a:schemeClr>
                </a:solidFill>
              </a:rPr>
              <a:t>, zbog čega su metali neprozirni i prepoznatljivog izgleda.</a:t>
            </a:r>
            <a:br>
              <a:rPr lang="hr-HR" dirty="0">
                <a:solidFill>
                  <a:schemeClr val="tx1">
                    <a:lumMod val="95000"/>
                    <a:lumOff val="5000"/>
                  </a:schemeClr>
                </a:solidFill>
              </a:rPr>
            </a:br>
            <a:r>
              <a:rPr lang="hr-HR" dirty="0">
                <a:solidFill>
                  <a:schemeClr val="tx1">
                    <a:lumMod val="95000"/>
                    <a:lumOff val="5000"/>
                  </a:schemeClr>
                </a:solidFill>
              </a:rPr>
              <a:t>Zahvaljujući mogućnosti </a:t>
            </a:r>
            <a:r>
              <a:rPr lang="hr-HR" b="1" dirty="0">
                <a:solidFill>
                  <a:schemeClr val="tx1">
                    <a:lumMod val="95000"/>
                    <a:lumOff val="5000"/>
                  </a:schemeClr>
                </a:solidFill>
              </a:rPr>
              <a:t>plastične deformacije</a:t>
            </a:r>
            <a:r>
              <a:rPr lang="hr-HR" dirty="0">
                <a:solidFill>
                  <a:schemeClr val="tx1">
                    <a:lumMod val="95000"/>
                    <a:lumOff val="5000"/>
                  </a:schemeClr>
                </a:solidFill>
              </a:rPr>
              <a:t>, mogu se obrađivati postupcima poput valjanja, kovanja, savijanja i izvlačenja.</a:t>
            </a:r>
          </a:p>
          <a:p>
            <a:r>
              <a:rPr lang="hr-HR" dirty="0">
                <a:solidFill>
                  <a:schemeClr val="tx1">
                    <a:lumMod val="95000"/>
                    <a:lumOff val="5000"/>
                  </a:schemeClr>
                </a:solidFill>
              </a:rPr>
              <a:t>Atomi metala tvore </a:t>
            </a:r>
            <a:r>
              <a:rPr lang="hr-HR" b="1" dirty="0">
                <a:solidFill>
                  <a:schemeClr val="tx1">
                    <a:lumMod val="95000"/>
                    <a:lumOff val="5000"/>
                  </a:schemeClr>
                </a:solidFill>
              </a:rPr>
              <a:t>kristalnu rešetku</a:t>
            </a:r>
            <a:r>
              <a:rPr lang="hr-HR" dirty="0">
                <a:solidFill>
                  <a:schemeClr val="tx1">
                    <a:lumMod val="95000"/>
                    <a:lumOff val="5000"/>
                  </a:schemeClr>
                </a:solidFill>
              </a:rPr>
              <a:t>, što im daje svojstva poput </a:t>
            </a:r>
            <a:r>
              <a:rPr lang="hr-HR" b="1" dirty="0">
                <a:solidFill>
                  <a:schemeClr val="tx1">
                    <a:lumMod val="95000"/>
                    <a:lumOff val="5000"/>
                  </a:schemeClr>
                </a:solidFill>
              </a:rPr>
              <a:t>čvrstoće</a:t>
            </a:r>
            <a:r>
              <a:rPr lang="hr-HR" dirty="0">
                <a:solidFill>
                  <a:schemeClr val="tx1">
                    <a:lumMod val="95000"/>
                    <a:lumOff val="5000"/>
                  </a:schemeClr>
                </a:solidFill>
              </a:rPr>
              <a:t>, </a:t>
            </a:r>
            <a:r>
              <a:rPr lang="hr-HR" b="1" dirty="0">
                <a:solidFill>
                  <a:schemeClr val="tx1">
                    <a:lumMod val="95000"/>
                    <a:lumOff val="5000"/>
                  </a:schemeClr>
                </a:solidFill>
              </a:rPr>
              <a:t>duktilnosti</a:t>
            </a:r>
            <a:r>
              <a:rPr lang="hr-HR" dirty="0">
                <a:solidFill>
                  <a:schemeClr val="tx1">
                    <a:lumMod val="95000"/>
                    <a:lumOff val="5000"/>
                  </a:schemeClr>
                </a:solidFill>
              </a:rPr>
              <a:t> (istezanja u žice) i </a:t>
            </a:r>
            <a:r>
              <a:rPr lang="hr-HR" b="1" dirty="0">
                <a:solidFill>
                  <a:schemeClr val="tx1">
                    <a:lumMod val="95000"/>
                    <a:lumOff val="5000"/>
                  </a:schemeClr>
                </a:solidFill>
              </a:rPr>
              <a:t>električne vodljivosti</a:t>
            </a:r>
            <a:r>
              <a:rPr lang="hr-HR" dirty="0">
                <a:solidFill>
                  <a:schemeClr val="tx1">
                    <a:lumMod val="95000"/>
                    <a:lumOff val="5000"/>
                  </a:schemeClr>
                </a:solidFill>
              </a:rPr>
              <a:t>.</a:t>
            </a:r>
          </a:p>
        </p:txBody>
      </p:sp>
      <p:sp>
        <p:nvSpPr>
          <p:cNvPr id="4" name="Pravokutnik 3"/>
          <p:cNvSpPr/>
          <p:nvPr/>
        </p:nvSpPr>
        <p:spPr>
          <a:xfrm>
            <a:off x="111162" y="2572875"/>
            <a:ext cx="5237331" cy="369332"/>
          </a:xfrm>
          <a:prstGeom prst="rect">
            <a:avLst/>
          </a:prstGeom>
        </p:spPr>
        <p:txBody>
          <a:bodyPr wrap="none">
            <a:spAutoFit/>
          </a:bodyPr>
          <a:lstStyle/>
          <a:p>
            <a:r>
              <a:rPr lang="hr-HR" b="1" dirty="0">
                <a:solidFill>
                  <a:schemeClr val="tx1">
                    <a:lumMod val="95000"/>
                    <a:lumOff val="5000"/>
                  </a:schemeClr>
                </a:solidFill>
                <a:latin typeface="Calibri,Bold"/>
              </a:rPr>
              <a:t>Karakteristična svojstva za metale i legure su:</a:t>
            </a:r>
            <a:endParaRPr lang="hr-HR" dirty="0">
              <a:solidFill>
                <a:schemeClr val="tx1">
                  <a:lumMod val="95000"/>
                  <a:lumOff val="5000"/>
                </a:schemeClr>
              </a:solidFill>
            </a:endParaRPr>
          </a:p>
        </p:txBody>
      </p:sp>
      <p:sp>
        <p:nvSpPr>
          <p:cNvPr id="6" name="Pravokutnik 5"/>
          <p:cNvSpPr/>
          <p:nvPr/>
        </p:nvSpPr>
        <p:spPr>
          <a:xfrm>
            <a:off x="240254" y="2926109"/>
            <a:ext cx="11866581" cy="2585323"/>
          </a:xfrm>
          <a:prstGeom prst="rect">
            <a:avLst/>
          </a:prstGeom>
        </p:spPr>
        <p:txBody>
          <a:bodyPr wrap="square">
            <a:spAutoFit/>
          </a:bodyPr>
          <a:lstStyle/>
          <a:p>
            <a:pPr marL="285750" indent="-285750">
              <a:lnSpc>
                <a:spcPct val="150000"/>
              </a:lnSpc>
              <a:buFont typeface="Wingdings" panose="05000000000000000000" pitchFamily="2" charset="2"/>
              <a:buChar char="§"/>
            </a:pPr>
            <a:r>
              <a:rPr lang="hr-HR" b="1" dirty="0">
                <a:solidFill>
                  <a:schemeClr val="tx1">
                    <a:lumMod val="95000"/>
                    <a:lumOff val="5000"/>
                  </a:schemeClr>
                </a:solidFill>
                <a:latin typeface="Calibri,Bold"/>
              </a:rPr>
              <a:t>Čvrstoća</a:t>
            </a:r>
            <a:r>
              <a:rPr lang="hr-HR" dirty="0">
                <a:solidFill>
                  <a:schemeClr val="tx1">
                    <a:lumMod val="95000"/>
                    <a:lumOff val="5000"/>
                  </a:schemeClr>
                </a:solidFill>
                <a:latin typeface="Calibri" panose="020F0502020204030204" pitchFamily="34" charset="0"/>
              </a:rPr>
              <a:t>: Metali i legure općenito su jaki i mogu izdržati velika opterećenja i pritiske.</a:t>
            </a:r>
          </a:p>
          <a:p>
            <a:pPr marL="285750" indent="-285750">
              <a:lnSpc>
                <a:spcPct val="150000"/>
              </a:lnSpc>
              <a:buFont typeface="Wingdings" panose="05000000000000000000" pitchFamily="2" charset="2"/>
              <a:buChar char="§"/>
            </a:pPr>
            <a:r>
              <a:rPr lang="hr-HR" b="1" dirty="0">
                <a:solidFill>
                  <a:schemeClr val="tx1">
                    <a:lumMod val="95000"/>
                    <a:lumOff val="5000"/>
                  </a:schemeClr>
                </a:solidFill>
                <a:latin typeface="Calibri,Bold"/>
              </a:rPr>
              <a:t>Vodljivost</a:t>
            </a:r>
            <a:r>
              <a:rPr lang="hr-HR" dirty="0">
                <a:solidFill>
                  <a:schemeClr val="tx1">
                    <a:lumMod val="95000"/>
                    <a:lumOff val="5000"/>
                  </a:schemeClr>
                </a:solidFill>
                <a:latin typeface="Calibri" panose="020F0502020204030204" pitchFamily="34" charset="0"/>
              </a:rPr>
              <a:t>: mogu provoditi toplinu i elektricitet, što ih čini korisnim za električne žice i upotrebu za izmjenu topline.</a:t>
            </a:r>
          </a:p>
          <a:p>
            <a:pPr marL="285750" indent="-285750">
              <a:lnSpc>
                <a:spcPct val="150000"/>
              </a:lnSpc>
              <a:buFont typeface="Wingdings" panose="05000000000000000000" pitchFamily="2" charset="2"/>
              <a:buChar char="§"/>
            </a:pPr>
            <a:r>
              <a:rPr lang="hr-HR" b="1" dirty="0">
                <a:solidFill>
                  <a:schemeClr val="tx1">
                    <a:lumMod val="95000"/>
                    <a:lumOff val="5000"/>
                  </a:schemeClr>
                </a:solidFill>
                <a:latin typeface="Calibri,Bold"/>
              </a:rPr>
              <a:t>Duktilnost</a:t>
            </a:r>
            <a:r>
              <a:rPr lang="hr-HR" dirty="0">
                <a:solidFill>
                  <a:schemeClr val="tx1">
                    <a:lumMod val="95000"/>
                    <a:lumOff val="5000"/>
                  </a:schemeClr>
                </a:solidFill>
                <a:latin typeface="Calibri" panose="020F0502020204030204" pitchFamily="34" charset="0"/>
              </a:rPr>
              <a:t>: Neki se metali mogu izvući u tanke žice ili razvući u različite oblike bez lomljenja.</a:t>
            </a:r>
          </a:p>
          <a:p>
            <a:pPr marL="285750" indent="-285750">
              <a:lnSpc>
                <a:spcPct val="150000"/>
              </a:lnSpc>
              <a:buFont typeface="Wingdings" panose="05000000000000000000" pitchFamily="2" charset="2"/>
              <a:buChar char="§"/>
            </a:pPr>
            <a:r>
              <a:rPr lang="hr-HR" b="1" dirty="0">
                <a:solidFill>
                  <a:schemeClr val="tx1">
                    <a:lumMod val="95000"/>
                    <a:lumOff val="5000"/>
                  </a:schemeClr>
                </a:solidFill>
                <a:latin typeface="Calibri,Bold"/>
              </a:rPr>
              <a:t>Savitljivost</a:t>
            </a:r>
            <a:r>
              <a:rPr lang="hr-HR" dirty="0">
                <a:solidFill>
                  <a:schemeClr val="tx1">
                    <a:lumMod val="95000"/>
                    <a:lumOff val="5000"/>
                  </a:schemeClr>
                </a:solidFill>
                <a:latin typeface="Calibri" panose="020F0502020204030204" pitchFamily="34" charset="0"/>
              </a:rPr>
              <a:t>: Mnogi se metali mogu lako kovati čekićem ili prešati u tanke listove ili oblikovati u različite oblike.</a:t>
            </a:r>
          </a:p>
          <a:p>
            <a:pPr marL="285750" indent="-285750">
              <a:lnSpc>
                <a:spcPct val="150000"/>
              </a:lnSpc>
              <a:buFont typeface="Wingdings" panose="05000000000000000000" pitchFamily="2" charset="2"/>
              <a:buChar char="§"/>
            </a:pPr>
            <a:r>
              <a:rPr lang="hr-HR" b="1" dirty="0">
                <a:solidFill>
                  <a:schemeClr val="tx1">
                    <a:lumMod val="95000"/>
                    <a:lumOff val="5000"/>
                  </a:schemeClr>
                </a:solidFill>
                <a:latin typeface="Calibri,Bold"/>
              </a:rPr>
              <a:t>Otpornost na koroziju</a:t>
            </a:r>
            <a:r>
              <a:rPr lang="hr-HR" dirty="0">
                <a:solidFill>
                  <a:schemeClr val="tx1">
                    <a:lumMod val="95000"/>
                    <a:lumOff val="5000"/>
                  </a:schemeClr>
                </a:solidFill>
                <a:latin typeface="Calibri" panose="020F0502020204030204" pitchFamily="34" charset="0"/>
              </a:rPr>
              <a:t>: neke legure, poput nehrđajućeg čelika, vrlo su otporne na hrđu i koroziju.</a:t>
            </a:r>
          </a:p>
          <a:p>
            <a:pPr marL="285750" indent="-285750">
              <a:lnSpc>
                <a:spcPct val="150000"/>
              </a:lnSpc>
              <a:buFont typeface="Wingdings" panose="05000000000000000000" pitchFamily="2" charset="2"/>
              <a:buChar char="§"/>
            </a:pPr>
            <a:r>
              <a:rPr lang="hr-HR" b="1" dirty="0">
                <a:solidFill>
                  <a:schemeClr val="tx1">
                    <a:lumMod val="95000"/>
                    <a:lumOff val="5000"/>
                  </a:schemeClr>
                </a:solidFill>
                <a:latin typeface="Calibri,Bold"/>
              </a:rPr>
              <a:t>Toplinsko širenje</a:t>
            </a:r>
            <a:r>
              <a:rPr lang="hr-HR" dirty="0">
                <a:solidFill>
                  <a:schemeClr val="tx1">
                    <a:lumMod val="95000"/>
                    <a:lumOff val="5000"/>
                  </a:schemeClr>
                </a:solidFill>
                <a:latin typeface="Calibri" panose="020F0502020204030204" pitchFamily="34" charset="0"/>
              </a:rPr>
              <a:t>: Metali se šire ili skupljaju kada se zagrijavaju ili hlade.</a:t>
            </a:r>
            <a:endParaRPr lang="hr-HR" dirty="0">
              <a:solidFill>
                <a:schemeClr val="tx1">
                  <a:lumMod val="95000"/>
                  <a:lumOff val="5000"/>
                </a:schemeClr>
              </a:solidFill>
            </a:endParaRPr>
          </a:p>
        </p:txBody>
      </p:sp>
      <p:sp>
        <p:nvSpPr>
          <p:cNvPr id="7" name="Pravokutnik 6"/>
          <p:cNvSpPr/>
          <p:nvPr/>
        </p:nvSpPr>
        <p:spPr>
          <a:xfrm>
            <a:off x="240254" y="5582853"/>
            <a:ext cx="12191999" cy="646331"/>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Uobičajena klasifikacija metala temelji se na tome </a:t>
            </a:r>
            <a:r>
              <a:rPr lang="hr-HR" b="1" dirty="0">
                <a:solidFill>
                  <a:schemeClr val="tx1">
                    <a:lumMod val="95000"/>
                    <a:lumOff val="5000"/>
                  </a:schemeClr>
                </a:solidFill>
                <a:latin typeface="Calibri" panose="020F0502020204030204" pitchFamily="34" charset="0"/>
              </a:rPr>
              <a:t>sadrži li metal željezo kao primarni element ili ne.</a:t>
            </a:r>
          </a:p>
          <a:p>
            <a:r>
              <a:rPr lang="hr-HR" dirty="0">
                <a:solidFill>
                  <a:schemeClr val="tx1">
                    <a:lumMod val="95000"/>
                    <a:lumOff val="5000"/>
                  </a:schemeClr>
                </a:solidFill>
                <a:latin typeface="Calibri" panose="020F0502020204030204" pitchFamily="34" charset="0"/>
              </a:rPr>
              <a:t>Ovakva klasifikacija dijeli metale u dvije glavne skupine: ferometali (željezni materijali) i obojeni metali (neželjezni materijali).</a:t>
            </a:r>
            <a:endParaRPr lang="hr-HR" dirty="0">
              <a:solidFill>
                <a:schemeClr val="tx1">
                  <a:lumMod val="95000"/>
                  <a:lumOff val="5000"/>
                </a:schemeClr>
              </a:solidFill>
            </a:endParaRPr>
          </a:p>
        </p:txBody>
      </p:sp>
      <p:sp>
        <p:nvSpPr>
          <p:cNvPr id="8" name="Pravokutnik 7"/>
          <p:cNvSpPr/>
          <p:nvPr/>
        </p:nvSpPr>
        <p:spPr>
          <a:xfrm>
            <a:off x="133124" y="445567"/>
            <a:ext cx="12058875" cy="461665"/>
          </a:xfrm>
          <a:prstGeom prst="rect">
            <a:avLst/>
          </a:prstGeom>
        </p:spPr>
        <p:txBody>
          <a:bodyPr wrap="square">
            <a:spAutoFit/>
          </a:bodyPr>
          <a:lstStyle/>
          <a:p>
            <a:r>
              <a:rPr lang="hr-HR" b="1" dirty="0">
                <a:solidFill>
                  <a:schemeClr val="tx1">
                    <a:lumMod val="95000"/>
                    <a:lumOff val="5000"/>
                  </a:schemeClr>
                </a:solidFill>
              </a:rPr>
              <a:t>Metali i legure</a:t>
            </a:r>
            <a:r>
              <a:rPr lang="hr-HR" dirty="0">
                <a:solidFill>
                  <a:schemeClr val="tx1">
                    <a:lumMod val="95000"/>
                    <a:lumOff val="5000"/>
                  </a:schemeClr>
                </a:solidFill>
              </a:rPr>
              <a:t> osnovni su tehnički materijali u industriji i svakodnevnom životu.</a:t>
            </a:r>
            <a:br>
              <a:rPr lang="hr-HR" dirty="0">
                <a:solidFill>
                  <a:schemeClr val="tx1">
                    <a:lumMod val="95000"/>
                    <a:lumOff val="5000"/>
                  </a:schemeClr>
                </a:solidFill>
              </a:rPr>
            </a:br>
            <a:endParaRPr lang="hr-HR" sz="600" dirty="0">
              <a:solidFill>
                <a:schemeClr val="tx1">
                  <a:lumMod val="95000"/>
                  <a:lumOff val="5000"/>
                </a:schemeClr>
              </a:solidFill>
            </a:endParaRPr>
          </a:p>
        </p:txBody>
      </p:sp>
      <p:sp>
        <p:nvSpPr>
          <p:cNvPr id="9" name="Pravokutnik 8"/>
          <p:cNvSpPr/>
          <p:nvPr/>
        </p:nvSpPr>
        <p:spPr>
          <a:xfrm>
            <a:off x="133123" y="840734"/>
            <a:ext cx="12058875" cy="646331"/>
          </a:xfrm>
          <a:prstGeom prst="rect">
            <a:avLst/>
          </a:prstGeom>
        </p:spPr>
        <p:txBody>
          <a:bodyPr wrap="square">
            <a:spAutoFit/>
          </a:bodyPr>
          <a:lstStyle/>
          <a:p>
            <a:r>
              <a:rPr lang="hr-HR" b="1" dirty="0">
                <a:solidFill>
                  <a:schemeClr val="tx1">
                    <a:lumMod val="95000"/>
                    <a:lumOff val="5000"/>
                  </a:schemeClr>
                </a:solidFill>
              </a:rPr>
              <a:t>Metali</a:t>
            </a:r>
            <a:r>
              <a:rPr lang="hr-HR" dirty="0">
                <a:solidFill>
                  <a:schemeClr val="tx1">
                    <a:lumMod val="95000"/>
                    <a:lumOff val="5000"/>
                  </a:schemeClr>
                </a:solidFill>
              </a:rPr>
              <a:t> su čisti kemijski elementi (npr. željezo, bakar, aluminij), dok se </a:t>
            </a:r>
            <a:r>
              <a:rPr lang="hr-HR" b="1" dirty="0">
                <a:solidFill>
                  <a:schemeClr val="tx1">
                    <a:lumMod val="95000"/>
                    <a:lumOff val="5000"/>
                  </a:schemeClr>
                </a:solidFill>
              </a:rPr>
              <a:t>legure</a:t>
            </a:r>
            <a:r>
              <a:rPr lang="hr-HR" dirty="0">
                <a:solidFill>
                  <a:schemeClr val="tx1">
                    <a:lumMod val="95000"/>
                    <a:lumOff val="5000"/>
                  </a:schemeClr>
                </a:solidFill>
              </a:rPr>
              <a:t> dobivaju miješanjem dvaju ili više metala </a:t>
            </a:r>
          </a:p>
          <a:p>
            <a:r>
              <a:rPr lang="hr-HR" dirty="0">
                <a:solidFill>
                  <a:schemeClr val="tx1">
                    <a:lumMod val="95000"/>
                    <a:lumOff val="5000"/>
                  </a:schemeClr>
                </a:solidFill>
              </a:rPr>
              <a:t>(npr. čelik – željezo i ugljik; mjed – bakar i cink).</a:t>
            </a:r>
          </a:p>
        </p:txBody>
      </p:sp>
      <p:sp>
        <p:nvSpPr>
          <p:cNvPr id="11" name="Rezervirano mjesto datuma 10"/>
          <p:cNvSpPr>
            <a:spLocks noGrp="1"/>
          </p:cNvSpPr>
          <p:nvPr>
            <p:ph type="dt" sz="half" idx="10"/>
          </p:nvPr>
        </p:nvSpPr>
        <p:spPr/>
        <p:txBody>
          <a:bodyPr/>
          <a:lstStyle/>
          <a:p>
            <a:fld id="{418DCC54-EF40-40F8-B623-06D22B7F0A00}" type="datetime1">
              <a:rPr lang="hr-HR" smtClean="0">
                <a:solidFill>
                  <a:schemeClr val="tx1">
                    <a:lumMod val="95000"/>
                    <a:lumOff val="5000"/>
                  </a:schemeClr>
                </a:solidFill>
              </a:rPr>
              <a:t>23.10.2025.</a:t>
            </a:fld>
            <a:endParaRPr lang="hr-HR">
              <a:solidFill>
                <a:schemeClr val="tx1">
                  <a:lumMod val="95000"/>
                  <a:lumOff val="5000"/>
                </a:schemeClr>
              </a:solidFill>
            </a:endParaRPr>
          </a:p>
        </p:txBody>
      </p:sp>
    </p:spTree>
    <p:extLst>
      <p:ext uri="{BB962C8B-B14F-4D97-AF65-F5344CB8AC3E}">
        <p14:creationId xmlns:p14="http://schemas.microsoft.com/office/powerpoint/2010/main" val="41219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5</a:t>
            </a:fld>
            <a:endParaRPr lang="hr-HR">
              <a:solidFill>
                <a:schemeClr val="tx1">
                  <a:lumMod val="95000"/>
                  <a:lumOff val="5000"/>
                </a:schemeClr>
              </a:solidFill>
            </a:endParaRPr>
          </a:p>
        </p:txBody>
      </p:sp>
      <p:sp>
        <p:nvSpPr>
          <p:cNvPr id="3" name="Pravokutnik 2"/>
          <p:cNvSpPr/>
          <p:nvPr/>
        </p:nvSpPr>
        <p:spPr>
          <a:xfrm>
            <a:off x="80648" y="124616"/>
            <a:ext cx="3823483" cy="400110"/>
          </a:xfrm>
          <a:prstGeom prst="rect">
            <a:avLst/>
          </a:prstGeom>
        </p:spPr>
        <p:txBody>
          <a:bodyPr wrap="none">
            <a:spAutoFit/>
          </a:bodyPr>
          <a:lstStyle/>
          <a:p>
            <a:r>
              <a:rPr lang="hr-HR" sz="2000" b="1" dirty="0">
                <a:solidFill>
                  <a:schemeClr val="tx1">
                    <a:lumMod val="95000"/>
                    <a:lumOff val="5000"/>
                  </a:schemeClr>
                </a:solidFill>
                <a:latin typeface="Calibri,Bold"/>
              </a:rPr>
              <a:t>Ferometali (željezni materijali)</a:t>
            </a:r>
            <a:endParaRPr lang="hr-HR" sz="2000" dirty="0">
              <a:solidFill>
                <a:schemeClr val="tx1">
                  <a:lumMod val="95000"/>
                  <a:lumOff val="5000"/>
                </a:schemeClr>
              </a:solidFill>
            </a:endParaRPr>
          </a:p>
        </p:txBody>
      </p:sp>
      <p:sp>
        <p:nvSpPr>
          <p:cNvPr id="4" name="Pravokutnik 3"/>
          <p:cNvSpPr/>
          <p:nvPr/>
        </p:nvSpPr>
        <p:spPr>
          <a:xfrm>
            <a:off x="80648" y="624868"/>
            <a:ext cx="12111352"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Željezni metali sadrže željezo kao primarni element. Pripadaju im čelik i ljevovi na bazi željeza.</a:t>
            </a:r>
          </a:p>
          <a:p>
            <a:pPr marL="2857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Željezni metali naširoko se koriste u građevinarstvu, strojevima, transportu i drugim industrijskim primjenama.</a:t>
            </a:r>
            <a:endParaRPr lang="hr-HR" b="1" dirty="0">
              <a:solidFill>
                <a:schemeClr val="tx1">
                  <a:lumMod val="95000"/>
                  <a:lumOff val="5000"/>
                </a:schemeClr>
              </a:solidFill>
            </a:endParaRPr>
          </a:p>
        </p:txBody>
      </p:sp>
      <p:sp>
        <p:nvSpPr>
          <p:cNvPr id="6" name="Pravokutnik 5"/>
          <p:cNvSpPr/>
          <p:nvPr/>
        </p:nvSpPr>
        <p:spPr>
          <a:xfrm>
            <a:off x="80648" y="1186675"/>
            <a:ext cx="4763484" cy="369332"/>
          </a:xfrm>
          <a:prstGeom prst="rect">
            <a:avLst/>
          </a:prstGeom>
        </p:spPr>
        <p:txBody>
          <a:bodyPr wrap="none">
            <a:spAutoFit/>
          </a:bodyPr>
          <a:lstStyle/>
          <a:p>
            <a:pPr marL="285750" indent="-285750">
              <a:buFont typeface="Wingdings" panose="05000000000000000000" pitchFamily="2" charset="2"/>
              <a:buChar char="§"/>
            </a:pPr>
            <a:r>
              <a:rPr lang="hr-HR" b="1" dirty="0">
                <a:solidFill>
                  <a:schemeClr val="tx1">
                    <a:lumMod val="95000"/>
                    <a:lumOff val="5000"/>
                  </a:schemeClr>
                </a:solidFill>
                <a:latin typeface="Calibri" panose="020F0502020204030204" pitchFamily="34" charset="0"/>
              </a:rPr>
              <a:t>Najzastupljeniji su sljedeći željezni materijali:</a:t>
            </a:r>
            <a:endParaRPr lang="hr-HR" b="1" dirty="0">
              <a:solidFill>
                <a:schemeClr val="tx1">
                  <a:lumMod val="95000"/>
                  <a:lumOff val="5000"/>
                </a:schemeClr>
              </a:solidFill>
            </a:endParaRPr>
          </a:p>
        </p:txBody>
      </p:sp>
      <p:sp>
        <p:nvSpPr>
          <p:cNvPr id="7" name="Pravokutnik 6"/>
          <p:cNvSpPr/>
          <p:nvPr/>
        </p:nvSpPr>
        <p:spPr>
          <a:xfrm>
            <a:off x="4717194" y="1228937"/>
            <a:ext cx="933269" cy="369332"/>
          </a:xfrm>
          <a:prstGeom prst="rect">
            <a:avLst/>
          </a:prstGeom>
        </p:spPr>
        <p:txBody>
          <a:bodyPr wrap="none">
            <a:spAutoFit/>
          </a:bodyPr>
          <a:lstStyle/>
          <a:p>
            <a:pPr marL="285750" indent="-285750">
              <a:buFont typeface="Arial" panose="020B0604020202020204" pitchFamily="34" charset="0"/>
              <a:buChar char="•"/>
            </a:pPr>
            <a:r>
              <a:rPr lang="hr-HR" b="1" dirty="0">
                <a:solidFill>
                  <a:schemeClr val="tx1">
                    <a:lumMod val="95000"/>
                    <a:lumOff val="5000"/>
                  </a:schemeClr>
                </a:solidFill>
              </a:rPr>
              <a:t>Čelik</a:t>
            </a:r>
          </a:p>
        </p:txBody>
      </p:sp>
      <p:sp>
        <p:nvSpPr>
          <p:cNvPr id="8" name="Pravokutnik 7"/>
          <p:cNvSpPr/>
          <p:nvPr/>
        </p:nvSpPr>
        <p:spPr>
          <a:xfrm>
            <a:off x="4717194" y="1498367"/>
            <a:ext cx="1928670" cy="369332"/>
          </a:xfrm>
          <a:prstGeom prst="rect">
            <a:avLst/>
          </a:prstGeom>
        </p:spPr>
        <p:txBody>
          <a:bodyPr wrap="none">
            <a:spAutoFit/>
          </a:bodyPr>
          <a:lstStyle/>
          <a:p>
            <a:pPr marL="285750" indent="-285750">
              <a:buFont typeface="Arial" panose="020B0604020202020204" pitchFamily="34" charset="0"/>
              <a:buChar char="•"/>
            </a:pPr>
            <a:r>
              <a:rPr lang="hr-HR" b="1" dirty="0">
                <a:solidFill>
                  <a:schemeClr val="tx1">
                    <a:lumMod val="95000"/>
                    <a:lumOff val="5000"/>
                  </a:schemeClr>
                </a:solidFill>
              </a:rPr>
              <a:t>Željezni ljevovi</a:t>
            </a:r>
          </a:p>
        </p:txBody>
      </p:sp>
      <p:sp>
        <p:nvSpPr>
          <p:cNvPr id="13" name="Pravokutnik 12"/>
          <p:cNvSpPr/>
          <p:nvPr/>
        </p:nvSpPr>
        <p:spPr>
          <a:xfrm>
            <a:off x="307446" y="5413295"/>
            <a:ext cx="11162782" cy="738664"/>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2 </a:t>
            </a:r>
          </a:p>
          <a:p>
            <a:pPr algn="ctr"/>
            <a:r>
              <a:rPr lang="hr-HR" sz="1400" dirty="0">
                <a:solidFill>
                  <a:schemeClr val="tx1">
                    <a:lumMod val="95000"/>
                    <a:lumOff val="5000"/>
                  </a:schemeClr>
                </a:solidFill>
                <a:latin typeface="Calibri" panose="020F0502020204030204" pitchFamily="34" charset="0"/>
              </a:rPr>
              <a:t> a) poluproizvodi iz čelika za izradu različitih konstrukcija (kvadratne, pravokutne i okrugle cijevi, te profili različitog oblika),</a:t>
            </a:r>
          </a:p>
          <a:p>
            <a:pPr algn="ctr"/>
            <a:r>
              <a:rPr lang="hr-HR" sz="1400" dirty="0">
                <a:solidFill>
                  <a:schemeClr val="tx1">
                    <a:lumMod val="95000"/>
                    <a:lumOff val="5000"/>
                  </a:schemeClr>
                </a:solidFill>
                <a:latin typeface="Calibri" panose="020F0502020204030204" pitchFamily="34" charset="0"/>
              </a:rPr>
              <a:t>b) Različiti vodoinstalaterski fitinzi izrađeni iz lijevanog željeza</a:t>
            </a:r>
            <a:endParaRPr lang="hr-HR" sz="1400" dirty="0">
              <a:solidFill>
                <a:schemeClr val="tx1">
                  <a:lumMod val="95000"/>
                  <a:lumOff val="5000"/>
                </a:schemeClr>
              </a:solidFill>
            </a:endParaRPr>
          </a:p>
        </p:txBody>
      </p:sp>
      <p:grpSp>
        <p:nvGrpSpPr>
          <p:cNvPr id="16" name="Grupa 15"/>
          <p:cNvGrpSpPr/>
          <p:nvPr/>
        </p:nvGrpSpPr>
        <p:grpSpPr>
          <a:xfrm>
            <a:off x="745716" y="2404390"/>
            <a:ext cx="3093067" cy="2702794"/>
            <a:chOff x="389319" y="2071574"/>
            <a:chExt cx="3093067" cy="2702794"/>
          </a:xfrm>
        </p:grpSpPr>
        <p:pic>
          <p:nvPicPr>
            <p:cNvPr id="3074" name="Picture 2" descr="5 Types of Steel Used in Constru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319" y="2071574"/>
              <a:ext cx="3093067" cy="23198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Pravokutnik 16"/>
            <p:cNvSpPr/>
            <p:nvPr/>
          </p:nvSpPr>
          <p:spPr>
            <a:xfrm>
              <a:off x="840531" y="4466591"/>
              <a:ext cx="2238808" cy="307777"/>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a)</a:t>
              </a:r>
              <a:endParaRPr lang="hr-HR" sz="1400" dirty="0">
                <a:solidFill>
                  <a:schemeClr val="tx1">
                    <a:lumMod val="95000"/>
                    <a:lumOff val="5000"/>
                  </a:schemeClr>
                </a:solidFill>
              </a:endParaRPr>
            </a:p>
          </p:txBody>
        </p:sp>
      </p:grpSp>
      <p:grpSp>
        <p:nvGrpSpPr>
          <p:cNvPr id="15" name="Grupa 14"/>
          <p:cNvGrpSpPr/>
          <p:nvPr/>
        </p:nvGrpSpPr>
        <p:grpSpPr>
          <a:xfrm>
            <a:off x="4042712" y="2389991"/>
            <a:ext cx="7427516" cy="2708468"/>
            <a:chOff x="4522354" y="2065899"/>
            <a:chExt cx="7427516" cy="2708468"/>
          </a:xfrm>
        </p:grpSpPr>
        <p:pic>
          <p:nvPicPr>
            <p:cNvPr id="3078" name="Picture 6" descr="Deco Style Industrial Fittings, Black Steel Pipe, DIY Plumbing Pi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2354" y="2065899"/>
              <a:ext cx="2358000" cy="2358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2" name="Picture 10" descr="Deco Style Industrial Fittings, Black Steel Pipe, DIY Plumbing Pi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4071" y="2065899"/>
              <a:ext cx="2361600" cy="2361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Pravokutnik 17"/>
            <p:cNvSpPr/>
            <p:nvPr/>
          </p:nvSpPr>
          <p:spPr>
            <a:xfrm>
              <a:off x="7299902" y="4466590"/>
              <a:ext cx="2238808" cy="307777"/>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b)</a:t>
              </a:r>
              <a:endParaRPr lang="hr-HR" sz="1400" dirty="0">
                <a:solidFill>
                  <a:schemeClr val="tx1">
                    <a:lumMod val="95000"/>
                    <a:lumOff val="5000"/>
                  </a:schemeClr>
                </a:solidFill>
              </a:endParaRPr>
            </a:p>
          </p:txBody>
        </p:sp>
        <p:pic>
          <p:nvPicPr>
            <p:cNvPr id="3086" name="Picture 14" descr="Differences between Cast Iron and Cast St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5671" y="2065899"/>
              <a:ext cx="2714199" cy="235592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9" name="Rezervirano mjesto datuma 8"/>
          <p:cNvSpPr>
            <a:spLocks noGrp="1"/>
          </p:cNvSpPr>
          <p:nvPr>
            <p:ph type="dt" sz="half" idx="10"/>
          </p:nvPr>
        </p:nvSpPr>
        <p:spPr/>
        <p:txBody>
          <a:bodyPr/>
          <a:lstStyle/>
          <a:p>
            <a:fld id="{163796B2-52DB-4C44-BA45-7079CCFA665F}" type="datetime1">
              <a:rPr lang="hr-HR" smtClean="0">
                <a:solidFill>
                  <a:schemeClr val="tx1">
                    <a:lumMod val="95000"/>
                    <a:lumOff val="5000"/>
                  </a:schemeClr>
                </a:solidFill>
              </a:rPr>
              <a:t>23.10.2025.</a:t>
            </a:fld>
            <a:endParaRPr lang="hr-HR">
              <a:solidFill>
                <a:schemeClr val="tx1">
                  <a:lumMod val="95000"/>
                  <a:lumOff val="5000"/>
                </a:schemeClr>
              </a:solidFill>
            </a:endParaRPr>
          </a:p>
        </p:txBody>
      </p:sp>
    </p:spTree>
    <p:extLst>
      <p:ext uri="{BB962C8B-B14F-4D97-AF65-F5344CB8AC3E}">
        <p14:creationId xmlns:p14="http://schemas.microsoft.com/office/powerpoint/2010/main" val="324789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6</a:t>
            </a:fld>
            <a:endParaRPr lang="hr-HR">
              <a:solidFill>
                <a:schemeClr val="tx1">
                  <a:lumMod val="95000"/>
                  <a:lumOff val="5000"/>
                </a:schemeClr>
              </a:solidFill>
            </a:endParaRPr>
          </a:p>
        </p:txBody>
      </p:sp>
      <p:sp>
        <p:nvSpPr>
          <p:cNvPr id="2" name="Pravokutnik 1"/>
          <p:cNvSpPr/>
          <p:nvPr/>
        </p:nvSpPr>
        <p:spPr>
          <a:xfrm>
            <a:off x="350875" y="2396280"/>
            <a:ext cx="6357769" cy="369332"/>
          </a:xfrm>
          <a:prstGeom prst="rect">
            <a:avLst/>
          </a:prstGeom>
        </p:spPr>
        <p:txBody>
          <a:bodyPr wrap="square">
            <a:spAutoFit/>
          </a:bodyPr>
          <a:lstStyle/>
          <a:p>
            <a:r>
              <a:rPr lang="it-IT" b="1" dirty="0">
                <a:solidFill>
                  <a:schemeClr val="tx1">
                    <a:lumMod val="95000"/>
                    <a:lumOff val="5000"/>
                  </a:schemeClr>
                </a:solidFill>
                <a:latin typeface="Calibri" panose="020F0502020204030204" pitchFamily="34" charset="0"/>
              </a:rPr>
              <a:t>Klasificirati ih se može prema više obilježja:</a:t>
            </a:r>
          </a:p>
        </p:txBody>
      </p:sp>
      <p:sp>
        <p:nvSpPr>
          <p:cNvPr id="3" name="Pravokutnik 2"/>
          <p:cNvSpPr/>
          <p:nvPr/>
        </p:nvSpPr>
        <p:spPr>
          <a:xfrm>
            <a:off x="2673672" y="3021933"/>
            <a:ext cx="2083396"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način proizvodnje,</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mikrostruktura,</a:t>
            </a:r>
          </a:p>
        </p:txBody>
      </p:sp>
      <p:sp>
        <p:nvSpPr>
          <p:cNvPr id="4" name="Pravokutnik 3"/>
          <p:cNvSpPr/>
          <p:nvPr/>
        </p:nvSpPr>
        <p:spPr>
          <a:xfrm>
            <a:off x="0" y="32936"/>
            <a:ext cx="1266693" cy="461665"/>
          </a:xfrm>
          <a:prstGeom prst="rect">
            <a:avLst/>
          </a:prstGeom>
        </p:spPr>
        <p:txBody>
          <a:bodyPr wrap="none">
            <a:spAutoFit/>
          </a:bodyPr>
          <a:lstStyle/>
          <a:p>
            <a:pPr marL="342900" indent="-342900">
              <a:buAutoNum type="arabicPeriod"/>
            </a:pPr>
            <a:r>
              <a:rPr lang="hr-HR" sz="2400" b="1" dirty="0">
                <a:solidFill>
                  <a:schemeClr val="tx1">
                    <a:lumMod val="95000"/>
                    <a:lumOff val="5000"/>
                  </a:schemeClr>
                </a:solidFill>
                <a:latin typeface="Calibri,Bold"/>
              </a:rPr>
              <a:t>Čelik</a:t>
            </a:r>
          </a:p>
        </p:txBody>
      </p:sp>
      <p:sp>
        <p:nvSpPr>
          <p:cNvPr id="6" name="Pravokutnik 5"/>
          <p:cNvSpPr/>
          <p:nvPr/>
        </p:nvSpPr>
        <p:spPr>
          <a:xfrm>
            <a:off x="350875" y="731415"/>
            <a:ext cx="12192000" cy="646331"/>
          </a:xfrm>
          <a:prstGeom prst="rect">
            <a:avLst/>
          </a:prstGeom>
        </p:spPr>
        <p:txBody>
          <a:bodyPr wrap="square">
            <a:spAutoFit/>
          </a:bodyPr>
          <a:lstStyle/>
          <a:p>
            <a:r>
              <a:rPr lang="hr-HR" b="1" dirty="0">
                <a:solidFill>
                  <a:schemeClr val="tx1">
                    <a:lumMod val="95000"/>
                    <a:lumOff val="5000"/>
                  </a:schemeClr>
                </a:solidFill>
                <a:latin typeface="Calibri" panose="020F0502020204030204" pitchFamily="34" charset="0"/>
              </a:rPr>
              <a:t>Čelik je </a:t>
            </a:r>
            <a:r>
              <a:rPr lang="hr-HR" dirty="0">
                <a:solidFill>
                  <a:schemeClr val="tx1">
                    <a:lumMod val="95000"/>
                    <a:lumOff val="5000"/>
                  </a:schemeClr>
                </a:solidFill>
                <a:latin typeface="Calibri" panose="020F0502020204030204" pitchFamily="34" charset="0"/>
              </a:rPr>
              <a:t>metastabilno skrućena legura željeza i ugljika s udjelom ugljika (C) od 2,03 % uz pratioce (mangan i silicij), nečistoće (sumpor i fosfor), te nekada dodatno jedan, dva ili više legirnih elemenata (nikal, volfram, vanadij, kobalt, molibden, itd.).</a:t>
            </a:r>
          </a:p>
        </p:txBody>
      </p:sp>
      <p:sp>
        <p:nvSpPr>
          <p:cNvPr id="7" name="Pravokutnik 6"/>
          <p:cNvSpPr/>
          <p:nvPr/>
        </p:nvSpPr>
        <p:spPr>
          <a:xfrm>
            <a:off x="350875" y="1533194"/>
            <a:ext cx="8046720" cy="369332"/>
          </a:xfrm>
          <a:prstGeom prst="rect">
            <a:avLst/>
          </a:prstGeom>
        </p:spPr>
        <p:txBody>
          <a:bodyPr wrap="square">
            <a:spAutoFit/>
          </a:bodyPr>
          <a:lstStyle/>
          <a:p>
            <a:r>
              <a:rPr lang="hr-HR" dirty="0">
                <a:solidFill>
                  <a:schemeClr val="tx1">
                    <a:lumMod val="95000"/>
                    <a:lumOff val="5000"/>
                  </a:schemeClr>
                </a:solidFill>
                <a:latin typeface="Calibri" panose="020F0502020204030204" pitchFamily="34" charset="0"/>
              </a:rPr>
              <a:t>Čelici čine više od 50 % ukupne primjene tehničkih materijala u proizvodnji.</a:t>
            </a:r>
          </a:p>
        </p:txBody>
      </p:sp>
      <p:sp>
        <p:nvSpPr>
          <p:cNvPr id="8" name="Pravokutnik 7"/>
          <p:cNvSpPr/>
          <p:nvPr/>
        </p:nvSpPr>
        <p:spPr>
          <a:xfrm>
            <a:off x="5153664" y="3005844"/>
            <a:ext cx="3238052"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oblik i stanje,</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svojstva,</a:t>
            </a:r>
          </a:p>
        </p:txBody>
      </p:sp>
      <p:sp>
        <p:nvSpPr>
          <p:cNvPr id="9" name="Pravokutnik 8"/>
          <p:cNvSpPr/>
          <p:nvPr/>
        </p:nvSpPr>
        <p:spPr>
          <a:xfrm>
            <a:off x="7391874" y="3005844"/>
            <a:ext cx="2137186" cy="646331"/>
          </a:xfrm>
          <a:prstGeom prst="rect">
            <a:avLst/>
          </a:prstGeom>
        </p:spPr>
        <p:txBody>
          <a:bodyPr wrap="square">
            <a:spAutoFit/>
          </a:bodyPr>
          <a:lstStyle/>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kemijski sastav,</a:t>
            </a:r>
          </a:p>
          <a:p>
            <a:r>
              <a:rPr lang="hr-HR" dirty="0">
                <a:solidFill>
                  <a:schemeClr val="tx1">
                    <a:lumMod val="95000"/>
                    <a:lumOff val="5000"/>
                  </a:schemeClr>
                </a:solidFill>
                <a:latin typeface="Symbol" panose="05050102010706020507" pitchFamily="18" charset="2"/>
              </a:rPr>
              <a:t> </a:t>
            </a:r>
            <a:r>
              <a:rPr lang="hr-HR" dirty="0">
                <a:solidFill>
                  <a:schemeClr val="tx1">
                    <a:lumMod val="95000"/>
                    <a:lumOff val="5000"/>
                  </a:schemeClr>
                </a:solidFill>
                <a:latin typeface="Calibri" panose="020F0502020204030204" pitchFamily="34" charset="0"/>
              </a:rPr>
              <a:t>područje primjene.</a:t>
            </a:r>
            <a:endParaRPr lang="hr-HR" dirty="0">
              <a:solidFill>
                <a:schemeClr val="tx1">
                  <a:lumMod val="95000"/>
                  <a:lumOff val="5000"/>
                </a:schemeClr>
              </a:solidFill>
            </a:endParaRPr>
          </a:p>
        </p:txBody>
      </p:sp>
      <p:sp>
        <p:nvSpPr>
          <p:cNvPr id="10" name="Pravokutnik 9"/>
          <p:cNvSpPr/>
          <p:nvPr/>
        </p:nvSpPr>
        <p:spPr>
          <a:xfrm>
            <a:off x="350875" y="4393710"/>
            <a:ext cx="6232027" cy="369332"/>
          </a:xfrm>
          <a:prstGeom prst="rect">
            <a:avLst/>
          </a:prstGeom>
        </p:spPr>
        <p:txBody>
          <a:bodyPr wrap="none">
            <a:spAutoFit/>
          </a:bodyPr>
          <a:lstStyle/>
          <a:p>
            <a:r>
              <a:rPr lang="hr-HR" b="1" dirty="0">
                <a:solidFill>
                  <a:schemeClr val="tx1">
                    <a:lumMod val="95000"/>
                    <a:lumOff val="5000"/>
                  </a:schemeClr>
                </a:solidFill>
                <a:latin typeface="Calibri" panose="020F0502020204030204" pitchFamily="34" charset="0"/>
              </a:rPr>
              <a:t>U strojarstvu se najčešće klasificiraju prema području primjene:</a:t>
            </a:r>
            <a:endParaRPr lang="hr-HR" b="1" dirty="0">
              <a:solidFill>
                <a:schemeClr val="tx1">
                  <a:lumMod val="95000"/>
                  <a:lumOff val="5000"/>
                </a:schemeClr>
              </a:solidFill>
            </a:endParaRPr>
          </a:p>
        </p:txBody>
      </p:sp>
      <p:sp>
        <p:nvSpPr>
          <p:cNvPr id="11" name="Pravokutnik 10"/>
          <p:cNvSpPr/>
          <p:nvPr/>
        </p:nvSpPr>
        <p:spPr>
          <a:xfrm>
            <a:off x="506450" y="4874174"/>
            <a:ext cx="10606245" cy="369332"/>
          </a:xfrm>
          <a:prstGeom prst="rect">
            <a:avLst/>
          </a:prstGeom>
        </p:spPr>
        <p:txBody>
          <a:bodyPr wrap="square">
            <a:spAutoFit/>
          </a:bodyPr>
          <a:lstStyle/>
          <a:p>
            <a:pPr marL="285750" indent="-285750">
              <a:buFont typeface="Arial" panose="020B0604020202020204" pitchFamily="34" charset="0"/>
              <a:buChar char="•"/>
            </a:pPr>
            <a:r>
              <a:rPr lang="hr-HR" b="1" dirty="0">
                <a:solidFill>
                  <a:schemeClr val="tx1">
                    <a:lumMod val="95000"/>
                    <a:lumOff val="5000"/>
                  </a:schemeClr>
                </a:solidFill>
                <a:latin typeface="Calibri" panose="020F0502020204030204" pitchFamily="34" charset="0"/>
              </a:rPr>
              <a:t>konstrukcijski čelici za opću namjenu</a:t>
            </a:r>
            <a:r>
              <a:rPr lang="hr-HR" dirty="0">
                <a:solidFill>
                  <a:schemeClr val="tx1">
                    <a:lumMod val="95000"/>
                    <a:lumOff val="5000"/>
                  </a:schemeClr>
                </a:solidFill>
                <a:latin typeface="Calibri" panose="020F0502020204030204" pitchFamily="34" charset="0"/>
              </a:rPr>
              <a:t>, (slika 3 prikazuje primjer nosive zavarene konstrukcije),</a:t>
            </a:r>
            <a:endParaRPr lang="hr-HR" dirty="0">
              <a:solidFill>
                <a:schemeClr val="tx1">
                  <a:lumMod val="95000"/>
                  <a:lumOff val="5000"/>
                </a:schemeClr>
              </a:solidFill>
            </a:endParaRPr>
          </a:p>
        </p:txBody>
      </p:sp>
      <p:sp>
        <p:nvSpPr>
          <p:cNvPr id="12" name="Pravokutnik 11"/>
          <p:cNvSpPr/>
          <p:nvPr/>
        </p:nvSpPr>
        <p:spPr>
          <a:xfrm>
            <a:off x="506450" y="5383228"/>
            <a:ext cx="11363763" cy="369332"/>
          </a:xfrm>
          <a:prstGeom prst="rect">
            <a:avLst/>
          </a:prstGeom>
        </p:spPr>
        <p:txBody>
          <a:bodyPr wrap="square">
            <a:spAutoFit/>
          </a:bodyPr>
          <a:lstStyle/>
          <a:p>
            <a:pPr marL="285750" indent="-285750">
              <a:buFont typeface="Arial" panose="020B0604020202020204" pitchFamily="34" charset="0"/>
              <a:buChar char="•"/>
            </a:pPr>
            <a:r>
              <a:rPr lang="hr-HR" b="1" dirty="0">
                <a:solidFill>
                  <a:schemeClr val="tx1">
                    <a:lumMod val="95000"/>
                    <a:lumOff val="5000"/>
                  </a:schemeClr>
                </a:solidFill>
                <a:latin typeface="Calibri" panose="020F0502020204030204" pitchFamily="34" charset="0"/>
              </a:rPr>
              <a:t>konstrukcijski čelici posebnih svojstava i primjene </a:t>
            </a:r>
            <a:r>
              <a:rPr lang="hr-HR" dirty="0">
                <a:solidFill>
                  <a:schemeClr val="tx1">
                    <a:lumMod val="95000"/>
                    <a:lumOff val="5000"/>
                  </a:schemeClr>
                </a:solidFill>
                <a:latin typeface="Calibri" panose="020F0502020204030204" pitchFamily="34" charset="0"/>
              </a:rPr>
              <a:t>(antikorozivni, hladno žilavi, otporni na habanje…),</a:t>
            </a:r>
            <a:endParaRPr lang="hr-HR" dirty="0">
              <a:solidFill>
                <a:schemeClr val="tx1">
                  <a:lumMod val="95000"/>
                  <a:lumOff val="5000"/>
                </a:schemeClr>
              </a:solidFill>
            </a:endParaRPr>
          </a:p>
        </p:txBody>
      </p:sp>
      <p:sp>
        <p:nvSpPr>
          <p:cNvPr id="13" name="Pravokutnik 12"/>
          <p:cNvSpPr/>
          <p:nvPr/>
        </p:nvSpPr>
        <p:spPr>
          <a:xfrm>
            <a:off x="506450" y="5892282"/>
            <a:ext cx="11490430" cy="369332"/>
          </a:xfrm>
          <a:prstGeom prst="rect">
            <a:avLst/>
          </a:prstGeom>
        </p:spPr>
        <p:txBody>
          <a:bodyPr wrap="square">
            <a:spAutoFit/>
          </a:bodyPr>
          <a:lstStyle/>
          <a:p>
            <a:pPr marL="285750" indent="-285750">
              <a:buFont typeface="Arial" panose="020B0604020202020204" pitchFamily="34" charset="0"/>
              <a:buChar char="•"/>
            </a:pPr>
            <a:r>
              <a:rPr lang="hr-HR" b="1" dirty="0">
                <a:solidFill>
                  <a:schemeClr val="tx1">
                    <a:lumMod val="95000"/>
                    <a:lumOff val="5000"/>
                  </a:schemeClr>
                </a:solidFill>
                <a:latin typeface="Calibri" panose="020F0502020204030204" pitchFamily="34" charset="0"/>
              </a:rPr>
              <a:t>alatni čelici </a:t>
            </a:r>
            <a:r>
              <a:rPr lang="hr-HR" dirty="0">
                <a:solidFill>
                  <a:schemeClr val="tx1">
                    <a:lumMod val="95000"/>
                    <a:lumOff val="5000"/>
                  </a:schemeClr>
                </a:solidFill>
                <a:latin typeface="Calibri" panose="020F0502020204030204" pitchFamily="34" charset="0"/>
              </a:rPr>
              <a:t>(visokočvrsti, mjerni i rezni alati, alati za hladno i toplo oblikovanje nemetala i metala…).</a:t>
            </a:r>
            <a:endParaRPr lang="hr-HR" dirty="0">
              <a:solidFill>
                <a:schemeClr val="tx1">
                  <a:lumMod val="95000"/>
                  <a:lumOff val="5000"/>
                </a:schemeClr>
              </a:solidFill>
            </a:endParaRPr>
          </a:p>
        </p:txBody>
      </p:sp>
      <p:sp>
        <p:nvSpPr>
          <p:cNvPr id="15" name="Rezervirano mjesto datuma 14"/>
          <p:cNvSpPr>
            <a:spLocks noGrp="1"/>
          </p:cNvSpPr>
          <p:nvPr>
            <p:ph type="dt" sz="half" idx="10"/>
          </p:nvPr>
        </p:nvSpPr>
        <p:spPr/>
        <p:txBody>
          <a:bodyPr/>
          <a:lstStyle/>
          <a:p>
            <a:fld id="{7CF0A826-96B5-451F-B7C9-720D1167485D}" type="datetime1">
              <a:rPr lang="hr-HR" smtClean="0">
                <a:solidFill>
                  <a:schemeClr val="tx1">
                    <a:lumMod val="95000"/>
                    <a:lumOff val="5000"/>
                  </a:schemeClr>
                </a:solidFill>
              </a:rPr>
              <a:t>23.10.2025.</a:t>
            </a:fld>
            <a:endParaRPr lang="hr-HR">
              <a:solidFill>
                <a:schemeClr val="tx1">
                  <a:lumMod val="95000"/>
                  <a:lumOff val="5000"/>
                </a:schemeClr>
              </a:solidFill>
            </a:endParaRPr>
          </a:p>
        </p:txBody>
      </p:sp>
      <p:sp>
        <p:nvSpPr>
          <p:cNvPr id="16" name="Rezervirano mjesto datuma 7"/>
          <p:cNvSpPr txBox="1">
            <a:spLocks/>
          </p:cNvSpPr>
          <p:nvPr/>
        </p:nvSpPr>
        <p:spPr>
          <a:xfrm>
            <a:off x="9977717" y="32826"/>
            <a:ext cx="2214283" cy="365125"/>
          </a:xfrm>
          <a:prstGeom prst="rect">
            <a:avLst/>
          </a:prstGeom>
        </p:spPr>
        <p:txBody>
          <a:bodyPr vert="horz" lIns="91440" tIns="45720" rIns="91440" bIns="45720" rtlCol="0" anchor="ctr"/>
          <a:lstStyle>
            <a:defPPr>
              <a:defRPr lang="sr-Latn-R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0DEFB9-F3B6-4E44-9B29-DDAC0800EA5B}" type="datetime1">
              <a:rPr lang="hr-HR" sz="1600" b="1" smtClean="0">
                <a:solidFill>
                  <a:schemeClr val="tx1">
                    <a:lumMod val="95000"/>
                    <a:lumOff val="5000"/>
                  </a:schemeClr>
                </a:solidFill>
              </a:rPr>
              <a:pPr algn="ctr"/>
              <a:t>23.10.2025.</a:t>
            </a:fld>
            <a:endParaRPr lang="hr-HR" sz="1600" b="1" dirty="0">
              <a:solidFill>
                <a:schemeClr val="tx1">
                  <a:lumMod val="95000"/>
                  <a:lumOff val="5000"/>
                </a:schemeClr>
              </a:solidFill>
            </a:endParaRPr>
          </a:p>
        </p:txBody>
      </p:sp>
    </p:spTree>
    <p:extLst>
      <p:ext uri="{BB962C8B-B14F-4D97-AF65-F5344CB8AC3E}">
        <p14:creationId xmlns:p14="http://schemas.microsoft.com/office/powerpoint/2010/main" val="35653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7</a:t>
            </a:fld>
            <a:endParaRPr lang="hr-HR">
              <a:solidFill>
                <a:schemeClr val="tx1">
                  <a:lumMod val="95000"/>
                  <a:lumOff val="5000"/>
                </a:schemeClr>
              </a:solidFill>
            </a:endParaRPr>
          </a:p>
        </p:txBody>
      </p:sp>
      <p:pic>
        <p:nvPicPr>
          <p:cNvPr id="3" name="Picture 2" descr="Metalne konstrukcije - stepeništa • ECON d.o.o. • Katalog | webgradnja.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60" y="1124763"/>
            <a:ext cx="5503159" cy="4127369"/>
          </a:xfrm>
          <a:prstGeom prst="rect">
            <a:avLst/>
          </a:prstGeom>
          <a:noFill/>
          <a:extLst>
            <a:ext uri="{909E8E84-426E-40DD-AFC4-6F175D3DCCD1}">
              <a14:hiddenFill xmlns:a14="http://schemas.microsoft.com/office/drawing/2010/main">
                <a:solidFill>
                  <a:srgbClr val="FFFFFF"/>
                </a:solidFill>
              </a14:hiddenFill>
            </a:ext>
          </a:extLst>
        </p:spPr>
      </p:pic>
      <p:sp>
        <p:nvSpPr>
          <p:cNvPr id="4" name="Pravokutnik 3"/>
          <p:cNvSpPr/>
          <p:nvPr/>
        </p:nvSpPr>
        <p:spPr>
          <a:xfrm>
            <a:off x="-195237" y="5467576"/>
            <a:ext cx="5855256"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3 </a:t>
            </a:r>
          </a:p>
          <a:p>
            <a:pPr algn="ctr"/>
            <a:r>
              <a:rPr lang="hr-HR" sz="1400" dirty="0">
                <a:solidFill>
                  <a:schemeClr val="tx1">
                    <a:lumMod val="95000"/>
                    <a:lumOff val="5000"/>
                  </a:schemeClr>
                </a:solidFill>
                <a:latin typeface="Calibri" panose="020F0502020204030204" pitchFamily="34" charset="0"/>
              </a:rPr>
              <a:t> Prikazuje čeličnu nosivu konstrukciju - stepenište.</a:t>
            </a:r>
            <a:endParaRPr lang="hr-HR" sz="1400" dirty="0">
              <a:solidFill>
                <a:schemeClr val="tx1">
                  <a:lumMod val="95000"/>
                  <a:lumOff val="5000"/>
                </a:schemeClr>
              </a:solidFill>
            </a:endParaRPr>
          </a:p>
        </p:txBody>
      </p:sp>
      <p:sp>
        <p:nvSpPr>
          <p:cNvPr id="7" name="Pravokutnik 6"/>
          <p:cNvSpPr/>
          <p:nvPr/>
        </p:nvSpPr>
        <p:spPr>
          <a:xfrm>
            <a:off x="6107185" y="5359854"/>
            <a:ext cx="5999650" cy="738664"/>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4 </a:t>
            </a:r>
          </a:p>
          <a:p>
            <a:pPr algn="ctr"/>
            <a:r>
              <a:rPr lang="hr-HR" sz="1400" dirty="0">
                <a:solidFill>
                  <a:schemeClr val="tx1">
                    <a:lumMod val="95000"/>
                    <a:lumOff val="5000"/>
                  </a:schemeClr>
                </a:solidFill>
                <a:latin typeface="Calibri" panose="020F0502020204030204" pitchFamily="34" charset="0"/>
              </a:rPr>
              <a:t> Prikazuje rezni alat (glodala, rezne ploče za drvo, ureznice i nareznice navoja), izrađena iz alatnog čelika.</a:t>
            </a:r>
            <a:endParaRPr lang="hr-HR" sz="1400" dirty="0">
              <a:solidFill>
                <a:schemeClr val="tx1">
                  <a:lumMod val="95000"/>
                  <a:lumOff val="5000"/>
                </a:schemeClr>
              </a:solidFill>
            </a:endParaRPr>
          </a:p>
        </p:txBody>
      </p:sp>
      <p:pic>
        <p:nvPicPr>
          <p:cNvPr id="8" name="Picture 6" descr="Razumijevanje alatnog čelika: Sveobuhvatni vodič za vrste i primjene čelika  - King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8987" y="2808452"/>
            <a:ext cx="2052967" cy="205296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azumijevanje alatnog čelika: Sveobuhvatni vodič za vrste i primjene čelika  - Kings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8987" y="1124763"/>
            <a:ext cx="1820783" cy="18207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ll About D2 Tool Steel | Xomet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4258" y="1124763"/>
            <a:ext cx="1822162" cy="1822162"/>
          </a:xfrm>
          <a:prstGeom prst="rect">
            <a:avLst/>
          </a:prstGeom>
          <a:noFill/>
          <a:extLst>
            <a:ext uri="{909E8E84-426E-40DD-AFC4-6F175D3DCCD1}">
              <a14:hiddenFill xmlns:a14="http://schemas.microsoft.com/office/drawing/2010/main">
                <a:solidFill>
                  <a:srgbClr val="FFFFFF"/>
                </a:solidFill>
              </a14:hiddenFill>
            </a:ext>
          </a:extLst>
        </p:spPr>
      </p:pic>
      <p:pic>
        <p:nvPicPr>
          <p:cNvPr id="9" name="Slika 8"/>
          <p:cNvPicPr>
            <a:picLocks noChangeAspect="1"/>
          </p:cNvPicPr>
          <p:nvPr/>
        </p:nvPicPr>
        <p:blipFill>
          <a:blip r:embed="rId6"/>
          <a:stretch>
            <a:fillRect/>
          </a:stretch>
        </p:blipFill>
        <p:spPr>
          <a:xfrm>
            <a:off x="9324258" y="3188447"/>
            <a:ext cx="1822162" cy="1667421"/>
          </a:xfrm>
          <a:prstGeom prst="rect">
            <a:avLst/>
          </a:prstGeom>
        </p:spPr>
      </p:pic>
      <p:sp>
        <p:nvSpPr>
          <p:cNvPr id="6" name="Rezervirano mjesto datuma 5"/>
          <p:cNvSpPr>
            <a:spLocks noGrp="1"/>
          </p:cNvSpPr>
          <p:nvPr>
            <p:ph type="dt" sz="half" idx="10"/>
          </p:nvPr>
        </p:nvSpPr>
        <p:spPr/>
        <p:txBody>
          <a:bodyPr/>
          <a:lstStyle/>
          <a:p>
            <a:fld id="{3266678D-D850-4A10-B59E-9CCB19B0652E}" type="datetime1">
              <a:rPr lang="hr-HR" smtClean="0">
                <a:solidFill>
                  <a:schemeClr val="tx1">
                    <a:lumMod val="95000"/>
                    <a:lumOff val="5000"/>
                  </a:schemeClr>
                </a:solidFill>
              </a:rPr>
              <a:t>23.10.2025.</a:t>
            </a:fld>
            <a:endParaRPr lang="hr-HR">
              <a:solidFill>
                <a:schemeClr val="tx1">
                  <a:lumMod val="95000"/>
                  <a:lumOff val="5000"/>
                </a:schemeClr>
              </a:solidFill>
            </a:endParaRPr>
          </a:p>
        </p:txBody>
      </p:sp>
    </p:spTree>
    <p:extLst>
      <p:ext uri="{BB962C8B-B14F-4D97-AF65-F5344CB8AC3E}">
        <p14:creationId xmlns:p14="http://schemas.microsoft.com/office/powerpoint/2010/main" val="3115321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8</a:t>
            </a:fld>
            <a:endParaRPr lang="hr-HR">
              <a:solidFill>
                <a:schemeClr val="tx1">
                  <a:lumMod val="95000"/>
                  <a:lumOff val="5000"/>
                </a:schemeClr>
              </a:solidFill>
            </a:endParaRPr>
          </a:p>
        </p:txBody>
      </p:sp>
      <p:sp>
        <p:nvSpPr>
          <p:cNvPr id="2" name="Pravokutnik 1"/>
          <p:cNvSpPr/>
          <p:nvPr/>
        </p:nvSpPr>
        <p:spPr>
          <a:xfrm>
            <a:off x="138896" y="92597"/>
            <a:ext cx="2133918" cy="369332"/>
          </a:xfrm>
          <a:prstGeom prst="rect">
            <a:avLst/>
          </a:prstGeom>
        </p:spPr>
        <p:txBody>
          <a:bodyPr wrap="none">
            <a:spAutoFit/>
          </a:bodyPr>
          <a:lstStyle/>
          <a:p>
            <a:r>
              <a:rPr lang="hr-HR" b="1" dirty="0">
                <a:solidFill>
                  <a:schemeClr val="tx1">
                    <a:lumMod val="95000"/>
                    <a:lumOff val="5000"/>
                  </a:schemeClr>
                </a:solidFill>
                <a:latin typeface="Calibri,Bold"/>
              </a:rPr>
              <a:t>2. Željezni ljevovi</a:t>
            </a:r>
            <a:endParaRPr lang="hr-HR" dirty="0">
              <a:solidFill>
                <a:schemeClr val="tx1">
                  <a:lumMod val="95000"/>
                  <a:lumOff val="5000"/>
                </a:schemeClr>
              </a:solidFill>
            </a:endParaRPr>
          </a:p>
        </p:txBody>
      </p:sp>
      <p:sp>
        <p:nvSpPr>
          <p:cNvPr id="3" name="Pravokutnik 2"/>
          <p:cNvSpPr/>
          <p:nvPr/>
        </p:nvSpPr>
        <p:spPr>
          <a:xfrm>
            <a:off x="223014" y="3832758"/>
            <a:ext cx="2522550" cy="369332"/>
          </a:xfrm>
          <a:prstGeom prst="rect">
            <a:avLst/>
          </a:prstGeom>
        </p:spPr>
        <p:txBody>
          <a:bodyPr wrap="none">
            <a:spAutoFit/>
          </a:bodyPr>
          <a:lstStyle/>
          <a:p>
            <a:r>
              <a:rPr lang="hr-HR" b="1" dirty="0">
                <a:solidFill>
                  <a:schemeClr val="tx1">
                    <a:lumMod val="95000"/>
                    <a:lumOff val="5000"/>
                  </a:schemeClr>
                </a:solidFill>
                <a:latin typeface="Calibri" panose="020F0502020204030204" pitchFamily="34" charset="0"/>
              </a:rPr>
              <a:t>Svojstva željeznog lijeva:</a:t>
            </a:r>
            <a:endParaRPr lang="hr-HR" b="1" dirty="0">
              <a:solidFill>
                <a:schemeClr val="tx1">
                  <a:lumMod val="95000"/>
                  <a:lumOff val="5000"/>
                </a:schemeClr>
              </a:solidFill>
            </a:endParaRPr>
          </a:p>
        </p:txBody>
      </p:sp>
      <p:sp>
        <p:nvSpPr>
          <p:cNvPr id="4" name="Pravokutnik 3"/>
          <p:cNvSpPr/>
          <p:nvPr/>
        </p:nvSpPr>
        <p:spPr>
          <a:xfrm>
            <a:off x="223014" y="4329280"/>
            <a:ext cx="11910478"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tx1">
                    <a:lumMod val="95000"/>
                    <a:lumOff val="5000"/>
                  </a:schemeClr>
                </a:solidFill>
              </a:rPr>
              <a:t>Čvrstoća i izdržljivost</a:t>
            </a:r>
            <a:r>
              <a:rPr lang="hr-HR" dirty="0">
                <a:solidFill>
                  <a:schemeClr val="tx1">
                    <a:lumMod val="95000"/>
                    <a:lumOff val="5000"/>
                  </a:schemeClr>
                </a:solidFill>
              </a:rPr>
              <a:t>: Lijev od željeza nudi iznimnu mehaničku čvrstoću, što ga čini prikladnim za teške primjene koje zahtijevaju veliku nosivost i izdržljivost.</a:t>
            </a:r>
          </a:p>
        </p:txBody>
      </p:sp>
      <p:sp>
        <p:nvSpPr>
          <p:cNvPr id="6" name="Pravokutnik 5"/>
          <p:cNvSpPr/>
          <p:nvPr/>
        </p:nvSpPr>
        <p:spPr>
          <a:xfrm>
            <a:off x="223015" y="5172248"/>
            <a:ext cx="10877107"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tx1">
                    <a:lumMod val="95000"/>
                    <a:lumOff val="5000"/>
                  </a:schemeClr>
                </a:solidFill>
              </a:rPr>
              <a:t>Svestranost</a:t>
            </a:r>
            <a:r>
              <a:rPr lang="hr-HR" dirty="0">
                <a:solidFill>
                  <a:schemeClr val="tx1">
                    <a:lumMod val="95000"/>
                    <a:lumOff val="5000"/>
                  </a:schemeClr>
                </a:solidFill>
              </a:rPr>
              <a:t>: lijevanje željeza omogućuje stvaranje složenih oblika i dizajna, što ga čini idealnim za proizvodnju širokog spektra proizvoda.</a:t>
            </a:r>
          </a:p>
        </p:txBody>
      </p:sp>
      <p:sp>
        <p:nvSpPr>
          <p:cNvPr id="7" name="Pravokutnik 6"/>
          <p:cNvSpPr/>
          <p:nvPr/>
        </p:nvSpPr>
        <p:spPr>
          <a:xfrm>
            <a:off x="223015" y="5945769"/>
            <a:ext cx="11192373" cy="646331"/>
          </a:xfrm>
          <a:prstGeom prst="rect">
            <a:avLst/>
          </a:prstGeom>
        </p:spPr>
        <p:txBody>
          <a:bodyPr wrap="square">
            <a:spAutoFit/>
          </a:bodyPr>
          <a:lstStyle/>
          <a:p>
            <a:pPr marL="285750" indent="-285750">
              <a:buFont typeface="Wingdings" panose="05000000000000000000" pitchFamily="2" charset="2"/>
              <a:buChar char="§"/>
            </a:pPr>
            <a:r>
              <a:rPr lang="hr-HR" b="1" dirty="0">
                <a:solidFill>
                  <a:schemeClr val="tx1">
                    <a:lumMod val="95000"/>
                    <a:lumOff val="5000"/>
                  </a:schemeClr>
                </a:solidFill>
              </a:rPr>
              <a:t>Dobra obradivost</a:t>
            </a:r>
            <a:r>
              <a:rPr lang="hr-HR" dirty="0">
                <a:solidFill>
                  <a:schemeClr val="tx1">
                    <a:lumMod val="95000"/>
                    <a:lumOff val="5000"/>
                  </a:schemeClr>
                </a:solidFill>
              </a:rPr>
              <a:t>: Lijevano željezo može se lako obraditi i oblikovati u željeni oblik, povećavajući njegovu upotrebljivost u raznim industrijama.</a:t>
            </a:r>
          </a:p>
        </p:txBody>
      </p:sp>
      <p:pic>
        <p:nvPicPr>
          <p:cNvPr id="8" name="Slika 7"/>
          <p:cNvPicPr>
            <a:picLocks noChangeAspect="1"/>
          </p:cNvPicPr>
          <p:nvPr/>
        </p:nvPicPr>
        <p:blipFill>
          <a:blip r:embed="rId2"/>
          <a:stretch>
            <a:fillRect/>
          </a:stretch>
        </p:blipFill>
        <p:spPr>
          <a:xfrm>
            <a:off x="4696741" y="654702"/>
            <a:ext cx="2923530" cy="2192648"/>
          </a:xfrm>
          <a:prstGeom prst="rect">
            <a:avLst/>
          </a:prstGeom>
        </p:spPr>
      </p:pic>
      <p:pic>
        <p:nvPicPr>
          <p:cNvPr id="6150" name="Picture 6" descr="OEM Sand Casting Valve Body for Pump Casing | tradeko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918" y="654702"/>
            <a:ext cx="3088235" cy="219264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hat Is Gray Cast Iron? Pros and Cons for Manufacturing - ACME Found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2610" y="681693"/>
            <a:ext cx="3248484" cy="2165656"/>
          </a:xfrm>
          <a:prstGeom prst="rect">
            <a:avLst/>
          </a:prstGeom>
          <a:noFill/>
          <a:extLst>
            <a:ext uri="{909E8E84-426E-40DD-AFC4-6F175D3DCCD1}">
              <a14:hiddenFill xmlns:a14="http://schemas.microsoft.com/office/drawing/2010/main">
                <a:solidFill>
                  <a:srgbClr val="FFFFFF"/>
                </a:solidFill>
              </a14:hiddenFill>
            </a:ext>
          </a:extLst>
        </p:spPr>
      </p:pic>
      <p:sp>
        <p:nvSpPr>
          <p:cNvPr id="13" name="Pravokutnik 12"/>
          <p:cNvSpPr/>
          <p:nvPr/>
        </p:nvSpPr>
        <p:spPr>
          <a:xfrm>
            <a:off x="223014" y="2968018"/>
            <a:ext cx="11883821"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5 </a:t>
            </a:r>
          </a:p>
          <a:p>
            <a:pPr algn="ctr"/>
            <a:r>
              <a:rPr lang="hr-HR" sz="1400" dirty="0">
                <a:solidFill>
                  <a:schemeClr val="tx1">
                    <a:lumMod val="95000"/>
                    <a:lumOff val="5000"/>
                  </a:schemeClr>
                </a:solidFill>
                <a:latin typeface="Calibri" panose="020F0502020204030204" pitchFamily="34" charset="0"/>
              </a:rPr>
              <a:t> Prikazuje izradu proizvoda postupkom lijevanja rastaljenog željeza, i proizvode izrađene lijevanjem: kućište ventila iz sivog lijeva (SL) i kućište crpke za vodu</a:t>
            </a:r>
            <a:endParaRPr lang="hr-HR" sz="1400" dirty="0">
              <a:solidFill>
                <a:schemeClr val="tx1">
                  <a:lumMod val="95000"/>
                  <a:lumOff val="5000"/>
                </a:schemeClr>
              </a:solidFill>
            </a:endParaRPr>
          </a:p>
        </p:txBody>
      </p:sp>
      <p:sp>
        <p:nvSpPr>
          <p:cNvPr id="14" name="Rezervirano mjesto datuma 7"/>
          <p:cNvSpPr txBox="1">
            <a:spLocks/>
          </p:cNvSpPr>
          <p:nvPr/>
        </p:nvSpPr>
        <p:spPr>
          <a:xfrm>
            <a:off x="9977717" y="32826"/>
            <a:ext cx="2214283" cy="365125"/>
          </a:xfrm>
          <a:prstGeom prst="rect">
            <a:avLst/>
          </a:prstGeom>
        </p:spPr>
        <p:txBody>
          <a:bodyPr vert="horz" lIns="91440" tIns="45720" rIns="91440" bIns="45720" rtlCol="0" anchor="ctr"/>
          <a:lstStyle>
            <a:defPPr>
              <a:defRPr lang="sr-Latn-R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0DEFB9-F3B6-4E44-9B29-DDAC0800EA5B}" type="datetime1">
              <a:rPr lang="hr-HR" sz="1600" b="1" smtClean="0">
                <a:solidFill>
                  <a:schemeClr val="tx1">
                    <a:lumMod val="95000"/>
                    <a:lumOff val="5000"/>
                  </a:schemeClr>
                </a:solidFill>
              </a:rPr>
              <a:pPr algn="ctr"/>
              <a:t>23.10.2025.</a:t>
            </a:fld>
            <a:endParaRPr lang="hr-HR" sz="1600" b="1" dirty="0">
              <a:solidFill>
                <a:schemeClr val="tx1">
                  <a:lumMod val="95000"/>
                  <a:lumOff val="5000"/>
                </a:schemeClr>
              </a:solidFill>
            </a:endParaRPr>
          </a:p>
        </p:txBody>
      </p:sp>
    </p:spTree>
    <p:extLst>
      <p:ext uri="{BB962C8B-B14F-4D97-AF65-F5344CB8AC3E}">
        <p14:creationId xmlns:p14="http://schemas.microsoft.com/office/powerpoint/2010/main" val="55670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zervirano mjesto broja slajda 4"/>
          <p:cNvSpPr>
            <a:spLocks noGrp="1"/>
          </p:cNvSpPr>
          <p:nvPr>
            <p:ph type="sldNum" sz="quarter" idx="12"/>
          </p:nvPr>
        </p:nvSpPr>
        <p:spPr>
          <a:xfrm>
            <a:off x="11349317" y="6388623"/>
            <a:ext cx="757518" cy="365125"/>
          </a:xfrm>
          <a:ln>
            <a:solidFill>
              <a:srgbClr val="EB8113"/>
            </a:solidFill>
          </a:ln>
        </p:spPr>
        <p:txBody>
          <a:bodyPr/>
          <a:lstStyle/>
          <a:p>
            <a:pPr algn="ctr"/>
            <a:fld id="{31F02658-BDD1-4C1D-A300-E134D1B3EB8B}" type="slidenum">
              <a:rPr lang="hr-HR" smtClean="0">
                <a:solidFill>
                  <a:schemeClr val="tx1">
                    <a:lumMod val="95000"/>
                    <a:lumOff val="5000"/>
                  </a:schemeClr>
                </a:solidFill>
              </a:rPr>
              <a:pPr algn="ctr"/>
              <a:t>9</a:t>
            </a:fld>
            <a:endParaRPr lang="hr-HR">
              <a:solidFill>
                <a:schemeClr val="tx1">
                  <a:lumMod val="95000"/>
                  <a:lumOff val="5000"/>
                </a:schemeClr>
              </a:solidFill>
            </a:endParaRPr>
          </a:p>
        </p:txBody>
      </p:sp>
      <p:sp>
        <p:nvSpPr>
          <p:cNvPr id="3" name="Pravokutnik 2"/>
          <p:cNvSpPr/>
          <p:nvPr/>
        </p:nvSpPr>
        <p:spPr>
          <a:xfrm>
            <a:off x="329054" y="339089"/>
            <a:ext cx="3131435" cy="369332"/>
          </a:xfrm>
          <a:prstGeom prst="rect">
            <a:avLst/>
          </a:prstGeom>
        </p:spPr>
        <p:txBody>
          <a:bodyPr wrap="none">
            <a:spAutoFit/>
          </a:bodyPr>
          <a:lstStyle/>
          <a:p>
            <a:r>
              <a:rPr lang="hr-HR" b="1" dirty="0">
                <a:solidFill>
                  <a:schemeClr val="tx1">
                    <a:lumMod val="95000"/>
                    <a:lumOff val="5000"/>
                  </a:schemeClr>
                </a:solidFill>
                <a:latin typeface="Calibri" panose="020F0502020204030204" pitchFamily="34" charset="0"/>
              </a:rPr>
              <a:t>Vrste lijevanog željeza (slika 6):</a:t>
            </a:r>
            <a:endParaRPr lang="hr-HR" b="1" dirty="0">
              <a:solidFill>
                <a:schemeClr val="tx1">
                  <a:lumMod val="95000"/>
                  <a:lumOff val="5000"/>
                </a:schemeClr>
              </a:solidFill>
            </a:endParaRPr>
          </a:p>
        </p:txBody>
      </p:sp>
      <p:sp>
        <p:nvSpPr>
          <p:cNvPr id="6" name="Pravokutnik 5"/>
          <p:cNvSpPr/>
          <p:nvPr/>
        </p:nvSpPr>
        <p:spPr>
          <a:xfrm>
            <a:off x="547105" y="6124856"/>
            <a:ext cx="11883821" cy="523220"/>
          </a:xfrm>
          <a:prstGeom prst="rect">
            <a:avLst/>
          </a:prstGeom>
        </p:spPr>
        <p:txBody>
          <a:bodyPr wrap="square">
            <a:spAutoFit/>
          </a:bodyPr>
          <a:lstStyle/>
          <a:p>
            <a:pPr algn="ctr"/>
            <a:r>
              <a:rPr lang="hr-HR" sz="1400" dirty="0">
                <a:solidFill>
                  <a:schemeClr val="tx1">
                    <a:lumMod val="95000"/>
                    <a:lumOff val="5000"/>
                  </a:schemeClr>
                </a:solidFill>
                <a:latin typeface="Calibri" panose="020F0502020204030204" pitchFamily="34" charset="0"/>
              </a:rPr>
              <a:t>Slika 6 </a:t>
            </a:r>
          </a:p>
          <a:p>
            <a:pPr algn="ctr"/>
            <a:r>
              <a:rPr lang="hr-HR" sz="1400" dirty="0">
                <a:solidFill>
                  <a:schemeClr val="tx1">
                    <a:lumMod val="95000"/>
                    <a:lumOff val="5000"/>
                  </a:schemeClr>
                </a:solidFill>
                <a:latin typeface="Calibri" panose="020F0502020204030204" pitchFamily="34" charset="0"/>
              </a:rPr>
              <a:t> Prikazuje pet vrsta lijevanog željeza i prikaz njihovih mikrostruktura</a:t>
            </a:r>
            <a:endParaRPr lang="hr-HR" sz="1400" dirty="0">
              <a:solidFill>
                <a:schemeClr val="tx1">
                  <a:lumMod val="95000"/>
                  <a:lumOff val="5000"/>
                </a:schemeClr>
              </a:solidFill>
            </a:endParaRPr>
          </a:p>
        </p:txBody>
      </p:sp>
      <p:grpSp>
        <p:nvGrpSpPr>
          <p:cNvPr id="4" name="Grupa 3"/>
          <p:cNvGrpSpPr/>
          <p:nvPr/>
        </p:nvGrpSpPr>
        <p:grpSpPr>
          <a:xfrm>
            <a:off x="1266803" y="872918"/>
            <a:ext cx="9659698" cy="5087441"/>
            <a:chOff x="1266803" y="872918"/>
            <a:chExt cx="9659698" cy="5087441"/>
          </a:xfrm>
        </p:grpSpPr>
        <p:pic>
          <p:nvPicPr>
            <p:cNvPr id="2" name="Slika 1"/>
            <p:cNvPicPr>
              <a:picLocks noChangeAspect="1"/>
            </p:cNvPicPr>
            <p:nvPr/>
          </p:nvPicPr>
          <p:blipFill>
            <a:blip r:embed="rId2"/>
            <a:stretch>
              <a:fillRect/>
            </a:stretch>
          </p:blipFill>
          <p:spPr>
            <a:xfrm>
              <a:off x="1266803" y="872918"/>
              <a:ext cx="9659698" cy="5087441"/>
            </a:xfrm>
            <a:prstGeom prst="rect">
              <a:avLst/>
            </a:prstGeom>
          </p:spPr>
        </p:pic>
        <p:sp>
          <p:nvSpPr>
            <p:cNvPr id="7" name="Pravokutnik 6"/>
            <p:cNvSpPr/>
            <p:nvPr/>
          </p:nvSpPr>
          <p:spPr>
            <a:xfrm>
              <a:off x="3073486" y="3081248"/>
              <a:ext cx="2431371" cy="338554"/>
            </a:xfrm>
            <a:prstGeom prst="rect">
              <a:avLst/>
            </a:prstGeom>
          </p:spPr>
          <p:txBody>
            <a:bodyPr wrap="none">
              <a:spAutoFit/>
            </a:bodyPr>
            <a:lstStyle/>
            <a:p>
              <a:r>
                <a:rPr lang="hr-HR" sz="1600" b="1" dirty="0" err="1">
                  <a:solidFill>
                    <a:schemeClr val="tx1">
                      <a:lumMod val="95000"/>
                      <a:lumOff val="5000"/>
                    </a:schemeClr>
                  </a:solidFill>
                  <a:latin typeface="Calibri" panose="020F0502020204030204" pitchFamily="34" charset="0"/>
                </a:rPr>
                <a:t>Nodularni</a:t>
              </a:r>
              <a:r>
                <a:rPr lang="hr-HR" sz="1600" b="1" dirty="0">
                  <a:solidFill>
                    <a:schemeClr val="tx1">
                      <a:lumMod val="95000"/>
                      <a:lumOff val="5000"/>
                    </a:schemeClr>
                  </a:solidFill>
                  <a:latin typeface="Calibri" panose="020F0502020204030204" pitchFamily="34" charset="0"/>
                </a:rPr>
                <a:t> (žilavi) lijev (NL)</a:t>
              </a:r>
              <a:endParaRPr lang="hr-HR" sz="1600" b="1" dirty="0">
                <a:solidFill>
                  <a:schemeClr val="tx1">
                    <a:lumMod val="95000"/>
                    <a:lumOff val="5000"/>
                  </a:schemeClr>
                </a:solidFill>
              </a:endParaRPr>
            </a:p>
          </p:txBody>
        </p:sp>
        <p:sp>
          <p:nvSpPr>
            <p:cNvPr id="8" name="Pravokutnik 7"/>
            <p:cNvSpPr/>
            <p:nvPr/>
          </p:nvSpPr>
          <p:spPr>
            <a:xfrm>
              <a:off x="1683808" y="3081248"/>
              <a:ext cx="1236813" cy="338554"/>
            </a:xfrm>
            <a:prstGeom prst="rect">
              <a:avLst/>
            </a:prstGeom>
          </p:spPr>
          <p:txBody>
            <a:bodyPr wrap="none">
              <a:spAutoFit/>
            </a:bodyPr>
            <a:lstStyle/>
            <a:p>
              <a:r>
                <a:rPr lang="hr-HR" sz="1600" b="1" dirty="0">
                  <a:solidFill>
                    <a:schemeClr val="tx1">
                      <a:lumMod val="95000"/>
                      <a:lumOff val="5000"/>
                    </a:schemeClr>
                  </a:solidFill>
                  <a:latin typeface="Calibri" panose="020F0502020204030204" pitchFamily="34" charset="0"/>
                </a:rPr>
                <a:t>Sivi lijev (SL)</a:t>
              </a:r>
              <a:endParaRPr lang="hr-HR" sz="1600" b="1" dirty="0">
                <a:solidFill>
                  <a:schemeClr val="tx1">
                    <a:lumMod val="95000"/>
                    <a:lumOff val="5000"/>
                  </a:schemeClr>
                </a:solidFill>
              </a:endParaRPr>
            </a:p>
          </p:txBody>
        </p:sp>
        <p:sp>
          <p:nvSpPr>
            <p:cNvPr id="9" name="Pravokutnik 8"/>
            <p:cNvSpPr/>
            <p:nvPr/>
          </p:nvSpPr>
          <p:spPr>
            <a:xfrm>
              <a:off x="5504857" y="3081248"/>
              <a:ext cx="1584536" cy="338554"/>
            </a:xfrm>
            <a:prstGeom prst="rect">
              <a:avLst/>
            </a:prstGeom>
          </p:spPr>
          <p:txBody>
            <a:bodyPr wrap="none">
              <a:spAutoFit/>
            </a:bodyPr>
            <a:lstStyle/>
            <a:p>
              <a:r>
                <a:rPr lang="hr-HR" sz="1600" b="1" dirty="0" err="1">
                  <a:solidFill>
                    <a:schemeClr val="tx1">
                      <a:lumMod val="95000"/>
                      <a:lumOff val="5000"/>
                    </a:schemeClr>
                  </a:solidFill>
                  <a:latin typeface="Calibri" panose="020F0502020204030204" pitchFamily="34" charset="0"/>
                </a:rPr>
                <a:t>Temper</a:t>
              </a:r>
              <a:r>
                <a:rPr lang="hr-HR" sz="1600" b="1" dirty="0">
                  <a:solidFill>
                    <a:schemeClr val="tx1">
                      <a:lumMod val="95000"/>
                      <a:lumOff val="5000"/>
                    </a:schemeClr>
                  </a:solidFill>
                  <a:latin typeface="Calibri" panose="020F0502020204030204" pitchFamily="34" charset="0"/>
                </a:rPr>
                <a:t> lijev (TL)</a:t>
              </a:r>
              <a:endParaRPr lang="hr-HR" sz="1600" b="1" dirty="0">
                <a:solidFill>
                  <a:schemeClr val="tx1">
                    <a:lumMod val="95000"/>
                    <a:lumOff val="5000"/>
                  </a:schemeClr>
                </a:solidFill>
              </a:endParaRPr>
            </a:p>
          </p:txBody>
        </p:sp>
        <p:sp>
          <p:nvSpPr>
            <p:cNvPr id="10" name="Pravokutnik 9"/>
            <p:cNvSpPr/>
            <p:nvPr/>
          </p:nvSpPr>
          <p:spPr>
            <a:xfrm>
              <a:off x="7611450" y="3078084"/>
              <a:ext cx="1002775" cy="338554"/>
            </a:xfrm>
            <a:prstGeom prst="rect">
              <a:avLst/>
            </a:prstGeom>
          </p:spPr>
          <p:txBody>
            <a:bodyPr wrap="none">
              <a:spAutoFit/>
            </a:bodyPr>
            <a:lstStyle/>
            <a:p>
              <a:r>
                <a:rPr lang="hr-HR" sz="1600" b="1" dirty="0">
                  <a:solidFill>
                    <a:schemeClr val="tx1">
                      <a:lumMod val="95000"/>
                      <a:lumOff val="5000"/>
                    </a:schemeClr>
                  </a:solidFill>
                  <a:latin typeface="Calibri" panose="020F0502020204030204" pitchFamily="34" charset="0"/>
                </a:rPr>
                <a:t>Bijeli lijev</a:t>
              </a:r>
              <a:endParaRPr lang="hr-HR" sz="1600" b="1" dirty="0">
                <a:solidFill>
                  <a:schemeClr val="tx1">
                    <a:lumMod val="95000"/>
                    <a:lumOff val="5000"/>
                  </a:schemeClr>
                </a:solidFill>
              </a:endParaRPr>
            </a:p>
          </p:txBody>
        </p:sp>
        <p:sp>
          <p:nvSpPr>
            <p:cNvPr id="11" name="Pravokutnik 10"/>
            <p:cNvSpPr/>
            <p:nvPr/>
          </p:nvSpPr>
          <p:spPr>
            <a:xfrm>
              <a:off x="9312593" y="3100452"/>
              <a:ext cx="1249958" cy="338554"/>
            </a:xfrm>
            <a:prstGeom prst="rect">
              <a:avLst/>
            </a:prstGeom>
          </p:spPr>
          <p:txBody>
            <a:bodyPr wrap="none">
              <a:spAutoFit/>
            </a:bodyPr>
            <a:lstStyle/>
            <a:p>
              <a:r>
                <a:rPr lang="hr-HR" sz="1600" b="1" dirty="0">
                  <a:solidFill>
                    <a:schemeClr val="tx1">
                      <a:lumMod val="95000"/>
                      <a:lumOff val="5000"/>
                    </a:schemeClr>
                  </a:solidFill>
                  <a:latin typeface="Calibri" panose="020F0502020204030204" pitchFamily="34" charset="0"/>
                </a:rPr>
                <a:t>Legirani lijev</a:t>
              </a:r>
              <a:endParaRPr lang="hr-HR" sz="1600" b="1" dirty="0">
                <a:solidFill>
                  <a:schemeClr val="tx1">
                    <a:lumMod val="95000"/>
                    <a:lumOff val="5000"/>
                  </a:schemeClr>
                </a:solidFill>
              </a:endParaRPr>
            </a:p>
          </p:txBody>
        </p:sp>
      </p:grpSp>
      <p:sp>
        <p:nvSpPr>
          <p:cNvPr id="13" name="Rezervirano mjesto datuma 12"/>
          <p:cNvSpPr>
            <a:spLocks noGrp="1"/>
          </p:cNvSpPr>
          <p:nvPr>
            <p:ph type="dt" sz="half" idx="10"/>
          </p:nvPr>
        </p:nvSpPr>
        <p:spPr/>
        <p:txBody>
          <a:bodyPr/>
          <a:lstStyle/>
          <a:p>
            <a:fld id="{358C0C86-5253-4679-9C25-2EA339D922F8}" type="datetime1">
              <a:rPr lang="hr-HR" smtClean="0">
                <a:solidFill>
                  <a:schemeClr val="tx1">
                    <a:lumMod val="95000"/>
                    <a:lumOff val="5000"/>
                  </a:schemeClr>
                </a:solidFill>
              </a:rPr>
              <a:t>23.10.2025.</a:t>
            </a:fld>
            <a:endParaRPr lang="hr-HR">
              <a:solidFill>
                <a:schemeClr val="tx1">
                  <a:lumMod val="95000"/>
                  <a:lumOff val="5000"/>
                </a:schemeClr>
              </a:solidFill>
            </a:endParaRPr>
          </a:p>
        </p:txBody>
      </p:sp>
    </p:spTree>
    <p:extLst>
      <p:ext uri="{BB962C8B-B14F-4D97-AF65-F5344CB8AC3E}">
        <p14:creationId xmlns:p14="http://schemas.microsoft.com/office/powerpoint/2010/main" val="1500860288"/>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1225</TotalTime>
  <Words>4036</Words>
  <Application>Microsoft Office PowerPoint</Application>
  <PresentationFormat>Široki zaslon</PresentationFormat>
  <Paragraphs>480</Paragraphs>
  <Slides>34</Slides>
  <Notes>1</Notes>
  <HiddenSlides>0</HiddenSlides>
  <MMClips>0</MMClips>
  <ScaleCrop>false</ScaleCrop>
  <HeadingPairs>
    <vt:vector size="6" baseType="variant">
      <vt:variant>
        <vt:lpstr>Korišteni fontovi</vt:lpstr>
      </vt:variant>
      <vt:variant>
        <vt:i4>10</vt:i4>
      </vt:variant>
      <vt:variant>
        <vt:lpstr>Tema</vt:lpstr>
      </vt:variant>
      <vt:variant>
        <vt:i4>1</vt:i4>
      </vt:variant>
      <vt:variant>
        <vt:lpstr>Naslovi slajdova</vt:lpstr>
      </vt:variant>
      <vt:variant>
        <vt:i4>34</vt:i4>
      </vt:variant>
    </vt:vector>
  </HeadingPairs>
  <TitlesOfParts>
    <vt:vector size="45" baseType="lpstr">
      <vt:lpstr>Arial</vt:lpstr>
      <vt:lpstr>Calibri</vt:lpstr>
      <vt:lpstr>Calibri Light</vt:lpstr>
      <vt:lpstr>Calibri,Bold</vt:lpstr>
      <vt:lpstr>Courier New</vt:lpstr>
      <vt:lpstr>MS Mincho</vt:lpstr>
      <vt:lpstr>PlayfairDisplay</vt:lpstr>
      <vt:lpstr>Symbol</vt:lpstr>
      <vt:lpstr>Times New Roman</vt:lpstr>
      <vt:lpstr>Wingdings</vt:lpstr>
      <vt:lpstr>Tema sustava Office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Korisnik</dc:creator>
  <cp:lastModifiedBy>Korisnik</cp:lastModifiedBy>
  <cp:revision>77</cp:revision>
  <dcterms:created xsi:type="dcterms:W3CDTF">2025-10-17T15:30:07Z</dcterms:created>
  <dcterms:modified xsi:type="dcterms:W3CDTF">2025-10-22T22:14:44Z</dcterms:modified>
</cp:coreProperties>
</file>