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8113"/>
    <a:srgbClr val="333333"/>
    <a:srgbClr val="EBAE15"/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rednji stil 2 - Isticanj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rednji stil 2 - Isticanj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rednji stil 2 - Isticanj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B96B5-541A-4765-B031-B4710AA107B2}" type="datetimeFigureOut">
              <a:rPr lang="hr-HR" smtClean="0"/>
              <a:t>28.10.2025.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3ED5F-6CD5-428E-BAD9-47660D8ED4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4166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1597B-A76A-44C9-9E95-E07C24F89680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896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FF0C-A3BA-430E-81BF-6A53F7182B71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44003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DA80-6D1A-4175-94B5-C97F1FDE44D1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92616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4EAA-5B00-450E-BCF1-5EE4DD3F2A8B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1428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85B8-835E-4D67-95DF-9113122D941D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80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5B42-73AC-4C3A-9DCA-D33E2672AA98}" type="datetime1">
              <a:rPr lang="hr-HR" smtClean="0"/>
              <a:t>28.10.2025.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5115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4131A-9D43-4A32-8892-E309525F74B3}" type="datetime1">
              <a:rPr lang="hr-HR" smtClean="0"/>
              <a:t>28.10.2025.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6760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F24E-20B4-4B34-B93E-50A34E7ED4BF}" type="datetime1">
              <a:rPr lang="hr-HR" smtClean="0"/>
              <a:t>28.10.2025.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57514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0B59-4FB7-4143-8435-BCD96FC6AD31}" type="datetime1">
              <a:rPr lang="hr-HR" smtClean="0"/>
              <a:t>28.10.2025.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7011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4D98-A0F6-42BE-8526-39733A072848}" type="datetime1">
              <a:rPr lang="hr-HR" smtClean="0"/>
              <a:t>28.10.2025.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489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679F2-7DDC-440B-916E-0F9BA9D70C45}" type="datetime1">
              <a:rPr lang="hr-HR" smtClean="0"/>
              <a:t>28.10.2025.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768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23EBB-140B-4631-8848-C96FFC3EEF3E}" type="datetime1">
              <a:rPr lang="hr-HR" smtClean="0"/>
              <a:t>28.10.2025.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8212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niOkvir 7"/>
          <p:cNvSpPr txBox="1"/>
          <p:nvPr/>
        </p:nvSpPr>
        <p:spPr>
          <a:xfrm>
            <a:off x="1667230" y="1014190"/>
            <a:ext cx="6508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skup ishoda učenja: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</a:rPr>
              <a:t>TEHNIČKI MATERIJALI</a:t>
            </a:r>
          </a:p>
        </p:txBody>
      </p:sp>
      <p:sp>
        <p:nvSpPr>
          <p:cNvPr id="9" name="TekstniOkvir 8"/>
          <p:cNvSpPr txBox="1"/>
          <p:nvPr/>
        </p:nvSpPr>
        <p:spPr>
          <a:xfrm>
            <a:off x="1698423" y="1484569"/>
            <a:ext cx="2546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csvet</a:t>
            </a:r>
            <a:r>
              <a:rPr lang="hr-H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hr-HR" sz="2800" dirty="0">
                <a:solidFill>
                  <a:schemeClr val="accent1">
                    <a:lumMod val="75000"/>
                  </a:schemeClr>
                </a:solidFill>
              </a:rPr>
              <a:t>2 (35 sati)</a:t>
            </a:r>
            <a:endParaRPr lang="hr-H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1667230" y="2465466"/>
            <a:ext cx="1369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Ishodi učenja:</a:t>
            </a:r>
          </a:p>
        </p:txBody>
      </p:sp>
      <p:sp>
        <p:nvSpPr>
          <p:cNvPr id="11" name="TekstniOkvir 10"/>
          <p:cNvSpPr txBox="1"/>
          <p:nvPr/>
        </p:nvSpPr>
        <p:spPr>
          <a:xfrm>
            <a:off x="3006058" y="2476224"/>
            <a:ext cx="4260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r-HR" sz="1600" dirty="0">
                <a:solidFill>
                  <a:schemeClr val="accent1">
                    <a:lumMod val="75000"/>
                  </a:schemeClr>
                </a:solidFill>
              </a:rPr>
              <a:t>Nabrojati vrste i svojstva tehničkih materijala</a:t>
            </a:r>
            <a:endParaRPr lang="hr-H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006058" y="2787601"/>
            <a:ext cx="32825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r-HR" sz="1600" dirty="0">
                <a:solidFill>
                  <a:schemeClr val="accent1">
                    <a:lumMod val="75000"/>
                  </a:schemeClr>
                </a:solidFill>
              </a:rPr>
              <a:t>Objasniti primjenu željeza i čelika</a:t>
            </a:r>
            <a:endParaRPr lang="hr-H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3006058" y="3098978"/>
            <a:ext cx="43372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r-HR" sz="1600" dirty="0">
                <a:solidFill>
                  <a:schemeClr val="accent1">
                    <a:lumMod val="75000"/>
                  </a:schemeClr>
                </a:solidFill>
              </a:rPr>
              <a:t>Nabrojati vrstu i primjenu obojenih materijala</a:t>
            </a:r>
            <a:endParaRPr lang="hr-H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3006058" y="3410355"/>
            <a:ext cx="61362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r-HR" sz="1600" dirty="0">
                <a:solidFill>
                  <a:schemeClr val="accent1">
                    <a:lumMod val="75000"/>
                  </a:schemeClr>
                </a:solidFill>
              </a:rPr>
              <a:t>Nabrojati svojstva i vrste polimernih materijala te njihovu primjenu </a:t>
            </a:r>
            <a:endParaRPr lang="hr-HR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kstniOkvir 15"/>
          <p:cNvSpPr txBox="1"/>
          <p:nvPr/>
        </p:nvSpPr>
        <p:spPr>
          <a:xfrm>
            <a:off x="3006058" y="3721732"/>
            <a:ext cx="47355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r-H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Prepoznati standardne oznake tehničkih materijala</a:t>
            </a:r>
          </a:p>
        </p:txBody>
      </p:sp>
      <p:sp>
        <p:nvSpPr>
          <p:cNvPr id="17" name="Pravokutnik 16"/>
          <p:cNvSpPr/>
          <p:nvPr/>
        </p:nvSpPr>
        <p:spPr>
          <a:xfrm>
            <a:off x="3006058" y="4033109"/>
            <a:ext cx="90460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Protumačiti proces nastanka korozije i postupke zaštite od korozije</a:t>
            </a:r>
          </a:p>
        </p:txBody>
      </p:sp>
      <p:sp>
        <p:nvSpPr>
          <p:cNvPr id="18" name="Pravokutnik 17"/>
          <p:cNvSpPr/>
          <p:nvPr/>
        </p:nvSpPr>
        <p:spPr>
          <a:xfrm>
            <a:off x="3006058" y="4344488"/>
            <a:ext cx="90460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Nabrojiti postupke ispitivanja tehnoloških i mehaničkih svojstava materijala.</a:t>
            </a:r>
            <a:endParaRPr lang="hr-H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4181603" y="6335268"/>
            <a:ext cx="3785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nastavnik: 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</a:rPr>
              <a:t>Ivan Đurić bacc. mech. Ing. </a:t>
            </a:r>
          </a:p>
        </p:txBody>
      </p:sp>
      <p:sp>
        <p:nvSpPr>
          <p:cNvPr id="22" name="TekstniOkvir 21"/>
          <p:cNvSpPr txBox="1"/>
          <p:nvPr/>
        </p:nvSpPr>
        <p:spPr>
          <a:xfrm>
            <a:off x="1667230" y="5056624"/>
            <a:ext cx="10524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Ključni pojmovi: </a:t>
            </a:r>
            <a:r>
              <a:rPr lang="hr-HR" sz="1600" dirty="0">
                <a:solidFill>
                  <a:schemeClr val="accent1">
                    <a:lumMod val="75000"/>
                  </a:schemeClr>
                </a:solidFill>
              </a:rPr>
              <a:t>tehnički materijali, željezo, čelik, polimeri, korozija, tehnološka svojstva, mehanička svojstva, oznake tehničkih materijala.</a:t>
            </a:r>
            <a:endParaRPr lang="hr-H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1</a:t>
            </a:fld>
            <a:endParaRPr lang="hr-HR"/>
          </a:p>
        </p:txBody>
      </p:sp>
      <p:pic>
        <p:nvPicPr>
          <p:cNvPr id="1026" name="Picture 2" descr="https://primary.jwwb.nl/public/z/u/y/temp-bijbbduofjjtdtyrxqvy/n2-standard-mru0r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46" y="18396"/>
            <a:ext cx="521017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57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380104" y="770262"/>
            <a:ext cx="1173300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Uvod</a:t>
            </a:r>
          </a:p>
          <a:p>
            <a:r>
              <a:rPr lang="hr-HR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 </a:t>
            </a:r>
          </a:p>
          <a:p>
            <a:pPr marL="457200" indent="-457200">
              <a:buAutoNum type="arabicPeriod"/>
            </a:pPr>
            <a:r>
              <a:rPr lang="hr-HR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Tehnički materijali</a:t>
            </a:r>
          </a:p>
          <a:p>
            <a:endParaRPr lang="hr-HR" sz="2000" b="1" i="0" u="none" strike="noStrike" baseline="0" dirty="0">
              <a:solidFill>
                <a:schemeClr val="accent1">
                  <a:lumMod val="75000"/>
                </a:schemeClr>
              </a:solidFill>
              <a:latin typeface="Calibri,Bold"/>
            </a:endParaRPr>
          </a:p>
          <a:p>
            <a:pPr marL="3592513"/>
            <a:r>
              <a:rPr lang="fi-FI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1.1. </a:t>
            </a:r>
            <a:r>
              <a:rPr lang="fi-FI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Svojstva tehničkih materijala</a:t>
            </a:r>
          </a:p>
          <a:p>
            <a:pPr marL="3592513"/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1.2. </a:t>
            </a:r>
            <a:r>
              <a:rPr 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Metali ili kovine i legure ili slitine</a:t>
            </a:r>
          </a:p>
          <a:p>
            <a:pPr marL="3592513"/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1.3.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Polimeri </a:t>
            </a:r>
          </a:p>
          <a:p>
            <a:pPr marL="3592513"/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1.4.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Keramika </a:t>
            </a:r>
          </a:p>
          <a:p>
            <a:pPr marL="3592513"/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1.5.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Kompoziti </a:t>
            </a:r>
          </a:p>
          <a:p>
            <a:pPr marL="3592513"/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1.6.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Drvo</a:t>
            </a:r>
            <a:endParaRPr lang="hr-H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ravokutnik 2"/>
          <p:cNvSpPr/>
          <p:nvPr/>
        </p:nvSpPr>
        <p:spPr>
          <a:xfrm>
            <a:off x="380103" y="3952533"/>
            <a:ext cx="117330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2. Korozija </a:t>
            </a:r>
          </a:p>
          <a:p>
            <a:pPr marL="268288"/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				2.1.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Proces stvaranja korozije </a:t>
            </a:r>
          </a:p>
          <a:p>
            <a:pPr marL="268288"/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				2.2. </a:t>
            </a:r>
            <a:r>
              <a:rPr lang="pl-P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Postupci zaštite tehničkih materijala od korozije</a:t>
            </a:r>
            <a:endParaRPr lang="hr-H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Pravokutnik 3"/>
          <p:cNvSpPr/>
          <p:nvPr/>
        </p:nvSpPr>
        <p:spPr>
          <a:xfrm>
            <a:off x="380104" y="5103477"/>
            <a:ext cx="1181189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0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3. Ispitivanje i označavanje </a:t>
            </a:r>
          </a:p>
          <a:p>
            <a:r>
              <a:rPr lang="hr-HR" sz="2000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				</a:t>
            </a:r>
            <a:r>
              <a:rPr lang="fi-FI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3.1. </a:t>
            </a:r>
            <a:r>
              <a:rPr lang="fi-FI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Ispitivanje tehničkih materijala 25</a:t>
            </a:r>
          </a:p>
          <a:p>
            <a:pPr marL="268288"/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alibri,Bold"/>
              </a:rPr>
              <a:t>				3.2. </a:t>
            </a:r>
            <a:r>
              <a:rPr lang="hr-H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Standardno označavanje tehničkih materijala</a:t>
            </a:r>
            <a:endParaRPr lang="hr-H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zervirano mjesto datum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54806-83C1-485D-A564-45F543B0D133}" type="datetime1">
              <a:rPr lang="hr-HR" smtClean="0">
                <a:solidFill>
                  <a:schemeClr val="accent1">
                    <a:lumMod val="75000"/>
                  </a:schemeClr>
                </a:solidFill>
              </a:rPr>
              <a:t>28.10.2025.</a:t>
            </a:fld>
            <a:endParaRPr lang="hr-HR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>
                <a:solidFill>
                  <a:schemeClr val="accent1">
                    <a:lumMod val="75000"/>
                  </a:schemeClr>
                </a:solidFill>
              </a:rPr>
              <a:t>2</a:t>
            </a:fld>
            <a:endParaRPr lang="hr-HR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58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chemeClr val="tx1">
                    <a:lumMod val="95000"/>
                    <a:lumOff val="5000"/>
                  </a:schemeClr>
                </a:solidFill>
              </a:rPr>
              <a:pPr algn="ctr"/>
              <a:t>3</a:t>
            </a:fld>
            <a:endParaRPr lang="hr-HR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Pravokutnik 5"/>
          <p:cNvSpPr/>
          <p:nvPr/>
        </p:nvSpPr>
        <p:spPr>
          <a:xfrm>
            <a:off x="412376" y="1375246"/>
            <a:ext cx="11694459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Kroz ovaj obrazovni materijal naučit ćete:</a:t>
            </a:r>
          </a:p>
          <a:p>
            <a:endParaRPr lang="hr-HR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</a:endParaRPr>
          </a:p>
          <a:p>
            <a:pPr marL="1968500">
              <a:lnSpc>
                <a:spcPct val="150000"/>
              </a:lnSpc>
            </a:pPr>
            <a:r>
              <a:rPr lang="hr-HR" sz="14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1. </a:t>
            </a:r>
            <a:r>
              <a:rPr lang="hr-H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Nabrojati vrste i svojstva tehničkih materijala.</a:t>
            </a:r>
          </a:p>
          <a:p>
            <a:pPr marL="1968500">
              <a:lnSpc>
                <a:spcPct val="150000"/>
              </a:lnSpc>
            </a:pPr>
            <a:r>
              <a:rPr lang="hr-HR" sz="14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2. </a:t>
            </a:r>
            <a:r>
              <a:rPr lang="hr-H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Objasniti primjenu željeza i čelika.</a:t>
            </a:r>
          </a:p>
          <a:p>
            <a:pPr marL="1968500">
              <a:lnSpc>
                <a:spcPct val="150000"/>
              </a:lnSpc>
            </a:pPr>
            <a:r>
              <a:rPr lang="hr-HR" sz="14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3. </a:t>
            </a:r>
            <a:r>
              <a:rPr lang="hr-H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Nabrojati vrste i primjenu obojenih metala.</a:t>
            </a:r>
          </a:p>
          <a:p>
            <a:pPr marL="1968500">
              <a:lnSpc>
                <a:spcPct val="150000"/>
              </a:lnSpc>
            </a:pPr>
            <a:r>
              <a:rPr lang="hr-HR" sz="14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4. </a:t>
            </a:r>
            <a:r>
              <a:rPr lang="hr-H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Nabrojati svojstva i vrste polimernih materijala te njihovu primjenu.</a:t>
            </a:r>
          </a:p>
          <a:p>
            <a:pPr marL="1968500">
              <a:lnSpc>
                <a:spcPct val="150000"/>
              </a:lnSpc>
            </a:pPr>
            <a:r>
              <a:rPr lang="hr-HR" sz="14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5. </a:t>
            </a:r>
            <a:r>
              <a:rPr lang="hr-H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Prepoznati standardne oznake tehničkih materijala.</a:t>
            </a:r>
          </a:p>
          <a:p>
            <a:pPr marL="1968500">
              <a:lnSpc>
                <a:spcPct val="150000"/>
              </a:lnSpc>
            </a:pPr>
            <a:r>
              <a:rPr lang="pl-PL" sz="14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6. </a:t>
            </a:r>
            <a:r>
              <a:rPr lang="pl-PL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Protumačiti proces nastanka korozije i postupke zaštite od korozije.</a:t>
            </a:r>
          </a:p>
          <a:p>
            <a:pPr marL="1968500">
              <a:lnSpc>
                <a:spcPct val="150000"/>
              </a:lnSpc>
            </a:pPr>
            <a:r>
              <a:rPr lang="hr-HR" sz="14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7. </a:t>
            </a:r>
            <a:r>
              <a:rPr lang="hr-HR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rPr>
              <a:t>Nabrojiti postupke ispitivanja tehnoloških i mehaničkih svojstava materijala.</a:t>
            </a:r>
            <a:endParaRPr lang="hr-HR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9BC6E-C787-48DD-A19F-EB62CB093B06}" type="datetime1">
              <a:rPr lang="hr-HR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28.10.2025.</a:t>
            </a:fld>
            <a:endParaRPr lang="hr-HR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115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218</Words>
  <Application>Microsoft Office PowerPoint</Application>
  <PresentationFormat>Široki zaslon</PresentationFormat>
  <Paragraphs>42</Paragraphs>
  <Slides>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Calibri,Bold</vt:lpstr>
      <vt:lpstr>Wingdings</vt:lpstr>
      <vt:lpstr>Tema sustava Office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95</cp:revision>
  <dcterms:created xsi:type="dcterms:W3CDTF">2025-10-17T15:30:07Z</dcterms:created>
  <dcterms:modified xsi:type="dcterms:W3CDTF">2025-10-28T17:58:58Z</dcterms:modified>
</cp:coreProperties>
</file>