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682" y="2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glavlj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056E7B-AF23-4C44-A62D-3D295380BFB1}" type="datetimeFigureOut">
              <a:rPr lang="hr-HR" smtClean="0"/>
              <a:t>23.11.2025.</a:t>
            </a:fld>
            <a:endParaRPr lang="hr-HR"/>
          </a:p>
        </p:txBody>
      </p:sp>
      <p:sp>
        <p:nvSpPr>
          <p:cNvPr id="4" name="Rezervirano mjesto slike slajd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Rezervirano mjesto bilježaka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BB1826-9A24-4B43-B02D-45A8B8999D3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7701963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BB1826-9A24-4B43-B02D-45A8B8999D36}" type="slidenum">
              <a:rPr lang="hr-HR" smtClean="0"/>
              <a:t>1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6749140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r-HR" smtClean="0"/>
              <a:t>Kliknite da biste uredili stil podnaslova matrice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ADEDD-0179-40B7-A245-32FB28A38EE4}" type="datetimeFigureOut">
              <a:rPr lang="hr-HR" smtClean="0"/>
              <a:t>23.11.2025.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019A3-4948-4E4E-B218-4F9ABD388CFF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0132349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ADEDD-0179-40B7-A245-32FB28A38EE4}" type="datetimeFigureOut">
              <a:rPr lang="hr-HR" smtClean="0"/>
              <a:t>23.11.2025.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019A3-4948-4E4E-B218-4F9ABD388CFF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8273746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omiti naslov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ADEDD-0179-40B7-A245-32FB28A38EE4}" type="datetimeFigureOut">
              <a:rPr lang="hr-HR" smtClean="0"/>
              <a:t>23.11.2025.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019A3-4948-4E4E-B218-4F9ABD388CFF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3857479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ADEDD-0179-40B7-A245-32FB28A38EE4}" type="datetimeFigureOut">
              <a:rPr lang="hr-HR" smtClean="0"/>
              <a:t>23.11.2025.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019A3-4948-4E4E-B218-4F9ABD388CFF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8897264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ADEDD-0179-40B7-A245-32FB28A38EE4}" type="datetimeFigureOut">
              <a:rPr lang="hr-HR" smtClean="0"/>
              <a:t>23.11.2025.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019A3-4948-4E4E-B218-4F9ABD388CFF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6221098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ADEDD-0179-40B7-A245-32FB28A38EE4}" type="datetimeFigureOut">
              <a:rPr lang="hr-HR" smtClean="0"/>
              <a:t>23.11.2025.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019A3-4948-4E4E-B218-4F9ABD388CFF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4572117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5" name="Rezervirano mjesto teksta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6" name="Rezervirano mjesto sadržaja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7" name="Rezervirano mjesto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ADEDD-0179-40B7-A245-32FB28A38EE4}" type="datetimeFigureOut">
              <a:rPr lang="hr-HR" smtClean="0"/>
              <a:t>23.11.2025.</a:t>
            </a:fld>
            <a:endParaRPr lang="hr-HR"/>
          </a:p>
        </p:txBody>
      </p:sp>
      <p:sp>
        <p:nvSpPr>
          <p:cNvPr id="8" name="Rezervirano mjesto podnožj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Rezervirano mjesto broja slajd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019A3-4948-4E4E-B218-4F9ABD388CFF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692228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ADEDD-0179-40B7-A245-32FB28A38EE4}" type="datetimeFigureOut">
              <a:rPr lang="hr-HR" smtClean="0"/>
              <a:t>23.11.2025.</a:t>
            </a:fld>
            <a:endParaRPr lang="hr-HR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019A3-4948-4E4E-B218-4F9ABD388CFF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7265460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ADEDD-0179-40B7-A245-32FB28A38EE4}" type="datetimeFigureOut">
              <a:rPr lang="hr-HR" smtClean="0"/>
              <a:t>23.11.2025.</a:t>
            </a:fld>
            <a:endParaRPr lang="hr-HR"/>
          </a:p>
        </p:txBody>
      </p:sp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019A3-4948-4E4E-B218-4F9ABD388CFF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7838253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ADEDD-0179-40B7-A245-32FB28A38EE4}" type="datetimeFigureOut">
              <a:rPr lang="hr-HR" smtClean="0"/>
              <a:t>23.11.2025.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019A3-4948-4E4E-B218-4F9ABD388CFF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537732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lik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ADEDD-0179-40B7-A245-32FB28A38EE4}" type="datetimeFigureOut">
              <a:rPr lang="hr-HR" smtClean="0"/>
              <a:t>23.11.2025.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019A3-4948-4E4E-B218-4F9ABD388CFF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0843059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naslova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EADEDD-0179-40B7-A245-32FB28A38EE4}" type="datetimeFigureOut">
              <a:rPr lang="hr-HR" smtClean="0"/>
              <a:t>23.11.2025.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9019A3-4948-4E4E-B218-4F9ABD388CFF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115683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80.png"/><Relationship Id="rId13" Type="http://schemas.openxmlformats.org/officeDocument/2006/relationships/image" Target="../media/image2030.png"/><Relationship Id="rId18" Type="http://schemas.openxmlformats.org/officeDocument/2006/relationships/image" Target="../media/image2080.png"/><Relationship Id="rId3" Type="http://schemas.openxmlformats.org/officeDocument/2006/relationships/image" Target="../media/image1.png"/><Relationship Id="rId21" Type="http://schemas.openxmlformats.org/officeDocument/2006/relationships/image" Target="../media/image2110.png"/><Relationship Id="rId7" Type="http://schemas.openxmlformats.org/officeDocument/2006/relationships/image" Target="../media/image1970.png"/><Relationship Id="rId12" Type="http://schemas.openxmlformats.org/officeDocument/2006/relationships/image" Target="../media/image2020.png"/><Relationship Id="rId17" Type="http://schemas.openxmlformats.org/officeDocument/2006/relationships/image" Target="../media/image2070.png"/><Relationship Id="rId25" Type="http://schemas.openxmlformats.org/officeDocument/2006/relationships/image" Target="../media/image2150.png"/><Relationship Id="rId2" Type="http://schemas.openxmlformats.org/officeDocument/2006/relationships/image" Target="../media/image26.png"/><Relationship Id="rId16" Type="http://schemas.openxmlformats.org/officeDocument/2006/relationships/image" Target="../media/image2060.png"/><Relationship Id="rId20" Type="http://schemas.openxmlformats.org/officeDocument/2006/relationships/image" Target="../media/image210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60.png"/><Relationship Id="rId11" Type="http://schemas.openxmlformats.org/officeDocument/2006/relationships/image" Target="../media/image2010.png"/><Relationship Id="rId24" Type="http://schemas.openxmlformats.org/officeDocument/2006/relationships/image" Target="../media/image2140.png"/><Relationship Id="rId5" Type="http://schemas.microsoft.com/office/2007/relationships/hdphoto" Target="../media/hdphoto1.wdp"/><Relationship Id="rId15" Type="http://schemas.openxmlformats.org/officeDocument/2006/relationships/image" Target="../media/image2050.png"/><Relationship Id="rId23" Type="http://schemas.openxmlformats.org/officeDocument/2006/relationships/image" Target="../media/image2130.png"/><Relationship Id="rId10" Type="http://schemas.openxmlformats.org/officeDocument/2006/relationships/image" Target="../media/image2000.png"/><Relationship Id="rId19" Type="http://schemas.openxmlformats.org/officeDocument/2006/relationships/image" Target="../media/image2090.png"/><Relationship Id="rId4" Type="http://schemas.openxmlformats.org/officeDocument/2006/relationships/image" Target="../media/image27.png"/><Relationship Id="rId9" Type="http://schemas.openxmlformats.org/officeDocument/2006/relationships/image" Target="../media/image1990.png"/><Relationship Id="rId14" Type="http://schemas.openxmlformats.org/officeDocument/2006/relationships/image" Target="../media/image2040.png"/><Relationship Id="rId22" Type="http://schemas.openxmlformats.org/officeDocument/2006/relationships/image" Target="../media/image212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0.png"/><Relationship Id="rId3" Type="http://schemas.openxmlformats.org/officeDocument/2006/relationships/image" Target="../media/image3.png"/><Relationship Id="rId7" Type="http://schemas.openxmlformats.org/officeDocument/2006/relationships/image" Target="../media/image12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13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image" Target="../media/image3.png"/><Relationship Id="rId7" Type="http://schemas.openxmlformats.org/officeDocument/2006/relationships/image" Target="../media/image9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6.png"/><Relationship Id="rId5" Type="http://schemas.openxmlformats.org/officeDocument/2006/relationships/image" Target="../media/image135.png"/><Relationship Id="rId4" Type="http://schemas.openxmlformats.org/officeDocument/2006/relationships/image" Target="../media/image13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1.png"/><Relationship Id="rId13" Type="http://schemas.openxmlformats.org/officeDocument/2006/relationships/image" Target="../media/image146.png"/><Relationship Id="rId3" Type="http://schemas.openxmlformats.org/officeDocument/2006/relationships/image" Target="../media/image12.png"/><Relationship Id="rId7" Type="http://schemas.openxmlformats.org/officeDocument/2006/relationships/image" Target="../media/image140.png"/><Relationship Id="rId12" Type="http://schemas.openxmlformats.org/officeDocument/2006/relationships/image" Target="../media/image145.png"/><Relationship Id="rId2" Type="http://schemas.openxmlformats.org/officeDocument/2006/relationships/image" Target="../media/image11.png"/><Relationship Id="rId16" Type="http://schemas.openxmlformats.org/officeDocument/2006/relationships/image" Target="../media/image14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11" Type="http://schemas.openxmlformats.org/officeDocument/2006/relationships/image" Target="../media/image144.png"/><Relationship Id="rId5" Type="http://schemas.openxmlformats.org/officeDocument/2006/relationships/image" Target="../media/image3.png"/><Relationship Id="rId15" Type="http://schemas.openxmlformats.org/officeDocument/2006/relationships/image" Target="../media/image148.png"/><Relationship Id="rId10" Type="http://schemas.openxmlformats.org/officeDocument/2006/relationships/image" Target="../media/image143.png"/><Relationship Id="rId4" Type="http://schemas.openxmlformats.org/officeDocument/2006/relationships/image" Target="../media/image1.png"/><Relationship Id="rId9" Type="http://schemas.openxmlformats.org/officeDocument/2006/relationships/image" Target="../media/image142.png"/><Relationship Id="rId14" Type="http://schemas.openxmlformats.org/officeDocument/2006/relationships/image" Target="../media/image14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3.png"/><Relationship Id="rId3" Type="http://schemas.openxmlformats.org/officeDocument/2006/relationships/image" Target="../media/image13.png"/><Relationship Id="rId7" Type="http://schemas.openxmlformats.org/officeDocument/2006/relationships/image" Target="../media/image15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1.png"/><Relationship Id="rId5" Type="http://schemas.openxmlformats.org/officeDocument/2006/relationships/image" Target="../media/image150.png"/><Relationship Id="rId10" Type="http://schemas.openxmlformats.org/officeDocument/2006/relationships/image" Target="../media/image155.png"/><Relationship Id="rId4" Type="http://schemas.openxmlformats.org/officeDocument/2006/relationships/image" Target="../media/image3.png"/><Relationship Id="rId9" Type="http://schemas.openxmlformats.org/officeDocument/2006/relationships/image" Target="../media/image15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164.png"/><Relationship Id="rId18" Type="http://schemas.openxmlformats.org/officeDocument/2006/relationships/image" Target="../media/image19.png"/><Relationship Id="rId3" Type="http://schemas.openxmlformats.org/officeDocument/2006/relationships/image" Target="../media/image13.png"/><Relationship Id="rId21" Type="http://schemas.openxmlformats.org/officeDocument/2006/relationships/image" Target="../media/image172.png"/><Relationship Id="rId7" Type="http://schemas.openxmlformats.org/officeDocument/2006/relationships/image" Target="../media/image16.png"/><Relationship Id="rId12" Type="http://schemas.openxmlformats.org/officeDocument/2006/relationships/image" Target="../media/image163.png"/><Relationship Id="rId17" Type="http://schemas.openxmlformats.org/officeDocument/2006/relationships/image" Target="../media/image168.png"/><Relationship Id="rId2" Type="http://schemas.openxmlformats.org/officeDocument/2006/relationships/image" Target="../media/image1.png"/><Relationship Id="rId16" Type="http://schemas.openxmlformats.org/officeDocument/2006/relationships/image" Target="../media/image167.png"/><Relationship Id="rId20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11" Type="http://schemas.openxmlformats.org/officeDocument/2006/relationships/image" Target="../media/image162.png"/><Relationship Id="rId5" Type="http://schemas.openxmlformats.org/officeDocument/2006/relationships/image" Target="../media/image14.png"/><Relationship Id="rId15" Type="http://schemas.openxmlformats.org/officeDocument/2006/relationships/image" Target="../media/image166.png"/><Relationship Id="rId10" Type="http://schemas.openxmlformats.org/officeDocument/2006/relationships/image" Target="../media/image18.png"/><Relationship Id="rId19" Type="http://schemas.openxmlformats.org/officeDocument/2006/relationships/image" Target="../media/image20.png"/><Relationship Id="rId4" Type="http://schemas.openxmlformats.org/officeDocument/2006/relationships/image" Target="../media/image3.png"/><Relationship Id="rId9" Type="http://schemas.openxmlformats.org/officeDocument/2006/relationships/image" Target="../media/image160.png"/><Relationship Id="rId14" Type="http://schemas.openxmlformats.org/officeDocument/2006/relationships/image" Target="../media/image165.png"/><Relationship Id="rId22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4.png"/><Relationship Id="rId13" Type="http://schemas.openxmlformats.org/officeDocument/2006/relationships/image" Target="../media/image409.png"/><Relationship Id="rId18" Type="http://schemas.openxmlformats.org/officeDocument/2006/relationships/image" Target="../media/image414.png"/><Relationship Id="rId3" Type="http://schemas.openxmlformats.org/officeDocument/2006/relationships/image" Target="../media/image12.png"/><Relationship Id="rId21" Type="http://schemas.openxmlformats.org/officeDocument/2006/relationships/image" Target="../media/image417.png"/><Relationship Id="rId7" Type="http://schemas.openxmlformats.org/officeDocument/2006/relationships/image" Target="../media/image403.png"/><Relationship Id="rId12" Type="http://schemas.openxmlformats.org/officeDocument/2006/relationships/image" Target="../media/image408.png"/><Relationship Id="rId17" Type="http://schemas.openxmlformats.org/officeDocument/2006/relationships/image" Target="../media/image413.png"/><Relationship Id="rId2" Type="http://schemas.openxmlformats.org/officeDocument/2006/relationships/image" Target="../media/image21.png"/><Relationship Id="rId16" Type="http://schemas.openxmlformats.org/officeDocument/2006/relationships/image" Target="../media/image412.png"/><Relationship Id="rId20" Type="http://schemas.openxmlformats.org/officeDocument/2006/relationships/image" Target="../media/image4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11" Type="http://schemas.openxmlformats.org/officeDocument/2006/relationships/image" Target="../media/image407.png"/><Relationship Id="rId5" Type="http://schemas.openxmlformats.org/officeDocument/2006/relationships/image" Target="../media/image2700.png"/><Relationship Id="rId15" Type="http://schemas.openxmlformats.org/officeDocument/2006/relationships/image" Target="../media/image411.png"/><Relationship Id="rId10" Type="http://schemas.openxmlformats.org/officeDocument/2006/relationships/image" Target="../media/image406.png"/><Relationship Id="rId19" Type="http://schemas.openxmlformats.org/officeDocument/2006/relationships/image" Target="../media/image415.png"/><Relationship Id="rId4" Type="http://schemas.openxmlformats.org/officeDocument/2006/relationships/image" Target="../media/image1.png"/><Relationship Id="rId9" Type="http://schemas.openxmlformats.org/officeDocument/2006/relationships/image" Target="../media/image405.png"/><Relationship Id="rId14" Type="http://schemas.openxmlformats.org/officeDocument/2006/relationships/image" Target="../media/image410.png"/><Relationship Id="rId22" Type="http://schemas.openxmlformats.org/officeDocument/2006/relationships/image" Target="../media/image4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https://primary.jwwb.nl/public/z/u/y/temp-bijbbduofjjtdtyrxqvy/n2-standard-mru0rm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E7E6E6"/>
              </a:clrFrom>
              <a:clrTo>
                <a:srgbClr val="E7E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63531"/>
            <a:ext cx="1731981" cy="294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zervirano mjesto datuma 13"/>
          <p:cNvSpPr>
            <a:spLocks noGrp="1"/>
          </p:cNvSpPr>
          <p:nvPr>
            <p:ph type="dt" sz="half" idx="10"/>
          </p:nvPr>
        </p:nvSpPr>
        <p:spPr>
          <a:xfrm>
            <a:off x="10713721" y="65201"/>
            <a:ext cx="1385942" cy="400110"/>
          </a:xfrm>
        </p:spPr>
        <p:txBody>
          <a:bodyPr/>
          <a:lstStyle/>
          <a:p>
            <a:pPr algn="ctr"/>
            <a:fld id="{CD96F1F6-6DF4-4F85-ACA5-6D2714EEC547}" type="datetime1">
              <a:rPr lang="hr-HR" sz="1400" b="1" smtClean="0">
                <a:solidFill>
                  <a:srgbClr val="0033CC"/>
                </a:solidFill>
              </a:rPr>
              <a:t>23.11.2025.</a:t>
            </a:fld>
            <a:endParaRPr lang="hr-HR" sz="1400" b="1" dirty="0">
              <a:solidFill>
                <a:srgbClr val="0033CC"/>
              </a:solidFill>
            </a:endParaRPr>
          </a:p>
        </p:txBody>
      </p:sp>
      <p:sp>
        <p:nvSpPr>
          <p:cNvPr id="16" name="Rezervirano mjesto broja slajda 15"/>
          <p:cNvSpPr>
            <a:spLocks noGrp="1"/>
          </p:cNvSpPr>
          <p:nvPr>
            <p:ph type="sldNum" sz="quarter" idx="12"/>
          </p:nvPr>
        </p:nvSpPr>
        <p:spPr>
          <a:xfrm>
            <a:off x="9356463" y="6464300"/>
            <a:ext cx="2743200" cy="365125"/>
          </a:xfrm>
        </p:spPr>
        <p:txBody>
          <a:bodyPr/>
          <a:lstStyle/>
          <a:p>
            <a:fld id="{F4A44409-B8E3-4CBF-BA5B-668958405E5B}" type="slidenum">
              <a:rPr lang="hr-HR" sz="1600" b="1" smtClean="0">
                <a:solidFill>
                  <a:srgbClr val="0033CC"/>
                </a:solidFill>
                <a:latin typeface="Arial Black" panose="020B0A04020102020204" pitchFamily="34" charset="0"/>
              </a:rPr>
              <a:t>1</a:t>
            </a:fld>
            <a:endParaRPr lang="hr-HR" sz="1600" b="1" dirty="0">
              <a:solidFill>
                <a:srgbClr val="0033CC"/>
              </a:solidFill>
              <a:latin typeface="Arial Black" panose="020B0A04020102020204" pitchFamily="34" charset="0"/>
            </a:endParaRPr>
          </a:p>
        </p:txBody>
      </p:sp>
      <p:pic>
        <p:nvPicPr>
          <p:cNvPr id="51" name="Slika 50"/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90" y="2516052"/>
            <a:ext cx="4664337" cy="3100230"/>
          </a:xfrm>
          <a:prstGeom prst="rect">
            <a:avLst/>
          </a:prstGeom>
        </p:spPr>
      </p:pic>
      <p:sp>
        <p:nvSpPr>
          <p:cNvPr id="6" name="Pravokutnik 5"/>
          <p:cNvSpPr/>
          <p:nvPr/>
        </p:nvSpPr>
        <p:spPr>
          <a:xfrm>
            <a:off x="0" y="465311"/>
            <a:ext cx="12192000" cy="6392688"/>
          </a:xfrm>
          <a:prstGeom prst="rect">
            <a:avLst/>
          </a:prstGeom>
          <a:solidFill>
            <a:schemeClr val="dk1">
              <a:alpha val="12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52" name="Pravokutnik 51"/>
          <p:cNvSpPr/>
          <p:nvPr/>
        </p:nvSpPr>
        <p:spPr>
          <a:xfrm>
            <a:off x="3239396" y="912926"/>
            <a:ext cx="536896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3200" b="1" dirty="0" smtClean="0">
                <a:solidFill>
                  <a:srgbClr val="000099"/>
                </a:solidFill>
              </a:rPr>
              <a:t>3.3. Nekonkurentni sustav sila</a:t>
            </a:r>
            <a:endParaRPr lang="hr-HR" sz="3200" b="1" dirty="0">
              <a:solidFill>
                <a:srgbClr val="000099"/>
              </a:solidFill>
            </a:endParaRPr>
          </a:p>
        </p:txBody>
      </p:sp>
      <p:sp>
        <p:nvSpPr>
          <p:cNvPr id="56" name="Pravokutnik 55"/>
          <p:cNvSpPr/>
          <p:nvPr/>
        </p:nvSpPr>
        <p:spPr>
          <a:xfrm>
            <a:off x="0" y="65201"/>
            <a:ext cx="394716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3. SUSTAVI SILA U RAVNINI</a:t>
            </a:r>
            <a:endParaRPr lang="hr-HR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" name="Pravokutnik 1"/>
          <p:cNvSpPr/>
          <p:nvPr/>
        </p:nvSpPr>
        <p:spPr>
          <a:xfrm>
            <a:off x="5402931" y="2402515"/>
            <a:ext cx="6696732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1400" b="1" dirty="0" smtClean="0"/>
              <a:t>Ishodi učenja:</a:t>
            </a:r>
          </a:p>
          <a:p>
            <a:endParaRPr lang="hr-HR" sz="1400" b="1" dirty="0" smtClean="0"/>
          </a:p>
          <a:p>
            <a:r>
              <a:rPr lang="hr-HR" sz="1200" b="1" dirty="0" smtClean="0"/>
              <a:t>1</a:t>
            </a:r>
            <a:r>
              <a:rPr lang="hr-HR" sz="1200" b="1" dirty="0"/>
              <a:t>. Razina: Prisjećanje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1200" dirty="0"/>
              <a:t>Učenik </a:t>
            </a:r>
            <a:r>
              <a:rPr lang="hr-HR" sz="1200" b="1" dirty="0"/>
              <a:t>definira</a:t>
            </a:r>
            <a:r>
              <a:rPr lang="hr-HR" sz="1200" dirty="0"/>
              <a:t> pojam nekonkurentnog sustava sila i </a:t>
            </a:r>
            <a:r>
              <a:rPr lang="hr-HR" sz="1200" b="1" dirty="0"/>
              <a:t>navodi</a:t>
            </a:r>
            <a:r>
              <a:rPr lang="hr-HR" sz="1200" dirty="0"/>
              <a:t> što je </a:t>
            </a:r>
            <a:r>
              <a:rPr lang="hr-HR" sz="1200" dirty="0" err="1"/>
              <a:t>Varignonov</a:t>
            </a:r>
            <a:r>
              <a:rPr lang="hr-HR" sz="1200" dirty="0"/>
              <a:t> poučak.</a:t>
            </a:r>
          </a:p>
          <a:p>
            <a:r>
              <a:rPr lang="hr-HR" sz="1200" b="1" dirty="0"/>
              <a:t>2. Razina: Razumijevanje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1200" dirty="0"/>
              <a:t>Učenik </a:t>
            </a:r>
            <a:r>
              <a:rPr lang="hr-HR" sz="1200" b="1" dirty="0"/>
              <a:t>objašnjava</a:t>
            </a:r>
            <a:r>
              <a:rPr lang="hr-HR" sz="1200" dirty="0"/>
              <a:t> zašto se nekonkurentni sustav sila može zamijeniti jednom </a:t>
            </a:r>
            <a:r>
              <a:rPr lang="hr-HR" sz="1200" dirty="0" err="1"/>
              <a:t>rezultantnom</a:t>
            </a:r>
            <a:r>
              <a:rPr lang="hr-HR" sz="1200" dirty="0"/>
              <a:t> silom te </a:t>
            </a:r>
            <a:r>
              <a:rPr lang="hr-HR" sz="1200" b="1" dirty="0"/>
              <a:t>opisuje</a:t>
            </a:r>
            <a:r>
              <a:rPr lang="hr-HR" sz="1200" dirty="0"/>
              <a:t> razliku između analitičke i grafičke metode određivanja rezultante.</a:t>
            </a:r>
          </a:p>
          <a:p>
            <a:r>
              <a:rPr lang="hr-HR" sz="1200" b="1" dirty="0"/>
              <a:t>3. Razina: Primjena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1200" dirty="0"/>
              <a:t>Učenik </a:t>
            </a:r>
            <a:r>
              <a:rPr lang="hr-HR" sz="1200" b="1" dirty="0"/>
              <a:t>primjenjuje</a:t>
            </a:r>
            <a:r>
              <a:rPr lang="hr-HR" sz="1200" dirty="0"/>
              <a:t> momentno pravilo za izračun udaljenosti rezultante od zadane točke te </a:t>
            </a:r>
            <a:r>
              <a:rPr lang="hr-HR" sz="1200" b="1" dirty="0"/>
              <a:t>konstruira</a:t>
            </a:r>
            <a:r>
              <a:rPr lang="hr-HR" sz="1200" dirty="0"/>
              <a:t> poligon sila i lančani poligon prema zadanom primjeru.</a:t>
            </a:r>
          </a:p>
          <a:p>
            <a:r>
              <a:rPr lang="hr-HR" sz="1200" b="1" dirty="0"/>
              <a:t>4. Razina: Analiza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1200" dirty="0"/>
              <a:t>Učenik </a:t>
            </a:r>
            <a:r>
              <a:rPr lang="hr-HR" sz="1200" b="1" dirty="0"/>
              <a:t>analizira</a:t>
            </a:r>
            <a:r>
              <a:rPr lang="hr-HR" sz="1200" dirty="0"/>
              <a:t> zadani sustav sila i </a:t>
            </a:r>
            <a:r>
              <a:rPr lang="hr-HR" sz="1200" b="1" dirty="0"/>
              <a:t>razlikuje</a:t>
            </a:r>
            <a:r>
              <a:rPr lang="hr-HR" sz="1200" dirty="0"/>
              <a:t> paralelni sustav sila od općeg nekonkurentnog sustava prema njihovim svojstvima i postupcima rješavanja.</a:t>
            </a:r>
          </a:p>
          <a:p>
            <a:r>
              <a:rPr lang="hr-HR" sz="1200" b="1" dirty="0"/>
              <a:t>5. Razina: Vrednovanje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1200" dirty="0"/>
              <a:t>Učenik </a:t>
            </a:r>
            <a:r>
              <a:rPr lang="hr-HR" sz="1200" b="1" dirty="0"/>
              <a:t>procjenjuje</a:t>
            </a:r>
            <a:r>
              <a:rPr lang="hr-HR" sz="1200" dirty="0"/>
              <a:t> točnost dobivenog rezultata usporedbom analitičke i grafičke metode te </a:t>
            </a:r>
            <a:r>
              <a:rPr lang="hr-HR" sz="1200" b="1" dirty="0"/>
              <a:t>obrazlaže</a:t>
            </a:r>
            <a:r>
              <a:rPr lang="hr-HR" sz="1200" dirty="0"/>
              <a:t> prednosti i nedostatke pojedine metode.</a:t>
            </a:r>
          </a:p>
          <a:p>
            <a:r>
              <a:rPr lang="hr-HR" sz="1200" b="1" dirty="0"/>
              <a:t>6. Razina: Stvaranje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1200" dirty="0"/>
              <a:t>Učenik </a:t>
            </a:r>
            <a:r>
              <a:rPr lang="hr-HR" sz="1200" b="1" dirty="0"/>
              <a:t>izrađuje</a:t>
            </a:r>
            <a:r>
              <a:rPr lang="hr-HR" sz="1200" dirty="0"/>
              <a:t> vlastiti zadatak s nekonkurentnim sustavom sila te ga </a:t>
            </a:r>
            <a:r>
              <a:rPr lang="hr-HR" sz="1200" b="1" dirty="0"/>
              <a:t>rješava</a:t>
            </a:r>
            <a:r>
              <a:rPr lang="hr-HR" sz="1200" dirty="0"/>
              <a:t> korištenjem oba pristupa (analitičkog i grafičkog).</a:t>
            </a:r>
          </a:p>
        </p:txBody>
      </p:sp>
    </p:spTree>
    <p:extLst>
      <p:ext uri="{BB962C8B-B14F-4D97-AF65-F5344CB8AC3E}">
        <p14:creationId xmlns:p14="http://schemas.microsoft.com/office/powerpoint/2010/main" val="4062837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8" name="Ravni poveznik 47"/>
          <p:cNvCxnSpPr/>
          <p:nvPr/>
        </p:nvCxnSpPr>
        <p:spPr>
          <a:xfrm>
            <a:off x="3828825" y="2046518"/>
            <a:ext cx="8168103" cy="0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" name="Slika 4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5452" y="2359958"/>
            <a:ext cx="5304211" cy="3017839"/>
          </a:xfrm>
          <a:prstGeom prst="rect">
            <a:avLst/>
          </a:prstGeom>
        </p:spPr>
      </p:pic>
      <p:pic>
        <p:nvPicPr>
          <p:cNvPr id="11" name="Picture 2" descr="https://primary.jwwb.nl/public/z/u/y/temp-bijbbduofjjtdtyrxqvy/n2-standard-mru0rm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E7E6E6"/>
              </a:clrFrom>
              <a:clrTo>
                <a:srgbClr val="E7E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63531"/>
            <a:ext cx="1731981" cy="294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zervirano mjesto datuma 13"/>
          <p:cNvSpPr>
            <a:spLocks noGrp="1"/>
          </p:cNvSpPr>
          <p:nvPr>
            <p:ph type="dt" sz="half" idx="10"/>
          </p:nvPr>
        </p:nvSpPr>
        <p:spPr>
          <a:xfrm>
            <a:off x="10713721" y="65201"/>
            <a:ext cx="1385942" cy="400110"/>
          </a:xfrm>
        </p:spPr>
        <p:txBody>
          <a:bodyPr/>
          <a:lstStyle/>
          <a:p>
            <a:pPr algn="ctr"/>
            <a:fld id="{CD96F1F6-6DF4-4F85-ACA5-6D2714EEC547}" type="datetime1">
              <a:rPr lang="hr-HR" sz="1400" b="1" smtClean="0">
                <a:solidFill>
                  <a:srgbClr val="0033CC"/>
                </a:solidFill>
              </a:rPr>
              <a:t>23.11.2025.</a:t>
            </a:fld>
            <a:endParaRPr lang="hr-HR" sz="1400" b="1" dirty="0">
              <a:solidFill>
                <a:srgbClr val="0033CC"/>
              </a:solidFill>
            </a:endParaRPr>
          </a:p>
        </p:txBody>
      </p:sp>
      <p:sp>
        <p:nvSpPr>
          <p:cNvPr id="16" name="Rezervirano mjesto broja slajda 15"/>
          <p:cNvSpPr>
            <a:spLocks noGrp="1"/>
          </p:cNvSpPr>
          <p:nvPr>
            <p:ph type="sldNum" sz="quarter" idx="12"/>
          </p:nvPr>
        </p:nvSpPr>
        <p:spPr>
          <a:xfrm>
            <a:off x="9356463" y="6464300"/>
            <a:ext cx="2743200" cy="365125"/>
          </a:xfrm>
        </p:spPr>
        <p:txBody>
          <a:bodyPr/>
          <a:lstStyle/>
          <a:p>
            <a:fld id="{F4A44409-B8E3-4CBF-BA5B-668958405E5B}" type="slidenum">
              <a:rPr lang="hr-HR" sz="1600" b="1" smtClean="0">
                <a:solidFill>
                  <a:srgbClr val="0033CC"/>
                </a:solidFill>
                <a:latin typeface="Arial Black" panose="020B0A04020102020204" pitchFamily="34" charset="0"/>
              </a:rPr>
              <a:t>10</a:t>
            </a:fld>
            <a:endParaRPr lang="hr-HR" sz="1600" b="1" dirty="0">
              <a:solidFill>
                <a:srgbClr val="0033CC"/>
              </a:solidFill>
              <a:latin typeface="Arial Black" panose="020B0A04020102020204" pitchFamily="34" charset="0"/>
            </a:endParaRPr>
          </a:p>
        </p:txBody>
      </p:sp>
      <p:sp>
        <p:nvSpPr>
          <p:cNvPr id="7" name="Pravokutnik 6"/>
          <p:cNvSpPr/>
          <p:nvPr/>
        </p:nvSpPr>
        <p:spPr>
          <a:xfrm>
            <a:off x="-2" y="0"/>
            <a:ext cx="382882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2000" b="1" dirty="0" smtClean="0">
                <a:solidFill>
                  <a:srgbClr val="0033CC"/>
                </a:solidFill>
              </a:rPr>
              <a:t>Zadatak br. 3.3.2</a:t>
            </a:r>
            <a:endParaRPr lang="hr-HR" sz="2000" b="1" dirty="0">
              <a:solidFill>
                <a:srgbClr val="0033CC"/>
              </a:solidFill>
            </a:endParaRPr>
          </a:p>
        </p:txBody>
      </p:sp>
      <p:sp>
        <p:nvSpPr>
          <p:cNvPr id="12" name="Pravokutnik 11"/>
          <p:cNvSpPr/>
          <p:nvPr/>
        </p:nvSpPr>
        <p:spPr>
          <a:xfrm>
            <a:off x="3616808" y="1"/>
            <a:ext cx="8575193" cy="6857999"/>
          </a:xfrm>
          <a:prstGeom prst="rect">
            <a:avLst/>
          </a:prstGeom>
          <a:solidFill>
            <a:schemeClr val="dk1">
              <a:alpha val="6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5" name="Pravokutnik 14"/>
          <p:cNvSpPr/>
          <p:nvPr/>
        </p:nvSpPr>
        <p:spPr>
          <a:xfrm>
            <a:off x="1" y="465311"/>
            <a:ext cx="363375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Analitičkom i grafičkom metodom potrebno je izračunati </a:t>
            </a:r>
            <a:r>
              <a:rPr lang="hr-H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iznos i položaj </a:t>
            </a:r>
            <a:r>
              <a:rPr lang="hr-H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rezultantne </a:t>
            </a:r>
            <a:r>
              <a:rPr lang="hr-H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sile paralelnog sustava sila ako je zadano</a:t>
            </a:r>
            <a:r>
              <a:rPr lang="hr-H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hr-HR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1400" i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hr-HR" sz="1400" baseline="-250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hr-HR" sz="14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hr-HR" sz="14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 [N</a:t>
            </a:r>
            <a:r>
              <a:rPr lang="hr-HR" sz="14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], </a:t>
            </a:r>
            <a:r>
              <a:rPr lang="hr-HR" sz="1400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hr-HR" sz="14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hr-HR" sz="14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0,5 </a:t>
            </a:r>
            <a:r>
              <a:rPr lang="hr-HR" sz="14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[m], </a:t>
            </a:r>
            <a:endParaRPr lang="hr-HR" sz="1400" dirty="0" smtClean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1400" i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hr-HR" sz="1400" baseline="-250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hr-HR" sz="14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hr-HR" sz="14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 [N], </a:t>
            </a:r>
            <a:r>
              <a:rPr lang="hr-HR" sz="1400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hr-HR" sz="14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1 [m], </a:t>
            </a:r>
            <a:endParaRPr lang="hr-HR" sz="1400" dirty="0" smtClean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1400" i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hr-HR" sz="1400" baseline="-250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hr-HR" sz="14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hr-HR" sz="14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 [N], </a:t>
            </a:r>
            <a:r>
              <a:rPr lang="hr-HR" sz="1400" i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hr-HR" sz="14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r-HR" sz="14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1, 5 [m</a:t>
            </a:r>
            <a:r>
              <a:rPr lang="hr-HR" sz="14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].</a:t>
            </a:r>
          </a:p>
          <a:p>
            <a:endParaRPr lang="hr-HR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r-HR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r-HR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r-HR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r-HR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r-HR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r-HR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r-HR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Rješenje</a:t>
            </a:r>
            <a:r>
              <a:rPr lang="hr-H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hr-HR" sz="1400" i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hr-HR" sz="1400" baseline="-250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hr-HR" sz="14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hr-HR" sz="14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 [N], </a:t>
            </a:r>
            <a:r>
              <a:rPr lang="hr-HR" sz="1400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hr-HR" sz="14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2, 83 [m].</a:t>
            </a:r>
          </a:p>
        </p:txBody>
      </p:sp>
      <p:pic>
        <p:nvPicPr>
          <p:cNvPr id="17" name="Slika 16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1116" y="2318458"/>
            <a:ext cx="3316177" cy="120629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kstniOkvir 17"/>
              <p:cNvSpPr txBox="1"/>
              <p:nvPr/>
            </p:nvSpPr>
            <p:spPr>
              <a:xfrm>
                <a:off x="4838797" y="439094"/>
                <a:ext cx="1944443" cy="18466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hr-HR" sz="12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hr-HR" sz="1200" b="1" i="1" smtClean="0"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  <m:sub>
                        <m:r>
                          <a:rPr lang="hr-HR" sz="1200" b="1" i="1" smtClean="0">
                            <a:latin typeface="Cambria Math" panose="02040503050406030204" pitchFamily="18" charset="0"/>
                          </a:rPr>
                          <m:t>𝑹</m:t>
                        </m:r>
                      </m:sub>
                    </m:sSub>
                    <m:r>
                      <a:rPr lang="hr-HR" sz="1200" b="1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hr-HR" sz="12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hr-HR" sz="1200" b="1" i="1" smtClean="0"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  <m:sub>
                        <m:r>
                          <a:rPr lang="hr-HR" sz="12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hr-HR" sz="1200" b="1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hr-HR" sz="12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hr-HR" sz="1200" b="1" i="1" smtClean="0"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  <m:sub>
                        <m:r>
                          <a:rPr lang="hr-HR" sz="12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  <m:r>
                      <a:rPr lang="hr-HR" sz="1200" b="1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hr-HR" sz="12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hr-HR" sz="1200" b="1" i="1"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  <m:sub>
                        <m:r>
                          <a:rPr lang="hr-HR" sz="12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sub>
                    </m:sSub>
                    <m:r>
                      <a:rPr lang="hr-HR" sz="12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hr-HR" sz="1200" b="1" i="1" smtClean="0">
                        <a:latin typeface="Cambria Math" panose="02040503050406030204" pitchFamily="18" charset="0"/>
                      </a:rPr>
                      <m:t>𝟑𝟎</m:t>
                    </m:r>
                    <m:r>
                      <a:rPr lang="hr-HR" sz="1200" b="1" i="1" smtClean="0">
                        <a:latin typeface="Cambria Math" panose="02040503050406030204" pitchFamily="18" charset="0"/>
                      </a:rPr>
                      <m:t> [</m:t>
                    </m:r>
                    <m:r>
                      <a:rPr lang="hr-HR" sz="1200" b="1" i="1" smtClean="0">
                        <a:latin typeface="Cambria Math" panose="02040503050406030204" pitchFamily="18" charset="0"/>
                      </a:rPr>
                      <m:t>𝑵</m:t>
                    </m:r>
                    <m:r>
                      <a:rPr lang="hr-HR" sz="1200" b="1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hr-HR" sz="1200" b="1" dirty="0" smtClean="0"/>
                  <a:t> </a:t>
                </a:r>
                <a:endParaRPr lang="hr-HR" sz="1200" b="1" dirty="0"/>
              </a:p>
            </p:txBody>
          </p:sp>
        </mc:Choice>
        <mc:Fallback xmlns="">
          <p:sp>
            <p:nvSpPr>
              <p:cNvPr id="18" name="TekstniOkvir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8797" y="439094"/>
                <a:ext cx="1944443" cy="184666"/>
              </a:xfrm>
              <a:prstGeom prst="rect">
                <a:avLst/>
              </a:prstGeom>
              <a:blipFill>
                <a:blip r:embed="rId6"/>
                <a:stretch>
                  <a:fillRect l="-2821" t="-3333" r="-1254" b="-40000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kstniOkvir 18"/>
          <p:cNvSpPr txBox="1"/>
          <p:nvPr/>
        </p:nvSpPr>
        <p:spPr>
          <a:xfrm>
            <a:off x="3628191" y="78848"/>
            <a:ext cx="176811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400" b="1" dirty="0" smtClean="0">
                <a:solidFill>
                  <a:srgbClr val="0033CC"/>
                </a:solidFill>
              </a:rPr>
              <a:t>1. Analitička metoda:</a:t>
            </a:r>
            <a:endParaRPr lang="hr-HR" sz="1400" b="1" dirty="0">
              <a:solidFill>
                <a:srgbClr val="0033CC"/>
              </a:solidFill>
            </a:endParaRPr>
          </a:p>
        </p:txBody>
      </p:sp>
      <p:sp>
        <p:nvSpPr>
          <p:cNvPr id="20" name="TekstniOkvir 19"/>
          <p:cNvSpPr txBox="1"/>
          <p:nvPr/>
        </p:nvSpPr>
        <p:spPr>
          <a:xfrm>
            <a:off x="3803899" y="357537"/>
            <a:ext cx="102547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Rezultanta:</a:t>
            </a:r>
            <a:endParaRPr lang="hr-HR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1" name="TekstniOkvir 20"/>
          <p:cNvSpPr txBox="1"/>
          <p:nvPr/>
        </p:nvSpPr>
        <p:spPr>
          <a:xfrm>
            <a:off x="3820849" y="750106"/>
            <a:ext cx="156363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Položaj rezultante:</a:t>
            </a:r>
            <a:endParaRPr lang="hr-HR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kstniOkvir 21"/>
              <p:cNvSpPr txBox="1"/>
              <p:nvPr/>
            </p:nvSpPr>
            <p:spPr>
              <a:xfrm>
                <a:off x="5298956" y="821924"/>
                <a:ext cx="3504934" cy="18466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sz="12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2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hr-HR" sz="1200" b="1" i="1" smtClean="0"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hr-HR" sz="1200" b="1" i="1" smtClean="0">
                              <a:latin typeface="Cambria Math" panose="02040503050406030204" pitchFamily="18" charset="0"/>
                            </a:rPr>
                            <m:t>𝑹</m:t>
                          </m:r>
                        </m:sub>
                      </m:sSub>
                      <m:r>
                        <a:rPr lang="hr-HR" sz="1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hr-HR" sz="1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hr-HR" sz="1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𝑨</m:t>
                          </m:r>
                        </m:sub>
                      </m:sSub>
                      <m:r>
                        <a:rPr lang="hr-HR" sz="1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hr-HR" sz="1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hr-HR" sz="1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hr-HR" sz="1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hr-HR" sz="1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hr-HR" sz="1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𝒂</m:t>
                      </m:r>
                      <m:r>
                        <a:rPr lang="hr-HR" sz="1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hr-HR" sz="1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hr-HR" sz="1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hr-HR" sz="1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hr-HR" sz="1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hr-HR" sz="1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𝒂</m:t>
                          </m:r>
                          <m:r>
                            <a:rPr lang="hr-HR" sz="1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hr-HR" sz="1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𝒃</m:t>
                          </m:r>
                        </m:e>
                      </m:d>
                      <m:r>
                        <a:rPr lang="hr-HR" sz="1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hr-HR" sz="1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hr-HR" sz="1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  <m:r>
                        <a:rPr lang="hr-HR" sz="1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hr-HR" sz="1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hr-HR" sz="1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𝒂</m:t>
                          </m:r>
                          <m:r>
                            <a:rPr lang="hr-HR" sz="1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hr-HR" sz="1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𝒃</m:t>
                          </m:r>
                          <m:r>
                            <a:rPr lang="hr-HR" sz="1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hr-HR" sz="1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𝒄</m:t>
                          </m:r>
                        </m:e>
                      </m:d>
                    </m:oMath>
                  </m:oMathPara>
                </a14:m>
                <a:endParaRPr lang="hr-HR" sz="1200" b="1" dirty="0"/>
              </a:p>
            </p:txBody>
          </p:sp>
        </mc:Choice>
        <mc:Fallback xmlns="">
          <p:sp>
            <p:nvSpPr>
              <p:cNvPr id="22" name="TekstniOkvir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8956" y="821924"/>
                <a:ext cx="3504934" cy="184666"/>
              </a:xfrm>
              <a:prstGeom prst="rect">
                <a:avLst/>
              </a:prstGeom>
              <a:blipFill>
                <a:blip r:embed="rId7"/>
                <a:stretch>
                  <a:fillRect t="-3333" b="-13333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3" name="Grupa 22"/>
          <p:cNvGrpSpPr/>
          <p:nvPr/>
        </p:nvGrpSpPr>
        <p:grpSpPr>
          <a:xfrm>
            <a:off x="8873140" y="811852"/>
            <a:ext cx="444291" cy="252354"/>
            <a:chOff x="2496933" y="3722167"/>
            <a:chExt cx="444291" cy="252354"/>
          </a:xfrm>
        </p:grpSpPr>
        <p:cxnSp>
          <p:nvCxnSpPr>
            <p:cNvPr id="24" name="Ravni poveznik 23"/>
            <p:cNvCxnSpPr/>
            <p:nvPr/>
          </p:nvCxnSpPr>
          <p:spPr>
            <a:xfrm flipH="1">
              <a:off x="2496933" y="3722167"/>
              <a:ext cx="72531" cy="25235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TekstniOkvir 24"/>
                <p:cNvSpPr txBox="1"/>
                <p:nvPr/>
              </p:nvSpPr>
              <p:spPr>
                <a:xfrm>
                  <a:off x="2567468" y="3771400"/>
                  <a:ext cx="373756" cy="153888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hr-HR" sz="10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d>
                          <m:dPr>
                            <m:ctrlPr>
                              <a:rPr lang="hr-HR" sz="1000" b="1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hr-HR" sz="1000" b="1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hr-HR" sz="1000" b="1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𝟏</m:t>
                            </m:r>
                          </m:e>
                        </m:d>
                      </m:oMath>
                    </m:oMathPara>
                  </a14:m>
                  <a:endParaRPr lang="hr-HR" sz="1000" b="1" dirty="0">
                    <a:solidFill>
                      <a:srgbClr val="0033CC"/>
                    </a:solidFill>
                  </a:endParaRPr>
                </a:p>
              </p:txBody>
            </p:sp>
          </mc:Choice>
          <mc:Fallback xmlns="">
            <p:sp>
              <p:nvSpPr>
                <p:cNvPr id="25" name="TekstniOkvir 2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67468" y="3771400"/>
                  <a:ext cx="373756" cy="153888"/>
                </a:xfrm>
                <a:prstGeom prst="rect">
                  <a:avLst/>
                </a:prstGeom>
                <a:blipFill>
                  <a:blip r:embed="rId8"/>
                  <a:stretch>
                    <a:fillRect l="-1639" b="-12000"/>
                  </a:stretch>
                </a:blipFill>
              </p:spPr>
              <p:txBody>
                <a:bodyPr/>
                <a:lstStyle/>
                <a:p>
                  <a:r>
                    <a:rPr lang="hr-H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Pravokutnik 3"/>
              <p:cNvSpPr/>
              <p:nvPr/>
            </p:nvSpPr>
            <p:spPr>
              <a:xfrm>
                <a:off x="5229706" y="1096711"/>
                <a:ext cx="3574184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sz="12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200" b="1" i="1"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hr-HR" sz="1200" b="1" i="1">
                              <a:latin typeface="Cambria Math" panose="02040503050406030204" pitchFamily="18" charset="0"/>
                            </a:rPr>
                            <m:t>𝑹</m:t>
                          </m:r>
                        </m:sub>
                      </m:sSub>
                      <m:r>
                        <a:rPr lang="hr-HR" sz="12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hr-HR" sz="1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hr-HR" sz="1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𝑨</m:t>
                          </m:r>
                        </m:sub>
                      </m:sSub>
                      <m:r>
                        <a:rPr lang="hr-HR" sz="1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hr-HR" sz="1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hr-HR" sz="1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hr-HR" sz="12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hr-HR" sz="12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𝒂</m:t>
                      </m:r>
                      <m:r>
                        <a:rPr lang="hr-HR" sz="1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hr-HR" sz="1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hr-HR" sz="1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hr-HR" sz="12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hr-HR" sz="1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hr-HR" sz="1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𝒂</m:t>
                          </m:r>
                          <m:r>
                            <a:rPr lang="hr-HR" sz="1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hr-HR" sz="1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𝒃</m:t>
                          </m:r>
                        </m:e>
                      </m:d>
                      <m:r>
                        <a:rPr lang="hr-HR" sz="1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hr-HR" sz="1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hr-HR" sz="1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  <m:r>
                        <a:rPr lang="hr-HR" sz="12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hr-HR" sz="1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hr-HR" sz="1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𝒂</m:t>
                          </m:r>
                          <m:r>
                            <a:rPr lang="hr-HR" sz="1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hr-HR" sz="1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𝒃</m:t>
                          </m:r>
                          <m:r>
                            <a:rPr lang="hr-HR" sz="1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hr-HR" sz="1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𝒄</m:t>
                          </m:r>
                        </m:e>
                      </m:d>
                    </m:oMath>
                  </m:oMathPara>
                </a14:m>
                <a:endParaRPr lang="hr-HR" sz="1200" dirty="0"/>
              </a:p>
            </p:txBody>
          </p:sp>
        </mc:Choice>
        <mc:Fallback xmlns="">
          <p:sp>
            <p:nvSpPr>
              <p:cNvPr id="4" name="Pravokutnik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9706" y="1096711"/>
                <a:ext cx="3574184" cy="276999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Pravokutnik 26"/>
              <p:cNvSpPr/>
              <p:nvPr/>
            </p:nvSpPr>
            <p:spPr>
              <a:xfrm>
                <a:off x="5298956" y="1383635"/>
                <a:ext cx="2706510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sz="1200" b="1" i="1" smtClean="0">
                          <a:latin typeface="Cambria Math" panose="02040503050406030204" pitchFamily="18" charset="0"/>
                        </a:rPr>
                        <m:t>𝟑𝟎</m:t>
                      </m:r>
                      <m:r>
                        <a:rPr lang="hr-HR" sz="12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hr-HR" sz="1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hr-HR" sz="1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𝑨</m:t>
                          </m:r>
                        </m:sub>
                      </m:sSub>
                      <m:r>
                        <a:rPr lang="hr-HR" sz="1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hr-HR" sz="1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𝟐𝟎</m:t>
                      </m:r>
                      <m:r>
                        <a:rPr lang="hr-HR" sz="12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hr-HR" sz="1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hr-HR" sz="1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hr-HR" sz="1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</m:t>
                      </m:r>
                      <m:r>
                        <a:rPr lang="hr-HR" sz="1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hr-HR" sz="1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𝟑𝟎</m:t>
                      </m:r>
                      <m:r>
                        <a:rPr lang="hr-HR" sz="12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hr-HR" sz="1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hr-HR" sz="1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hr-HR" sz="1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</m:t>
                      </m:r>
                      <m:r>
                        <a:rPr lang="hr-HR" sz="1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hr-HR" sz="1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𝟒𝟎</m:t>
                      </m:r>
                      <m:r>
                        <a:rPr lang="hr-HR" sz="12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hr-HR" sz="1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hr-HR" sz="1200" dirty="0"/>
              </a:p>
            </p:txBody>
          </p:sp>
        </mc:Choice>
        <mc:Fallback xmlns="">
          <p:sp>
            <p:nvSpPr>
              <p:cNvPr id="27" name="Pravokutnik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8956" y="1383635"/>
                <a:ext cx="2706510" cy="276999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Pravokutnik 27"/>
              <p:cNvSpPr/>
              <p:nvPr/>
            </p:nvSpPr>
            <p:spPr>
              <a:xfrm>
                <a:off x="5298956" y="1569296"/>
                <a:ext cx="1481046" cy="44300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sz="1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hr-HR" sz="1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𝑨</m:t>
                          </m:r>
                        </m:sub>
                      </m:sSub>
                      <m:r>
                        <a:rPr lang="hr-HR" sz="1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r-HR" sz="1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r-HR" sz="1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𝟖𝟓</m:t>
                          </m:r>
                        </m:num>
                        <m:den>
                          <m:r>
                            <a:rPr lang="hr-HR" sz="1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𝟑𝟎</m:t>
                          </m:r>
                        </m:den>
                      </m:f>
                      <m:r>
                        <a:rPr lang="hr-HR" sz="1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hr-HR" sz="1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hr-HR" sz="1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hr-HR" sz="1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𝟖𝟑</m:t>
                      </m:r>
                      <m:r>
                        <a:rPr lang="hr-HR" sz="1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hr-HR" sz="1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hr-HR" sz="1200" dirty="0"/>
              </a:p>
            </p:txBody>
          </p:sp>
        </mc:Choice>
        <mc:Fallback xmlns="">
          <p:sp>
            <p:nvSpPr>
              <p:cNvPr id="28" name="Pravokutnik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8956" y="1569296"/>
                <a:ext cx="1481046" cy="443006"/>
              </a:xfrm>
              <a:prstGeom prst="rect">
                <a:avLst/>
              </a:prstGeom>
              <a:blipFill>
                <a:blip r:embed="rId11"/>
                <a:stretch>
                  <a:fillRect b="-1370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Pravokutnik 4"/>
              <p:cNvSpPr/>
              <p:nvPr/>
            </p:nvSpPr>
            <p:spPr>
              <a:xfrm>
                <a:off x="10713721" y="547906"/>
                <a:ext cx="923201" cy="27699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0033CC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sz="12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200" b="1" i="1"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hr-HR" sz="1200" b="1" i="1">
                              <a:latin typeface="Cambria Math" panose="02040503050406030204" pitchFamily="18" charset="0"/>
                            </a:rPr>
                            <m:t>𝑹</m:t>
                          </m:r>
                        </m:sub>
                      </m:sSub>
                      <m:r>
                        <a:rPr lang="hr-HR" sz="1200" b="1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r-HR" sz="1200" i="1" dirty="0" smtClean="0">
                          <a:latin typeface="Cambria Math" panose="02040503050406030204" pitchFamily="18" charset="0"/>
                        </a:rPr>
                        <m:t>30 </m:t>
                      </m:r>
                      <m:r>
                        <a:rPr lang="hr-HR" sz="1200" i="1" dirty="0" smtClean="0">
                          <a:latin typeface="Cambria Math" panose="02040503050406030204" pitchFamily="18" charset="0"/>
                        </a:rPr>
                        <m:t>𝑁</m:t>
                      </m:r>
                    </m:oMath>
                  </m:oMathPara>
                </a14:m>
                <a:endParaRPr lang="hr-HR" sz="1200" dirty="0"/>
              </a:p>
            </p:txBody>
          </p:sp>
        </mc:Choice>
        <mc:Fallback xmlns="">
          <p:sp>
            <p:nvSpPr>
              <p:cNvPr id="5" name="Pravokutnik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13721" y="547906"/>
                <a:ext cx="923201" cy="276999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  <a:ln>
                <a:solidFill>
                  <a:srgbClr val="0033CC"/>
                </a:solidFill>
              </a:ln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Pravokutnik 5"/>
              <p:cNvSpPr/>
              <p:nvPr/>
            </p:nvSpPr>
            <p:spPr>
              <a:xfrm>
                <a:off x="10713721" y="1623215"/>
                <a:ext cx="1097352" cy="27699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0033CC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sz="1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hr-HR" sz="1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𝑨</m:t>
                          </m:r>
                        </m:sub>
                      </m:sSub>
                      <m:r>
                        <a:rPr lang="hr-HR" sz="12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hr-HR" sz="1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hr-HR" sz="1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hr-HR" sz="1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𝟖𝟑</m:t>
                      </m:r>
                      <m:r>
                        <a:rPr lang="hr-HR" sz="1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hr-HR" sz="1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hr-HR" sz="1200" dirty="0"/>
              </a:p>
            </p:txBody>
          </p:sp>
        </mc:Choice>
        <mc:Fallback xmlns="">
          <p:sp>
            <p:nvSpPr>
              <p:cNvPr id="6" name="Pravokutnik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13721" y="1623215"/>
                <a:ext cx="1097352" cy="276999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  <a:ln>
                <a:solidFill>
                  <a:srgbClr val="0033CC"/>
                </a:solidFill>
              </a:ln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TekstniOkvir 28"/>
          <p:cNvSpPr txBox="1"/>
          <p:nvPr/>
        </p:nvSpPr>
        <p:spPr>
          <a:xfrm>
            <a:off x="3729004" y="2030315"/>
            <a:ext cx="16397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400" b="1" dirty="0" smtClean="0">
                <a:solidFill>
                  <a:srgbClr val="0033CC"/>
                </a:solidFill>
              </a:rPr>
              <a:t>2. Grafička metoda:</a:t>
            </a:r>
            <a:endParaRPr lang="hr-HR" sz="1400" b="1" dirty="0">
              <a:solidFill>
                <a:srgbClr val="0033CC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kstniOkvir 29"/>
              <p:cNvSpPr txBox="1"/>
              <p:nvPr/>
            </p:nvSpPr>
            <p:spPr>
              <a:xfrm>
                <a:off x="3905487" y="2793872"/>
                <a:ext cx="759439" cy="35067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sz="1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2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hr-HR" sz="1200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sub>
                      </m:sSub>
                      <m:r>
                        <a:rPr lang="hr-HR" sz="1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r-HR" sz="1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r-HR" sz="1200" b="0" i="1" smtClean="0">
                              <a:latin typeface="Cambria Math" panose="02040503050406030204" pitchFamily="18" charset="0"/>
                            </a:rPr>
                            <m:t>20 </m:t>
                          </m:r>
                          <m:r>
                            <a:rPr lang="hr-HR" sz="12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num>
                        <m:den>
                          <m:r>
                            <a:rPr lang="hr-HR" sz="1200" b="0" i="1" smtClean="0">
                              <a:latin typeface="Cambria Math" panose="02040503050406030204" pitchFamily="18" charset="0"/>
                            </a:rPr>
                            <m:t>1 </m:t>
                          </m:r>
                          <m:r>
                            <a:rPr lang="hr-HR" sz="1200" b="0" i="1" smtClean="0">
                              <a:latin typeface="Cambria Math" panose="02040503050406030204" pitchFamily="18" charset="0"/>
                            </a:rPr>
                            <m:t>𝑐𝑚</m:t>
                          </m:r>
                        </m:den>
                      </m:f>
                    </m:oMath>
                  </m:oMathPara>
                </a14:m>
                <a:endParaRPr lang="hr-HR" sz="1600" dirty="0"/>
              </a:p>
            </p:txBody>
          </p:sp>
        </mc:Choice>
        <mc:Fallback xmlns="">
          <p:sp>
            <p:nvSpPr>
              <p:cNvPr id="30" name="TekstniOkvir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5487" y="2793872"/>
                <a:ext cx="759439" cy="350673"/>
              </a:xfrm>
              <a:prstGeom prst="rect">
                <a:avLst/>
              </a:prstGeom>
              <a:blipFill>
                <a:blip r:embed="rId14"/>
                <a:stretch>
                  <a:fillRect l="-4839" t="-1724" r="-4839" b="-12069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kstniOkvir 30"/>
              <p:cNvSpPr txBox="1"/>
              <p:nvPr/>
            </p:nvSpPr>
            <p:spPr>
              <a:xfrm>
                <a:off x="4960039" y="2785199"/>
                <a:ext cx="775469" cy="3507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sz="1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2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hr-HR" sz="1200" b="0" i="1" smtClean="0">
                              <a:latin typeface="Cambria Math" panose="02040503050406030204" pitchFamily="18" charset="0"/>
                            </a:rPr>
                            <m:t>𝑙</m:t>
                          </m:r>
                        </m:sub>
                      </m:sSub>
                      <m:r>
                        <a:rPr lang="hr-HR" sz="1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r-HR" sz="1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r-HR" sz="1200" b="0" i="1" smtClean="0">
                              <a:latin typeface="Cambria Math" panose="02040503050406030204" pitchFamily="18" charset="0"/>
                            </a:rPr>
                            <m:t>0.5 </m:t>
                          </m:r>
                          <m:r>
                            <a:rPr lang="hr-HR" sz="12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num>
                        <m:den>
                          <m:r>
                            <a:rPr lang="hr-HR" sz="1200" b="0" i="1" smtClean="0">
                              <a:latin typeface="Cambria Math" panose="02040503050406030204" pitchFamily="18" charset="0"/>
                            </a:rPr>
                            <m:t>1 </m:t>
                          </m:r>
                          <m:r>
                            <a:rPr lang="hr-HR" sz="1200" b="0" i="1" smtClean="0">
                              <a:latin typeface="Cambria Math" panose="02040503050406030204" pitchFamily="18" charset="0"/>
                            </a:rPr>
                            <m:t>𝑐𝑚</m:t>
                          </m:r>
                        </m:den>
                      </m:f>
                    </m:oMath>
                  </m:oMathPara>
                </a14:m>
                <a:endParaRPr lang="hr-HR" sz="1600" dirty="0"/>
              </a:p>
            </p:txBody>
          </p:sp>
        </mc:Choice>
        <mc:Fallback xmlns="">
          <p:sp>
            <p:nvSpPr>
              <p:cNvPr id="31" name="TekstniOkvir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0039" y="2785199"/>
                <a:ext cx="775469" cy="350737"/>
              </a:xfrm>
              <a:prstGeom prst="rect">
                <a:avLst/>
              </a:prstGeom>
              <a:blipFill>
                <a:blip r:embed="rId15"/>
                <a:stretch>
                  <a:fillRect l="-4724" t="-3509" r="-2362" b="-15789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kstniOkvir 31"/>
              <p:cNvSpPr txBox="1"/>
              <p:nvPr/>
            </p:nvSpPr>
            <p:spPr>
              <a:xfrm>
                <a:off x="3905487" y="3416203"/>
                <a:ext cx="1204048" cy="3759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hr-HR" sz="12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hr-HR" sz="12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hr-HR" sz="1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r-HR" sz="1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sub>
                          </m:sSub>
                        </m:den>
                      </m:f>
                      <m:r>
                        <a:rPr lang="hr-HR" sz="1200" b="0" i="1" smtClean="0">
                          <a:latin typeface="Cambria Math" panose="02040503050406030204" pitchFamily="18" charset="0"/>
                        </a:rPr>
                        <m:t>=1 </m:t>
                      </m:r>
                      <m:r>
                        <a:rPr lang="hr-HR" sz="1200" b="0" i="1" smtClean="0">
                          <a:latin typeface="Cambria Math" panose="02040503050406030204" pitchFamily="18" charset="0"/>
                        </a:rPr>
                        <m:t>𝑐𝑚</m:t>
                      </m:r>
                    </m:oMath>
                  </m:oMathPara>
                </a14:m>
                <a:endParaRPr lang="hr-HR" sz="1200" dirty="0"/>
              </a:p>
            </p:txBody>
          </p:sp>
        </mc:Choice>
        <mc:Fallback xmlns="">
          <p:sp>
            <p:nvSpPr>
              <p:cNvPr id="32" name="TekstniOkvir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5487" y="3416203"/>
                <a:ext cx="1204048" cy="375937"/>
              </a:xfrm>
              <a:prstGeom prst="rect">
                <a:avLst/>
              </a:prstGeom>
              <a:blipFill>
                <a:blip r:embed="rId16"/>
                <a:stretch>
                  <a:fillRect t="-1613" r="-1523" b="-8065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kstniOkvir 32"/>
              <p:cNvSpPr txBox="1"/>
              <p:nvPr/>
            </p:nvSpPr>
            <p:spPr>
              <a:xfrm>
                <a:off x="5248171" y="3398105"/>
                <a:ext cx="1324658" cy="3759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hr-HR" sz="12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hr-HR" sz="12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hr-HR" sz="1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r-HR" sz="1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sub>
                          </m:sSub>
                        </m:den>
                      </m:f>
                      <m:r>
                        <a:rPr lang="hr-HR" sz="1200" b="0" i="1" smtClean="0">
                          <a:latin typeface="Cambria Math" panose="02040503050406030204" pitchFamily="18" charset="0"/>
                        </a:rPr>
                        <m:t>=1.5 </m:t>
                      </m:r>
                      <m:r>
                        <a:rPr lang="hr-HR" sz="1200" b="0" i="1" smtClean="0">
                          <a:latin typeface="Cambria Math" panose="02040503050406030204" pitchFamily="18" charset="0"/>
                        </a:rPr>
                        <m:t>𝑐𝑚</m:t>
                      </m:r>
                    </m:oMath>
                  </m:oMathPara>
                </a14:m>
                <a:endParaRPr lang="hr-HR" sz="1200" dirty="0"/>
              </a:p>
            </p:txBody>
          </p:sp>
        </mc:Choice>
        <mc:Fallback xmlns="">
          <p:sp>
            <p:nvSpPr>
              <p:cNvPr id="33" name="TekstniOkvir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48171" y="3398105"/>
                <a:ext cx="1324658" cy="375937"/>
              </a:xfrm>
              <a:prstGeom prst="rect">
                <a:avLst/>
              </a:prstGeom>
              <a:blipFill>
                <a:blip r:embed="rId17"/>
                <a:stretch>
                  <a:fillRect t="-1613" r="-1382" b="-8065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kstniOkvir 33"/>
              <p:cNvSpPr txBox="1"/>
              <p:nvPr/>
            </p:nvSpPr>
            <p:spPr>
              <a:xfrm>
                <a:off x="3905487" y="4593054"/>
                <a:ext cx="1116011" cy="34740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hr-HR" sz="12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hr-HR" sz="120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d>
                      <m:r>
                        <a:rPr lang="hr-HR" sz="1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r-HR" sz="1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r-HR" sz="12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sSub>
                            <m:sSubPr>
                              <m:ctrlP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</m:sub>
                          </m:sSub>
                        </m:den>
                      </m:f>
                      <m:r>
                        <a:rPr lang="hr-HR" sz="1200" b="0" i="1" smtClean="0">
                          <a:latin typeface="Cambria Math" panose="02040503050406030204" pitchFamily="18" charset="0"/>
                        </a:rPr>
                        <m:t>=1 </m:t>
                      </m:r>
                      <m:r>
                        <a:rPr lang="hr-HR" sz="1200" b="0" i="1" smtClean="0">
                          <a:latin typeface="Cambria Math" panose="02040503050406030204" pitchFamily="18" charset="0"/>
                        </a:rPr>
                        <m:t>𝑐𝑚</m:t>
                      </m:r>
                    </m:oMath>
                  </m:oMathPara>
                </a14:m>
                <a:endParaRPr lang="hr-HR" sz="1200" dirty="0"/>
              </a:p>
            </p:txBody>
          </p:sp>
        </mc:Choice>
        <mc:Fallback xmlns="">
          <p:sp>
            <p:nvSpPr>
              <p:cNvPr id="34" name="TekstniOkvir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5487" y="4593054"/>
                <a:ext cx="1116011" cy="347403"/>
              </a:xfrm>
              <a:prstGeom prst="rect">
                <a:avLst/>
              </a:prstGeom>
              <a:blipFill>
                <a:blip r:embed="rId18"/>
                <a:stretch>
                  <a:fillRect r="-1639" b="-10526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kstniOkvir 34"/>
              <p:cNvSpPr txBox="1"/>
              <p:nvPr/>
            </p:nvSpPr>
            <p:spPr>
              <a:xfrm>
                <a:off x="5136274" y="4530056"/>
                <a:ext cx="1114023" cy="38177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hr-HR" sz="12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hr-HR" sz="12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  <m:r>
                        <a:rPr lang="hr-HR" sz="1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r-HR" sz="1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r-HR" sz="12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num>
                        <m:den>
                          <m:sSub>
                            <m:sSubPr>
                              <m:ctrlP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</m:sub>
                          </m:sSub>
                        </m:den>
                      </m:f>
                      <m:r>
                        <a:rPr lang="hr-HR" sz="1200" b="0" i="1" smtClean="0">
                          <a:latin typeface="Cambria Math" panose="02040503050406030204" pitchFamily="18" charset="0"/>
                        </a:rPr>
                        <m:t>=2 </m:t>
                      </m:r>
                      <m:r>
                        <a:rPr lang="hr-HR" sz="1200" b="0" i="1" smtClean="0">
                          <a:latin typeface="Cambria Math" panose="02040503050406030204" pitchFamily="18" charset="0"/>
                        </a:rPr>
                        <m:t>𝑐𝑚</m:t>
                      </m:r>
                    </m:oMath>
                  </m:oMathPara>
                </a14:m>
                <a:endParaRPr lang="hr-HR" sz="1200" dirty="0"/>
              </a:p>
            </p:txBody>
          </p:sp>
        </mc:Choice>
        <mc:Fallback xmlns="">
          <p:sp>
            <p:nvSpPr>
              <p:cNvPr id="35" name="TekstniOkvir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36274" y="4530056"/>
                <a:ext cx="1114023" cy="381771"/>
              </a:xfrm>
              <a:prstGeom prst="rect">
                <a:avLst/>
              </a:prstGeom>
              <a:blipFill>
                <a:blip r:embed="rId19"/>
                <a:stretch>
                  <a:fillRect t="-3175" r="-1648" b="-9524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TekstniOkvir 35"/>
          <p:cNvSpPr txBox="1"/>
          <p:nvPr/>
        </p:nvSpPr>
        <p:spPr>
          <a:xfrm>
            <a:off x="3769999" y="2501523"/>
            <a:ext cx="117384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Mjerilo crtanje:</a:t>
            </a:r>
            <a:endParaRPr lang="hr-HR" sz="12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7" name="TekstniOkvir 36"/>
          <p:cNvSpPr txBox="1"/>
          <p:nvPr/>
        </p:nvSpPr>
        <p:spPr>
          <a:xfrm>
            <a:off x="3824622" y="3165953"/>
            <a:ext cx="93326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Duljine sila:</a:t>
            </a:r>
            <a:endParaRPr lang="hr-HR" sz="12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8" name="TekstniOkvir 37"/>
          <p:cNvSpPr txBox="1"/>
          <p:nvPr/>
        </p:nvSpPr>
        <p:spPr>
          <a:xfrm>
            <a:off x="3854607" y="4317874"/>
            <a:ext cx="121776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Duljine krakova:</a:t>
            </a:r>
            <a:endParaRPr lang="hr-HR" sz="12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kstniOkvir 38"/>
              <p:cNvSpPr txBox="1"/>
              <p:nvPr/>
            </p:nvSpPr>
            <p:spPr>
              <a:xfrm>
                <a:off x="3926762" y="5001226"/>
                <a:ext cx="1102673" cy="34733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hr-HR" sz="12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hr-HR" sz="12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</m:d>
                      <m:r>
                        <a:rPr lang="hr-HR" sz="1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r-HR" sz="1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r-HR" sz="12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num>
                        <m:den>
                          <m:sSub>
                            <m:sSubPr>
                              <m:ctrlP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</m:sub>
                          </m:sSub>
                        </m:den>
                      </m:f>
                      <m:r>
                        <a:rPr lang="hr-HR" sz="1200" b="0" i="1" smtClean="0">
                          <a:latin typeface="Cambria Math" panose="02040503050406030204" pitchFamily="18" charset="0"/>
                        </a:rPr>
                        <m:t>=3 </m:t>
                      </m:r>
                      <m:r>
                        <a:rPr lang="hr-HR" sz="1200" b="0" i="1" smtClean="0">
                          <a:latin typeface="Cambria Math" panose="02040503050406030204" pitchFamily="18" charset="0"/>
                        </a:rPr>
                        <m:t>𝑐𝑚</m:t>
                      </m:r>
                    </m:oMath>
                  </m:oMathPara>
                </a14:m>
                <a:endParaRPr lang="hr-HR" sz="1200" dirty="0"/>
              </a:p>
            </p:txBody>
          </p:sp>
        </mc:Choice>
        <mc:Fallback xmlns="">
          <p:sp>
            <p:nvSpPr>
              <p:cNvPr id="39" name="TekstniOkvir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6762" y="5001226"/>
                <a:ext cx="1102673" cy="347339"/>
              </a:xfrm>
              <a:prstGeom prst="rect">
                <a:avLst/>
              </a:prstGeom>
              <a:blipFill>
                <a:blip r:embed="rId20"/>
                <a:stretch>
                  <a:fillRect r="-2210" b="-10526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kstniOkvir 39"/>
              <p:cNvSpPr txBox="1"/>
              <p:nvPr/>
            </p:nvSpPr>
            <p:spPr>
              <a:xfrm>
                <a:off x="3926762" y="3866960"/>
                <a:ext cx="1207638" cy="3759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hr-HR" sz="12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hr-HR" sz="12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e>
                      </m:d>
                      <m:r>
                        <a:rPr lang="hr-HR" sz="1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r-HR" sz="1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sub>
                          </m:sSub>
                        </m:den>
                      </m:f>
                      <m:r>
                        <a:rPr lang="hr-HR" sz="1200" b="0" i="1" smtClean="0">
                          <a:latin typeface="Cambria Math" panose="02040503050406030204" pitchFamily="18" charset="0"/>
                        </a:rPr>
                        <m:t>=2 </m:t>
                      </m:r>
                      <m:r>
                        <a:rPr lang="hr-HR" sz="1200" b="0" i="1" smtClean="0">
                          <a:latin typeface="Cambria Math" panose="02040503050406030204" pitchFamily="18" charset="0"/>
                        </a:rPr>
                        <m:t>𝑐𝑚</m:t>
                      </m:r>
                    </m:oMath>
                  </m:oMathPara>
                </a14:m>
                <a:endParaRPr lang="hr-HR" sz="1200" dirty="0"/>
              </a:p>
            </p:txBody>
          </p:sp>
        </mc:Choice>
        <mc:Fallback xmlns="">
          <p:sp>
            <p:nvSpPr>
              <p:cNvPr id="40" name="TekstniOkvir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6762" y="3866960"/>
                <a:ext cx="1207638" cy="375937"/>
              </a:xfrm>
              <a:prstGeom prst="rect">
                <a:avLst/>
              </a:prstGeom>
              <a:blipFill>
                <a:blip r:embed="rId21"/>
                <a:stretch>
                  <a:fillRect t="-1613" r="-2020" b="-8065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TekstniOkvir 41"/>
          <p:cNvSpPr txBox="1"/>
          <p:nvPr/>
        </p:nvSpPr>
        <p:spPr>
          <a:xfrm>
            <a:off x="3828825" y="5447796"/>
            <a:ext cx="351410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Očitavanje rezultata iz poligona sila i plana položaja:</a:t>
            </a:r>
            <a:endParaRPr lang="hr-HR" sz="12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kstniOkvir 42"/>
              <p:cNvSpPr txBox="1"/>
              <p:nvPr/>
            </p:nvSpPr>
            <p:spPr>
              <a:xfrm>
                <a:off x="3949099" y="6074264"/>
                <a:ext cx="2561214" cy="34695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sz="1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200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hr-HR" sz="1200" i="1">
                              <a:latin typeface="Cambria Math" panose="02040503050406030204" pitchFamily="18" charset="0"/>
                            </a:rPr>
                            <m:t>𝑅</m:t>
                          </m:r>
                        </m:sub>
                      </m:sSub>
                      <m:r>
                        <a:rPr lang="hr-HR" sz="12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hr-HR" sz="12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hr-HR" sz="12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sub>
                          </m:sSub>
                        </m:e>
                      </m:d>
                      <m:r>
                        <a:rPr lang="hr-HR" sz="1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hr-HR" sz="1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200" i="1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hr-HR" sz="1200" i="1">
                              <a:latin typeface="Cambria Math" panose="02040503050406030204" pitchFamily="18" charset="0"/>
                            </a:rPr>
                            <m:t>𝐹</m:t>
                          </m:r>
                        </m:sub>
                      </m:sSub>
                      <m:r>
                        <a:rPr lang="hr-HR" sz="1200" b="0" i="1" smtClean="0">
                          <a:latin typeface="Cambria Math" panose="02040503050406030204" pitchFamily="18" charset="0"/>
                        </a:rPr>
                        <m:t>=1.5 </m:t>
                      </m:r>
                      <m:r>
                        <a:rPr lang="hr-HR" sz="1200" b="0" i="1" smtClean="0">
                          <a:latin typeface="Cambria Math" panose="02040503050406030204" pitchFamily="18" charset="0"/>
                        </a:rPr>
                        <m:t>𝑐𝑚</m:t>
                      </m:r>
                      <m:r>
                        <a:rPr lang="hr-HR" sz="1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hr-HR" sz="1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r-HR" sz="1200" i="1">
                              <a:latin typeface="Cambria Math" panose="02040503050406030204" pitchFamily="18" charset="0"/>
                            </a:rPr>
                            <m:t>20 </m:t>
                          </m:r>
                          <m:r>
                            <a:rPr lang="hr-HR" sz="1200" i="1">
                              <a:latin typeface="Cambria Math" panose="02040503050406030204" pitchFamily="18" charset="0"/>
                            </a:rPr>
                            <m:t>𝑁</m:t>
                          </m:r>
                        </m:num>
                        <m:den>
                          <m:r>
                            <a:rPr lang="hr-HR" sz="1200" i="1">
                              <a:latin typeface="Cambria Math" panose="02040503050406030204" pitchFamily="18" charset="0"/>
                            </a:rPr>
                            <m:t>1 </m:t>
                          </m:r>
                          <m:r>
                            <a:rPr lang="hr-HR" sz="1200" i="1">
                              <a:latin typeface="Cambria Math" panose="02040503050406030204" pitchFamily="18" charset="0"/>
                            </a:rPr>
                            <m:t>𝑐𝑚</m:t>
                          </m:r>
                        </m:den>
                      </m:f>
                      <m:r>
                        <a:rPr lang="hr-HR" sz="1200" b="0" i="1" smtClean="0">
                          <a:latin typeface="Cambria Math" panose="02040503050406030204" pitchFamily="18" charset="0"/>
                        </a:rPr>
                        <m:t>=30 </m:t>
                      </m:r>
                      <m:r>
                        <a:rPr lang="hr-HR" sz="1200" b="0" i="1" smtClean="0">
                          <a:latin typeface="Cambria Math" panose="02040503050406030204" pitchFamily="18" charset="0"/>
                        </a:rPr>
                        <m:t>𝑁</m:t>
                      </m:r>
                    </m:oMath>
                  </m:oMathPara>
                </a14:m>
                <a:endParaRPr lang="hr-HR" sz="1200" dirty="0"/>
              </a:p>
            </p:txBody>
          </p:sp>
        </mc:Choice>
        <mc:Fallback xmlns="">
          <p:sp>
            <p:nvSpPr>
              <p:cNvPr id="43" name="TekstniOkvir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9099" y="6074264"/>
                <a:ext cx="2561214" cy="346954"/>
              </a:xfrm>
              <a:prstGeom prst="rect">
                <a:avLst/>
              </a:prstGeom>
              <a:blipFill>
                <a:blip r:embed="rId22"/>
                <a:stretch>
                  <a:fillRect l="-952" t="-1754" r="-952" b="-14035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Pravokutnik 43"/>
              <p:cNvSpPr/>
              <p:nvPr/>
            </p:nvSpPr>
            <p:spPr>
              <a:xfrm>
                <a:off x="3856891" y="5685952"/>
                <a:ext cx="1110753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hr-HR" sz="12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hr-HR" sz="1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200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hr-HR" sz="1200" i="1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sub>
                          </m:sSub>
                        </m:e>
                      </m:d>
                      <m:r>
                        <a:rPr lang="hr-HR" sz="1200" b="0" i="0" smtClean="0">
                          <a:latin typeface="Cambria Math" panose="02040503050406030204" pitchFamily="18" charset="0"/>
                        </a:rPr>
                        <m:t>=1.5 </m:t>
                      </m:r>
                      <m:r>
                        <m:rPr>
                          <m:sty m:val="p"/>
                        </m:rPr>
                        <a:rPr lang="hr-HR" sz="1200" b="0" i="0" smtClean="0">
                          <a:latin typeface="Cambria Math" panose="02040503050406030204" pitchFamily="18" charset="0"/>
                        </a:rPr>
                        <m:t>cm</m:t>
                      </m:r>
                    </m:oMath>
                  </m:oMathPara>
                </a14:m>
                <a:endParaRPr lang="hr-HR" sz="1200" dirty="0"/>
              </a:p>
            </p:txBody>
          </p:sp>
        </mc:Choice>
        <mc:Fallback xmlns="">
          <p:sp>
            <p:nvSpPr>
              <p:cNvPr id="44" name="Pravokutnik 4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6891" y="5685952"/>
                <a:ext cx="1110753" cy="276999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Pravokutnik 44"/>
              <p:cNvSpPr/>
              <p:nvPr/>
            </p:nvSpPr>
            <p:spPr>
              <a:xfrm>
                <a:off x="7336942" y="5717455"/>
                <a:ext cx="1120820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hr-HR" sz="12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hr-HR" sz="1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hr-HR" sz="1200" b="0" i="0" smtClean="0">
                          <a:latin typeface="Cambria Math" panose="02040503050406030204" pitchFamily="18" charset="0"/>
                        </a:rPr>
                        <m:t>=5,67 </m:t>
                      </m:r>
                      <m:r>
                        <m:rPr>
                          <m:sty m:val="p"/>
                        </m:rPr>
                        <a:rPr lang="hr-HR" sz="1200" b="0" i="0" smtClean="0">
                          <a:latin typeface="Cambria Math" panose="02040503050406030204" pitchFamily="18" charset="0"/>
                        </a:rPr>
                        <m:t>cm</m:t>
                      </m:r>
                    </m:oMath>
                  </m:oMathPara>
                </a14:m>
                <a:endParaRPr lang="hr-HR" sz="1200" dirty="0"/>
              </a:p>
            </p:txBody>
          </p:sp>
        </mc:Choice>
        <mc:Fallback xmlns="">
          <p:sp>
            <p:nvSpPr>
              <p:cNvPr id="45" name="Pravokutnik 4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6942" y="5717455"/>
                <a:ext cx="1120820" cy="276999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Pravokutnik 45"/>
              <p:cNvSpPr/>
              <p:nvPr/>
            </p:nvSpPr>
            <p:spPr>
              <a:xfrm>
                <a:off x="7336941" y="6009987"/>
                <a:ext cx="2821542" cy="4430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hr-HR" sz="12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hr-HR" sz="12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hr-HR" sz="12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hr-HR" sz="1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hr-HR" sz="1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hr-HR" sz="1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200" i="1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hr-HR" sz="1200" i="1">
                              <a:latin typeface="Cambria Math" panose="02040503050406030204" pitchFamily="18" charset="0"/>
                            </a:rPr>
                            <m:t>𝑙</m:t>
                          </m:r>
                        </m:sub>
                      </m:sSub>
                      <m:r>
                        <a:rPr lang="hr-HR" sz="1200" b="0" i="0" smtClean="0">
                          <a:latin typeface="Cambria Math" panose="02040503050406030204" pitchFamily="18" charset="0"/>
                        </a:rPr>
                        <m:t>=5.67 </m:t>
                      </m:r>
                      <m:r>
                        <m:rPr>
                          <m:sty m:val="p"/>
                        </m:rPr>
                        <a:rPr lang="hr-HR" sz="1200" b="0" i="0" smtClean="0">
                          <a:latin typeface="Cambria Math" panose="02040503050406030204" pitchFamily="18" charset="0"/>
                        </a:rPr>
                        <m:t>cm</m:t>
                      </m:r>
                      <m:r>
                        <a:rPr lang="hr-HR" sz="1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hr-HR" sz="1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r-HR" sz="1200" i="1">
                              <a:latin typeface="Cambria Math" panose="02040503050406030204" pitchFamily="18" charset="0"/>
                            </a:rPr>
                            <m:t>0.5 </m:t>
                          </m:r>
                          <m:r>
                            <a:rPr lang="hr-HR" sz="1200" i="1">
                              <a:latin typeface="Cambria Math" panose="02040503050406030204" pitchFamily="18" charset="0"/>
                            </a:rPr>
                            <m:t>𝑚</m:t>
                          </m:r>
                        </m:num>
                        <m:den>
                          <m:r>
                            <a:rPr lang="hr-HR" sz="1200" i="1">
                              <a:latin typeface="Cambria Math" panose="02040503050406030204" pitchFamily="18" charset="0"/>
                            </a:rPr>
                            <m:t>1 </m:t>
                          </m:r>
                          <m:r>
                            <a:rPr lang="hr-HR" sz="1200" i="1">
                              <a:latin typeface="Cambria Math" panose="02040503050406030204" pitchFamily="18" charset="0"/>
                            </a:rPr>
                            <m:t>𝑐𝑚</m:t>
                          </m:r>
                        </m:den>
                      </m:f>
                      <m:r>
                        <a:rPr lang="hr-HR" sz="1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≈2.83 </m:t>
                      </m:r>
                      <m:r>
                        <a:rPr lang="hr-HR" sz="1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hr-HR" sz="1200" dirty="0"/>
              </a:p>
            </p:txBody>
          </p:sp>
        </mc:Choice>
        <mc:Fallback xmlns="">
          <p:sp>
            <p:nvSpPr>
              <p:cNvPr id="46" name="Pravokutnik 4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6941" y="6009987"/>
                <a:ext cx="2821542" cy="443070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39266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Ravni poveznik 18"/>
          <p:cNvCxnSpPr/>
          <p:nvPr/>
        </p:nvCxnSpPr>
        <p:spPr>
          <a:xfrm>
            <a:off x="118334" y="465567"/>
            <a:ext cx="11854927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2" descr="https://primary.jwwb.nl/public/z/u/y/temp-bijbbduofjjtdtyrxqvy/n2-standard-mru0rm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E7E6E6"/>
              </a:clrFrom>
              <a:clrTo>
                <a:srgbClr val="E7E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63531"/>
            <a:ext cx="1731981" cy="294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Slika 3"/>
          <p:cNvPicPr>
            <a:picLocks noChangeAspect="1"/>
          </p:cNvPicPr>
          <p:nvPr/>
        </p:nvPicPr>
        <p:blipFill rotWithShape="1"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898" b="25914"/>
          <a:stretch/>
        </p:blipFill>
        <p:spPr>
          <a:xfrm>
            <a:off x="10432687" y="5728027"/>
            <a:ext cx="1713592" cy="1040438"/>
          </a:xfrm>
          <a:prstGeom prst="rect">
            <a:avLst/>
          </a:prstGeom>
        </p:spPr>
      </p:pic>
      <p:sp>
        <p:nvSpPr>
          <p:cNvPr id="18" name="Pravokutnik 17"/>
          <p:cNvSpPr/>
          <p:nvPr/>
        </p:nvSpPr>
        <p:spPr>
          <a:xfrm>
            <a:off x="3947161" y="0"/>
            <a:ext cx="8244838" cy="6858000"/>
          </a:xfrm>
          <a:prstGeom prst="rect">
            <a:avLst/>
          </a:prstGeom>
          <a:solidFill>
            <a:schemeClr val="accent1">
              <a:lumMod val="75000"/>
              <a:alpha val="7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sz="2000">
              <a:solidFill>
                <a:schemeClr val="tx1"/>
              </a:solidFill>
            </a:endParaRPr>
          </a:p>
        </p:txBody>
      </p:sp>
      <p:sp>
        <p:nvSpPr>
          <p:cNvPr id="3" name="Pravokutnik 2"/>
          <p:cNvSpPr/>
          <p:nvPr/>
        </p:nvSpPr>
        <p:spPr>
          <a:xfrm>
            <a:off x="0" y="65201"/>
            <a:ext cx="422148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3. SUSTAVI SILA U RAVNINI</a:t>
            </a:r>
            <a:endParaRPr lang="hr-HR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Pravokutnik 16"/>
          <p:cNvSpPr/>
          <p:nvPr/>
        </p:nvSpPr>
        <p:spPr>
          <a:xfrm>
            <a:off x="3947161" y="29174"/>
            <a:ext cx="536896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2400" b="1" dirty="0" smtClean="0">
                <a:solidFill>
                  <a:srgbClr val="000099"/>
                </a:solidFill>
              </a:rPr>
              <a:t>3.3. Nekonkurentni sustav sila</a:t>
            </a:r>
            <a:endParaRPr lang="hr-HR" sz="2400" b="1" dirty="0">
              <a:solidFill>
                <a:srgbClr val="000099"/>
              </a:solidFill>
            </a:endParaRPr>
          </a:p>
        </p:txBody>
      </p:sp>
      <p:sp>
        <p:nvSpPr>
          <p:cNvPr id="14" name="Rezervirano mjesto datuma 13"/>
          <p:cNvSpPr>
            <a:spLocks noGrp="1"/>
          </p:cNvSpPr>
          <p:nvPr>
            <p:ph type="dt" sz="half" idx="10"/>
          </p:nvPr>
        </p:nvSpPr>
        <p:spPr>
          <a:xfrm>
            <a:off x="10713721" y="65201"/>
            <a:ext cx="1385942" cy="400110"/>
          </a:xfrm>
        </p:spPr>
        <p:txBody>
          <a:bodyPr/>
          <a:lstStyle/>
          <a:p>
            <a:pPr algn="ctr"/>
            <a:fld id="{CD96F1F6-6DF4-4F85-ACA5-6D2714EEC547}" type="datetime1">
              <a:rPr lang="hr-HR" sz="1400" b="1" smtClean="0">
                <a:solidFill>
                  <a:srgbClr val="0033CC"/>
                </a:solidFill>
              </a:rPr>
              <a:t>23.11.2025.</a:t>
            </a:fld>
            <a:endParaRPr lang="hr-HR" sz="1400" b="1" dirty="0">
              <a:solidFill>
                <a:srgbClr val="0033CC"/>
              </a:solidFill>
            </a:endParaRPr>
          </a:p>
        </p:txBody>
      </p:sp>
      <p:sp>
        <p:nvSpPr>
          <p:cNvPr id="16" name="Rezervirano mjesto broja slajda 15"/>
          <p:cNvSpPr>
            <a:spLocks noGrp="1"/>
          </p:cNvSpPr>
          <p:nvPr>
            <p:ph type="sldNum" sz="quarter" idx="12"/>
          </p:nvPr>
        </p:nvSpPr>
        <p:spPr>
          <a:xfrm>
            <a:off x="9356463" y="6464300"/>
            <a:ext cx="2743200" cy="365125"/>
          </a:xfrm>
        </p:spPr>
        <p:txBody>
          <a:bodyPr/>
          <a:lstStyle/>
          <a:p>
            <a:fld id="{F4A44409-B8E3-4CBF-BA5B-668958405E5B}" type="slidenum">
              <a:rPr lang="hr-HR" sz="1600" b="1" smtClean="0">
                <a:solidFill>
                  <a:srgbClr val="0033CC"/>
                </a:solidFill>
                <a:latin typeface="Arial Black" panose="020B0A04020102020204" pitchFamily="34" charset="0"/>
              </a:rPr>
              <a:t>2</a:t>
            </a:fld>
            <a:endParaRPr lang="hr-HR" sz="1600" b="1" dirty="0">
              <a:solidFill>
                <a:srgbClr val="0033CC"/>
              </a:solidFill>
              <a:latin typeface="Arial Black" panose="020B0A04020102020204" pitchFamily="34" charset="0"/>
            </a:endParaRPr>
          </a:p>
        </p:txBody>
      </p:sp>
      <p:sp>
        <p:nvSpPr>
          <p:cNvPr id="27" name="TekstniOkvir 26"/>
          <p:cNvSpPr txBox="1"/>
          <p:nvPr/>
        </p:nvSpPr>
        <p:spPr>
          <a:xfrm>
            <a:off x="584358" y="2756363"/>
            <a:ext cx="31641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Slika 44. </a:t>
            </a:r>
          </a:p>
          <a:p>
            <a:pPr marL="228600" indent="-228600">
              <a:buAutoNum type="alphaLcParenR"/>
            </a:pPr>
            <a:r>
              <a:rPr lang="hr-HR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nekonkurentni sustav sila, b) rezultanta sila, </a:t>
            </a:r>
          </a:p>
        </p:txBody>
      </p:sp>
      <p:pic>
        <p:nvPicPr>
          <p:cNvPr id="2" name="Slika 1"/>
          <p:cNvPicPr>
            <a:picLocks noChangeAspect="1"/>
          </p:cNvPicPr>
          <p:nvPr/>
        </p:nvPicPr>
        <p:blipFill rotWithShape="1">
          <a:blip r:embed="rId4"/>
          <a:srcRect l="8474"/>
          <a:stretch/>
        </p:blipFill>
        <p:spPr>
          <a:xfrm>
            <a:off x="457200" y="747987"/>
            <a:ext cx="1955187" cy="1477051"/>
          </a:xfrm>
          <a:prstGeom prst="rect">
            <a:avLst/>
          </a:prstGeom>
        </p:spPr>
      </p:pic>
      <p:sp>
        <p:nvSpPr>
          <p:cNvPr id="20" name="TekstniOkvir 19"/>
          <p:cNvSpPr txBox="1"/>
          <p:nvPr/>
        </p:nvSpPr>
        <p:spPr>
          <a:xfrm>
            <a:off x="1129901" y="2264135"/>
            <a:ext cx="3048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a)</a:t>
            </a:r>
            <a:endParaRPr lang="hr-HR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10129" y="812391"/>
            <a:ext cx="1582525" cy="1300889"/>
          </a:xfrm>
          <a:prstGeom prst="rect">
            <a:avLst/>
          </a:prstGeom>
        </p:spPr>
      </p:pic>
      <p:sp>
        <p:nvSpPr>
          <p:cNvPr id="28" name="TekstniOkvir 27"/>
          <p:cNvSpPr txBox="1"/>
          <p:nvPr/>
        </p:nvSpPr>
        <p:spPr>
          <a:xfrm>
            <a:off x="2847628" y="2231387"/>
            <a:ext cx="31130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b)</a:t>
            </a:r>
            <a:endParaRPr lang="hr-HR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6" name="Slika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6423" y="3528119"/>
            <a:ext cx="2878174" cy="2322993"/>
          </a:xfrm>
          <a:prstGeom prst="rect">
            <a:avLst/>
          </a:prstGeom>
        </p:spPr>
      </p:pic>
      <p:sp>
        <p:nvSpPr>
          <p:cNvPr id="29" name="TekstniOkvir 28"/>
          <p:cNvSpPr txBox="1"/>
          <p:nvPr/>
        </p:nvSpPr>
        <p:spPr>
          <a:xfrm>
            <a:off x="1687406" y="5108955"/>
            <a:ext cx="2968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c)</a:t>
            </a:r>
            <a:endParaRPr lang="hr-HR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Pravokutnik 6"/>
          <p:cNvSpPr/>
          <p:nvPr/>
        </p:nvSpPr>
        <p:spPr>
          <a:xfrm>
            <a:off x="4036550" y="663657"/>
            <a:ext cx="810972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1600" b="1" dirty="0" smtClean="0">
                <a:solidFill>
                  <a:srgbClr val="C00000"/>
                </a:solidFill>
              </a:rPr>
              <a:t>Nekonkurentni sustav sila </a:t>
            </a:r>
            <a:r>
              <a:rPr lang="hr-HR" sz="1600" dirty="0" smtClean="0"/>
              <a:t>je skup </a:t>
            </a:r>
            <a:r>
              <a:rPr lang="hr-HR" sz="1600" dirty="0"/>
              <a:t>sila čiji se pravci ne </a:t>
            </a:r>
            <a:r>
              <a:rPr lang="hr-HR" sz="1600" dirty="0" smtClean="0"/>
              <a:t>sijeku (slika 44 a.) </a:t>
            </a:r>
            <a:r>
              <a:rPr lang="hr-HR" sz="1600" dirty="0"/>
              <a:t>u jednoj </a:t>
            </a:r>
            <a:r>
              <a:rPr lang="hr-HR" sz="1600" dirty="0" smtClean="0"/>
              <a:t>točki. </a:t>
            </a:r>
          </a:p>
          <a:p>
            <a:r>
              <a:rPr lang="hr-HR" sz="1600" b="1" dirty="0" smtClean="0"/>
              <a:t>Zamjenjuje </a:t>
            </a:r>
            <a:r>
              <a:rPr lang="hr-HR" sz="1600" b="1" dirty="0"/>
              <a:t>se jednom </a:t>
            </a:r>
            <a:r>
              <a:rPr lang="hr-HR" sz="1600" b="1" dirty="0" err="1"/>
              <a:t>rezultantnom</a:t>
            </a:r>
            <a:r>
              <a:rPr lang="hr-HR" sz="1600" b="1" dirty="0"/>
              <a:t> </a:t>
            </a:r>
            <a:r>
              <a:rPr lang="hr-HR" sz="1600" b="1" dirty="0" smtClean="0"/>
              <a:t>silom </a:t>
            </a:r>
            <a:r>
              <a:rPr lang="hr-HR" sz="1600" dirty="0" smtClean="0"/>
              <a:t>(slika 44 b.),</a:t>
            </a:r>
            <a:r>
              <a:rPr lang="hr-HR" sz="1600" b="1" dirty="0" smtClean="0">
                <a:solidFill>
                  <a:srgbClr val="C00000"/>
                </a:solidFill>
              </a:rPr>
              <a:t> </a:t>
            </a:r>
            <a:r>
              <a:rPr lang="hr-HR" sz="1600" dirty="0"/>
              <a:t>čiji se iznos i položaj određuju grafički ili analitički.</a:t>
            </a:r>
          </a:p>
        </p:txBody>
      </p:sp>
      <p:sp>
        <p:nvSpPr>
          <p:cNvPr id="30" name="TekstniOkvir 29"/>
          <p:cNvSpPr txBox="1"/>
          <p:nvPr/>
        </p:nvSpPr>
        <p:spPr>
          <a:xfrm>
            <a:off x="457200" y="5867540"/>
            <a:ext cx="14232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Slika 45. </a:t>
            </a:r>
          </a:p>
          <a:p>
            <a:r>
              <a:rPr lang="hr-HR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Momentno pravilo.</a:t>
            </a:r>
          </a:p>
        </p:txBody>
      </p:sp>
      <p:sp>
        <p:nvSpPr>
          <p:cNvPr id="8" name="Pravokutnik 7"/>
          <p:cNvSpPr/>
          <p:nvPr/>
        </p:nvSpPr>
        <p:spPr>
          <a:xfrm>
            <a:off x="4058093" y="1544838"/>
            <a:ext cx="808818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1600" b="1" dirty="0">
                <a:solidFill>
                  <a:srgbClr val="C00000"/>
                </a:solidFill>
              </a:rPr>
              <a:t>Analitička metoda</a:t>
            </a:r>
          </a:p>
          <a:p>
            <a:r>
              <a:rPr lang="hr-HR" sz="1600" dirty="0"/>
              <a:t>Iznos i nagib rezultantne sile određuje se kao i kod konkurentnih sila (slika </a:t>
            </a:r>
            <a:r>
              <a:rPr lang="hr-HR" sz="1600" dirty="0" smtClean="0"/>
              <a:t>44 b.). </a:t>
            </a:r>
            <a:r>
              <a:rPr lang="hr-HR" sz="1600" dirty="0"/>
              <a:t>Međutim, da bismo mogli odrediti točno mjesto u ravnini pravca rezultantne sile, potrebno je objasniti </a:t>
            </a:r>
            <a:r>
              <a:rPr lang="hr-HR" sz="1600" b="1" dirty="0">
                <a:solidFill>
                  <a:srgbClr val="0033CC"/>
                </a:solidFill>
              </a:rPr>
              <a:t>momentno pravilo (</a:t>
            </a:r>
            <a:r>
              <a:rPr lang="hr-HR" sz="1600" b="1" dirty="0" err="1" smtClean="0">
                <a:solidFill>
                  <a:srgbClr val="0033CC"/>
                </a:solidFill>
              </a:rPr>
              <a:t>Varignonov</a:t>
            </a:r>
            <a:r>
              <a:rPr lang="hr-HR" sz="1600" b="1" dirty="0" smtClean="0">
                <a:solidFill>
                  <a:srgbClr val="0033CC"/>
                </a:solidFill>
              </a:rPr>
              <a:t> </a:t>
            </a:r>
            <a:r>
              <a:rPr lang="hr-HR" sz="1600" b="1" dirty="0">
                <a:solidFill>
                  <a:srgbClr val="0033CC"/>
                </a:solidFill>
              </a:rPr>
              <a:t>poučak)</a:t>
            </a:r>
            <a:r>
              <a:rPr lang="hr-HR" sz="1600" dirty="0"/>
              <a:t>, kako je prikazano slikom </a:t>
            </a:r>
            <a:r>
              <a:rPr lang="hr-HR" sz="1600" dirty="0" smtClean="0"/>
              <a:t>45.</a:t>
            </a:r>
            <a:endParaRPr lang="hr-HR" sz="1600" dirty="0"/>
          </a:p>
        </p:txBody>
      </p:sp>
      <p:sp>
        <p:nvSpPr>
          <p:cNvPr id="12" name="Pravokutnik 11"/>
          <p:cNvSpPr/>
          <p:nvPr/>
        </p:nvSpPr>
        <p:spPr>
          <a:xfrm>
            <a:off x="4077388" y="2775405"/>
            <a:ext cx="8114612" cy="3440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hr-HR" sz="16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Momentna </a:t>
            </a:r>
            <a:r>
              <a:rPr lang="hr-HR" sz="1600" b="1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pravila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Pravokutnik 12"/>
              <p:cNvSpPr/>
              <p:nvPr/>
            </p:nvSpPr>
            <p:spPr>
              <a:xfrm>
                <a:off x="5540329" y="4052645"/>
                <a:ext cx="496745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b="1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b="1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hr-HR" b="1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</a:rPr>
                            <m:t>𝑹</m:t>
                          </m:r>
                        </m:sub>
                      </m:sSub>
                      <m:r>
                        <a:rPr lang="hr-HR" b="1" i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</a:rPr>
                        <m:t>∙</m:t>
                      </m:r>
                      <m:r>
                        <a:rPr lang="hr-HR" b="1" i="1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hr-HR" b="1" i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hr-HR" b="1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b="1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hr-HR" b="1" i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hr-HR" b="1" i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hr-HR" b="1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b="1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hr-HR" b="1" i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hr-HR" b="1" i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hr-HR" b="1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b="1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hr-HR" b="1" i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hr-HR" b="1" i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hr-HR" b="1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b="1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hr-HR" b="1" i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hr-HR" b="1" i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hr-HR" b="1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b="1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hr-HR" b="1" i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  <m:r>
                        <a:rPr lang="hr-HR" b="1" i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hr-HR" b="1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b="1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hr-HR" b="1" i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  <m:r>
                        <a:rPr lang="hr-HR" b="1" i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</a:rPr>
                        <m:t>+... +</m:t>
                      </m:r>
                      <m:sSub>
                        <m:sSubPr>
                          <m:ctrlPr>
                            <a:rPr lang="hr-HR" b="1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b="1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hr-HR" b="1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</m:sub>
                      </m:sSub>
                      <m:r>
                        <a:rPr lang="hr-HR" b="1" i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hr-HR" b="1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b="1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hr-HR" b="1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</m:sub>
                      </m:sSub>
                    </m:oMath>
                  </m:oMathPara>
                </a14:m>
                <a:endParaRPr lang="hr-HR" b="1" dirty="0">
                  <a:solidFill>
                    <a:srgbClr val="0033CC"/>
                  </a:solidFill>
                </a:endParaRPr>
              </a:p>
            </p:txBody>
          </p:sp>
        </mc:Choice>
        <mc:Fallback xmlns="">
          <p:sp>
            <p:nvSpPr>
              <p:cNvPr id="13" name="Pravokutnik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0329" y="4052645"/>
                <a:ext cx="4967450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Pravokutnik 14"/>
          <p:cNvSpPr/>
          <p:nvPr/>
        </p:nvSpPr>
        <p:spPr>
          <a:xfrm>
            <a:off x="4077387" y="4504800"/>
            <a:ext cx="8114612" cy="3558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r-HR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Iz ovog uvjeta možemo izračunati udaljenost pravca rezultantne sile od željene točke u ravnini.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Pravokutnik 30"/>
              <p:cNvSpPr/>
              <p:nvPr/>
            </p:nvSpPr>
            <p:spPr>
              <a:xfrm>
                <a:off x="7036093" y="5002694"/>
                <a:ext cx="1752338" cy="6787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b="1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hr-HR" b="1" i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r-HR" b="1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limLoc m:val="undOvr"/>
                              <m:ctrlPr>
                                <a:rPr lang="hr-HR" b="1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hr-HR" b="1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</a:rPr>
                                <m:t>𝒊</m:t>
                              </m:r>
                              <m:r>
                                <a:rPr lang="hr-HR" b="1" i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hr-HR" b="1" i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  <m:sup>
                              <m:r>
                                <a:rPr lang="hr-HR" b="1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hr-HR" b="1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hr-HR" b="1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</a:rPr>
                                    <m:t>𝑭</m:t>
                                  </m:r>
                                </m:e>
                                <m:sub>
                                  <m:r>
                                    <a:rPr lang="hr-HR" b="1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</a:rPr>
                                    <m:t>𝒊</m:t>
                                  </m:r>
                                </m:sub>
                              </m:sSub>
                              <m:r>
                                <a:rPr lang="hr-HR" b="1" i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</a:rPr>
                                <m:t>∙</m:t>
                              </m:r>
                              <m:sSub>
                                <m:sSubPr>
                                  <m:ctrlPr>
                                    <a:rPr lang="hr-HR" b="1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hr-HR" b="1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b>
                                  <m:r>
                                    <a:rPr lang="hr-HR" b="1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</a:rPr>
                                    <m:t>𝒊</m:t>
                                  </m:r>
                                </m:sub>
                              </m:sSub>
                            </m:e>
                          </m:nary>
                        </m:num>
                        <m:den>
                          <m:sSub>
                            <m:sSubPr>
                              <m:ctrlPr>
                                <a:rPr lang="hr-HR" b="1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b="1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hr-HR" b="1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</a:rPr>
                                <m:t>𝑹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hr-HR" b="1" dirty="0">
                  <a:solidFill>
                    <a:srgbClr val="0033CC"/>
                  </a:solidFill>
                </a:endParaRPr>
              </a:p>
            </p:txBody>
          </p:sp>
        </mc:Choice>
        <mc:Fallback xmlns="">
          <p:sp>
            <p:nvSpPr>
              <p:cNvPr id="31" name="Pravokutnik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6093" y="5002694"/>
                <a:ext cx="1752338" cy="67877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Pravokutnik 31"/>
          <p:cNvSpPr/>
          <p:nvPr/>
        </p:nvSpPr>
        <p:spPr>
          <a:xfrm>
            <a:off x="4058093" y="5949977"/>
            <a:ext cx="8114612" cy="3558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r-HR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Odnosno:</a:t>
            </a:r>
            <a:endParaRPr lang="hr-HR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Pravokutnik 32"/>
              <p:cNvSpPr/>
              <p:nvPr/>
            </p:nvSpPr>
            <p:spPr>
              <a:xfrm>
                <a:off x="5761512" y="5799776"/>
                <a:ext cx="4525085" cy="65620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b="1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hr-HR" b="1" i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r-HR" b="1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hr-HR" b="1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b="1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hr-HR" b="1" i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hr-HR" b="1" i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hr-HR" b="1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b="1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hr-HR" b="1" i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hr-HR" b="1" i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hr-HR" b="1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b="1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hr-HR" b="1" i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  <m:r>
                            <a:rPr lang="hr-HR" b="1" i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hr-HR" b="1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b="1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hr-HR" b="1" i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  <m:r>
                            <a:rPr lang="hr-HR" b="1" i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hr-HR" b="1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b="1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hr-HR" b="1" i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b>
                          </m:sSub>
                          <m:r>
                            <a:rPr lang="hr-HR" b="1" i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hr-HR" b="1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b="1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hr-HR" b="1" i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b>
                          </m:sSub>
                          <m:r>
                            <a:rPr lang="hr-HR" b="1" i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</a:rPr>
                            <m:t>+... +</m:t>
                          </m:r>
                          <m:sSub>
                            <m:sSubPr>
                              <m:ctrlPr>
                                <a:rPr lang="hr-HR" b="1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b="1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hr-HR" b="1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</m:sub>
                          </m:sSub>
                          <m:r>
                            <a:rPr lang="hr-HR" b="1" i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hr-HR" b="1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b="1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hr-HR" b="1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hr-HR" b="1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b="1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hr-HR" b="1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</a:rPr>
                                <m:t>𝑹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hr-HR" b="1" dirty="0">
                  <a:solidFill>
                    <a:srgbClr val="0033CC"/>
                  </a:solidFill>
                </a:endParaRPr>
              </a:p>
            </p:txBody>
          </p:sp>
        </mc:Choice>
        <mc:Fallback xmlns="">
          <p:sp>
            <p:nvSpPr>
              <p:cNvPr id="33" name="Pravokutnik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1512" y="5799776"/>
                <a:ext cx="4525085" cy="65620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Pravokutnik 33"/>
          <p:cNvSpPr/>
          <p:nvPr/>
        </p:nvSpPr>
        <p:spPr>
          <a:xfrm>
            <a:off x="4017255" y="3410062"/>
            <a:ext cx="8155450" cy="619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hr-HR" sz="1600" i="1" dirty="0">
                <a:solidFill>
                  <a:srgbClr val="0033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Moment rezultantne sile oko bilo koje točke u ravnini jednak je algebarskom zbroju momenata pojedinačnih sila oko te iste točke: </a:t>
            </a:r>
          </a:p>
        </p:txBody>
      </p:sp>
      <p:sp>
        <p:nvSpPr>
          <p:cNvPr id="35" name="Pravokutnik 34"/>
          <p:cNvSpPr/>
          <p:nvPr/>
        </p:nvSpPr>
        <p:spPr>
          <a:xfrm>
            <a:off x="4058093" y="3102475"/>
            <a:ext cx="3865930" cy="35580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hr-HR" sz="16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Varignonov</a:t>
            </a:r>
            <a:r>
              <a:rPr lang="hr-HR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poučak se može opisati riječima:</a:t>
            </a:r>
          </a:p>
        </p:txBody>
      </p:sp>
    </p:spTree>
    <p:extLst>
      <p:ext uri="{BB962C8B-B14F-4D97-AF65-F5344CB8AC3E}">
        <p14:creationId xmlns:p14="http://schemas.microsoft.com/office/powerpoint/2010/main" val="1925438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0" grpId="0"/>
      <p:bldP spid="28" grpId="0"/>
      <p:bldP spid="7" grpId="0"/>
      <p:bldP spid="30" grpId="0"/>
      <p:bldP spid="8" grpId="0"/>
      <p:bldP spid="12" grpId="0"/>
      <p:bldP spid="13" grpId="0"/>
      <p:bldP spid="15" grpId="0"/>
      <p:bldP spid="31" grpId="0"/>
      <p:bldP spid="32" grpId="0"/>
      <p:bldP spid="33" grpId="0"/>
      <p:bldP spid="34" grpId="0"/>
      <p:bldP spid="3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Ravni poveznik 18"/>
          <p:cNvCxnSpPr/>
          <p:nvPr/>
        </p:nvCxnSpPr>
        <p:spPr>
          <a:xfrm>
            <a:off x="118334" y="465567"/>
            <a:ext cx="11854927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2" descr="https://primary.jwwb.nl/public/z/u/y/temp-bijbbduofjjtdtyrxqvy/n2-standard-mru0rm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E7E6E6"/>
              </a:clrFrom>
              <a:clrTo>
                <a:srgbClr val="E7E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63531"/>
            <a:ext cx="1731981" cy="294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Slika 3"/>
          <p:cNvPicPr>
            <a:picLocks noChangeAspect="1"/>
          </p:cNvPicPr>
          <p:nvPr/>
        </p:nvPicPr>
        <p:blipFill rotWithShape="1"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898" b="25914"/>
          <a:stretch/>
        </p:blipFill>
        <p:spPr>
          <a:xfrm>
            <a:off x="10432687" y="5728027"/>
            <a:ext cx="1713592" cy="1040438"/>
          </a:xfrm>
          <a:prstGeom prst="rect">
            <a:avLst/>
          </a:prstGeom>
        </p:spPr>
      </p:pic>
      <p:sp>
        <p:nvSpPr>
          <p:cNvPr id="18" name="Pravokutnik 17"/>
          <p:cNvSpPr/>
          <p:nvPr/>
        </p:nvSpPr>
        <p:spPr>
          <a:xfrm>
            <a:off x="3947161" y="0"/>
            <a:ext cx="8244838" cy="6858000"/>
          </a:xfrm>
          <a:prstGeom prst="rect">
            <a:avLst/>
          </a:prstGeom>
          <a:solidFill>
            <a:schemeClr val="accent1">
              <a:lumMod val="75000"/>
              <a:alpha val="7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sz="2000">
              <a:solidFill>
                <a:schemeClr val="tx1"/>
              </a:solidFill>
            </a:endParaRPr>
          </a:p>
        </p:txBody>
      </p:sp>
      <p:sp>
        <p:nvSpPr>
          <p:cNvPr id="3" name="Pravokutnik 2"/>
          <p:cNvSpPr/>
          <p:nvPr/>
        </p:nvSpPr>
        <p:spPr>
          <a:xfrm>
            <a:off x="0" y="65201"/>
            <a:ext cx="422148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3. SUSTAVI SILA U RAVNINI</a:t>
            </a:r>
            <a:endParaRPr lang="hr-HR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Pravokutnik 16"/>
          <p:cNvSpPr/>
          <p:nvPr/>
        </p:nvSpPr>
        <p:spPr>
          <a:xfrm>
            <a:off x="3947161" y="29174"/>
            <a:ext cx="536896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2400" b="1" dirty="0" smtClean="0">
                <a:solidFill>
                  <a:srgbClr val="000099"/>
                </a:solidFill>
              </a:rPr>
              <a:t>3.3. Nekonkurentni sustav sila</a:t>
            </a:r>
            <a:endParaRPr lang="hr-HR" sz="2400" b="1" dirty="0">
              <a:solidFill>
                <a:srgbClr val="000099"/>
              </a:solidFill>
            </a:endParaRPr>
          </a:p>
        </p:txBody>
      </p:sp>
      <p:sp>
        <p:nvSpPr>
          <p:cNvPr id="14" name="Rezervirano mjesto datuma 13"/>
          <p:cNvSpPr>
            <a:spLocks noGrp="1"/>
          </p:cNvSpPr>
          <p:nvPr>
            <p:ph type="dt" sz="half" idx="10"/>
          </p:nvPr>
        </p:nvSpPr>
        <p:spPr>
          <a:xfrm>
            <a:off x="10713721" y="65201"/>
            <a:ext cx="1385942" cy="400110"/>
          </a:xfrm>
        </p:spPr>
        <p:txBody>
          <a:bodyPr/>
          <a:lstStyle/>
          <a:p>
            <a:pPr algn="ctr"/>
            <a:fld id="{CD96F1F6-6DF4-4F85-ACA5-6D2714EEC547}" type="datetime1">
              <a:rPr lang="hr-HR" sz="1400" b="1" smtClean="0">
                <a:solidFill>
                  <a:srgbClr val="0033CC"/>
                </a:solidFill>
              </a:rPr>
              <a:t>23.11.2025.</a:t>
            </a:fld>
            <a:endParaRPr lang="hr-HR" sz="1400" b="1" dirty="0">
              <a:solidFill>
                <a:srgbClr val="0033CC"/>
              </a:solidFill>
            </a:endParaRPr>
          </a:p>
        </p:txBody>
      </p:sp>
      <p:sp>
        <p:nvSpPr>
          <p:cNvPr id="16" name="Rezervirano mjesto broja slajda 15"/>
          <p:cNvSpPr>
            <a:spLocks noGrp="1"/>
          </p:cNvSpPr>
          <p:nvPr>
            <p:ph type="sldNum" sz="quarter" idx="12"/>
          </p:nvPr>
        </p:nvSpPr>
        <p:spPr>
          <a:xfrm>
            <a:off x="9356463" y="6464300"/>
            <a:ext cx="2743200" cy="365125"/>
          </a:xfrm>
        </p:spPr>
        <p:txBody>
          <a:bodyPr/>
          <a:lstStyle/>
          <a:p>
            <a:fld id="{F4A44409-B8E3-4CBF-BA5B-668958405E5B}" type="slidenum">
              <a:rPr lang="hr-HR" sz="1600" b="1" smtClean="0">
                <a:solidFill>
                  <a:srgbClr val="0033CC"/>
                </a:solidFill>
                <a:latin typeface="Arial Black" panose="020B0A04020102020204" pitchFamily="34" charset="0"/>
              </a:rPr>
              <a:t>3</a:t>
            </a:fld>
            <a:endParaRPr lang="hr-HR" sz="1600" b="1" dirty="0">
              <a:solidFill>
                <a:srgbClr val="0033CC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Pravokutnik 8"/>
          <p:cNvSpPr/>
          <p:nvPr/>
        </p:nvSpPr>
        <p:spPr>
          <a:xfrm>
            <a:off x="4018279" y="956406"/>
            <a:ext cx="8128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1600" dirty="0" smtClean="0"/>
              <a:t>Rezultantna </a:t>
            </a:r>
            <a:r>
              <a:rPr lang="hr-HR" sz="1600" dirty="0"/>
              <a:t>sila određuje se grafički pomoću </a:t>
            </a:r>
            <a:r>
              <a:rPr lang="hr-HR" sz="1600" b="1" dirty="0"/>
              <a:t>poligona sila</a:t>
            </a:r>
            <a:r>
              <a:rPr lang="hr-HR" sz="1600" dirty="0"/>
              <a:t> </a:t>
            </a:r>
            <a:r>
              <a:rPr lang="hr-HR" sz="1600" dirty="0" smtClean="0"/>
              <a:t>i </a:t>
            </a:r>
            <a:r>
              <a:rPr lang="hr-HR" sz="1600" b="1" dirty="0"/>
              <a:t>lančanog poligona</a:t>
            </a:r>
            <a:r>
              <a:rPr lang="hr-HR" sz="1600" dirty="0"/>
              <a:t> (</a:t>
            </a:r>
            <a:r>
              <a:rPr lang="hr-HR" sz="1600" dirty="0" smtClean="0"/>
              <a:t>slika 46).</a:t>
            </a:r>
            <a:endParaRPr lang="hr-HR" sz="1600" dirty="0"/>
          </a:p>
          <a:p>
            <a:r>
              <a:rPr lang="hr-HR" sz="1600" dirty="0"/>
              <a:t>Sve sile prikažu se u mjerilu, a njihov iznos i nagib dobivaju se spajanjem vektora u poligonu sila. </a:t>
            </a:r>
            <a:r>
              <a:rPr lang="hr-HR" sz="1600" b="1" dirty="0"/>
              <a:t>Rezultanta</a:t>
            </a:r>
            <a:r>
              <a:rPr lang="hr-HR" sz="1600" dirty="0"/>
              <a:t> je vektor koji spaja početak prve i kraj posljednje </a:t>
            </a:r>
            <a:r>
              <a:rPr lang="hr-HR" sz="1600" dirty="0" smtClean="0"/>
              <a:t>sile.</a:t>
            </a:r>
          </a:p>
          <a:p>
            <a:endParaRPr lang="hr-HR" sz="1600" dirty="0"/>
          </a:p>
        </p:txBody>
      </p:sp>
      <p:sp>
        <p:nvSpPr>
          <p:cNvPr id="10" name="Pravokutnik 9"/>
          <p:cNvSpPr/>
          <p:nvPr/>
        </p:nvSpPr>
        <p:spPr>
          <a:xfrm>
            <a:off x="4018279" y="551592"/>
            <a:ext cx="18147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r-HR" b="1" dirty="0" smtClean="0">
                <a:solidFill>
                  <a:srgbClr val="C00000"/>
                </a:solidFill>
              </a:rPr>
              <a:t>Grafička </a:t>
            </a:r>
            <a:r>
              <a:rPr lang="hr-HR" b="1" dirty="0">
                <a:solidFill>
                  <a:srgbClr val="C00000"/>
                </a:solidFill>
              </a:rPr>
              <a:t>metoda</a:t>
            </a:r>
          </a:p>
        </p:txBody>
      </p:sp>
      <p:pic>
        <p:nvPicPr>
          <p:cNvPr id="23" name="Slika 2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218" y="520013"/>
            <a:ext cx="3859060" cy="2466670"/>
          </a:xfrm>
          <a:prstGeom prst="rect">
            <a:avLst/>
          </a:prstGeom>
        </p:spPr>
      </p:pic>
      <p:pic>
        <p:nvPicPr>
          <p:cNvPr id="24" name="Slika 2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5148" y="3340977"/>
            <a:ext cx="3560083" cy="1851742"/>
          </a:xfrm>
          <a:prstGeom prst="rect">
            <a:avLst/>
          </a:prstGeom>
        </p:spPr>
      </p:pic>
      <p:sp>
        <p:nvSpPr>
          <p:cNvPr id="36" name="TekstniOkvir 35"/>
          <p:cNvSpPr txBox="1"/>
          <p:nvPr/>
        </p:nvSpPr>
        <p:spPr>
          <a:xfrm>
            <a:off x="654796" y="3021023"/>
            <a:ext cx="124925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Plan položaja sila</a:t>
            </a:r>
          </a:p>
        </p:txBody>
      </p:sp>
      <p:sp>
        <p:nvSpPr>
          <p:cNvPr id="25" name="Pravokutnik 24"/>
          <p:cNvSpPr/>
          <p:nvPr/>
        </p:nvSpPr>
        <p:spPr>
          <a:xfrm>
            <a:off x="4032093" y="3773908"/>
            <a:ext cx="81613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hr-HR" sz="1600" dirty="0" err="1" smtClean="0"/>
              <a:t>Polne</a:t>
            </a:r>
            <a:r>
              <a:rPr lang="hr-HR" sz="1600" dirty="0" smtClean="0"/>
              <a:t> </a:t>
            </a:r>
            <a:r>
              <a:rPr lang="hr-HR" sz="1600" dirty="0"/>
              <a:t>zrake iz poligona sila se paralelno prenose u plan položaja, tako da one veličine koje u poligonu sila čine trokut, u planu položaja se moraju sjeći u jednoj točki.</a:t>
            </a:r>
          </a:p>
        </p:txBody>
      </p:sp>
      <p:sp>
        <p:nvSpPr>
          <p:cNvPr id="26" name="Pravokutnik 25"/>
          <p:cNvSpPr/>
          <p:nvPr/>
        </p:nvSpPr>
        <p:spPr>
          <a:xfrm>
            <a:off x="4018278" y="1923528"/>
            <a:ext cx="531716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r-HR" sz="1600" b="1" dirty="0"/>
              <a:t>Položaj rezultante</a:t>
            </a:r>
            <a:r>
              <a:rPr lang="hr-HR" sz="1600" dirty="0"/>
              <a:t> određuje se lančanim poligonom (slika 46):</a:t>
            </a:r>
          </a:p>
        </p:txBody>
      </p:sp>
      <p:sp>
        <p:nvSpPr>
          <p:cNvPr id="37" name="Pravokutnik 36"/>
          <p:cNvSpPr/>
          <p:nvPr/>
        </p:nvSpPr>
        <p:spPr>
          <a:xfrm>
            <a:off x="4018278" y="3132519"/>
            <a:ext cx="817372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hr-HR" sz="1600" dirty="0" smtClean="0"/>
              <a:t>U </a:t>
            </a:r>
            <a:r>
              <a:rPr lang="hr-HR" sz="1600" dirty="0"/>
              <a:t>poligonu sila se odabere točka (pol) P te se krajevi svih sila spoje </a:t>
            </a:r>
            <a:r>
              <a:rPr lang="hr-HR" sz="1600" dirty="0" err="1"/>
              <a:t>polnim</a:t>
            </a:r>
            <a:r>
              <a:rPr lang="hr-HR" sz="1600" dirty="0"/>
              <a:t> zrakama s točkom P (primjećujemo da dvije susjedne sile imaju jednu zajedničku </a:t>
            </a:r>
            <a:r>
              <a:rPr lang="hr-HR" sz="1600" dirty="0" err="1"/>
              <a:t>polnu</a:t>
            </a:r>
            <a:r>
              <a:rPr lang="hr-HR" sz="1600" dirty="0"/>
              <a:t> zraku).</a:t>
            </a:r>
          </a:p>
        </p:txBody>
      </p:sp>
      <p:sp>
        <p:nvSpPr>
          <p:cNvPr id="38" name="Pravokutnik 37"/>
          <p:cNvSpPr/>
          <p:nvPr/>
        </p:nvSpPr>
        <p:spPr>
          <a:xfrm>
            <a:off x="4030354" y="2525842"/>
            <a:ext cx="81613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hr-HR" sz="1600" dirty="0" smtClean="0"/>
              <a:t>Nacrta </a:t>
            </a:r>
            <a:r>
              <a:rPr lang="hr-HR" sz="1600" dirty="0"/>
              <a:t>se plan položaja sila (tijelo se nacrta u određenom mjerilu, s točno ucrtanim pravcima djelovanja pojedinačnih sila).</a:t>
            </a:r>
          </a:p>
        </p:txBody>
      </p:sp>
      <p:sp>
        <p:nvSpPr>
          <p:cNvPr id="39" name="TekstniOkvir 38"/>
          <p:cNvSpPr txBox="1"/>
          <p:nvPr/>
        </p:nvSpPr>
        <p:spPr>
          <a:xfrm>
            <a:off x="654796" y="5781912"/>
            <a:ext cx="1848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Slika 46. </a:t>
            </a:r>
          </a:p>
          <a:p>
            <a:r>
              <a:rPr lang="hr-HR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Metoda lančanog poligona</a:t>
            </a:r>
          </a:p>
        </p:txBody>
      </p:sp>
      <p:sp>
        <p:nvSpPr>
          <p:cNvPr id="40" name="TekstniOkvir 39"/>
          <p:cNvSpPr txBox="1"/>
          <p:nvPr/>
        </p:nvSpPr>
        <p:spPr>
          <a:xfrm>
            <a:off x="670127" y="5235674"/>
            <a:ext cx="13974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Lančani poligon sila</a:t>
            </a:r>
          </a:p>
        </p:txBody>
      </p:sp>
      <p:sp>
        <p:nvSpPr>
          <p:cNvPr id="41" name="Pravokutnik 40"/>
          <p:cNvSpPr/>
          <p:nvPr/>
        </p:nvSpPr>
        <p:spPr>
          <a:xfrm>
            <a:off x="3945710" y="5802625"/>
            <a:ext cx="812800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hr-HR" sz="1600" dirty="0" smtClean="0"/>
              <a:t>Pravac </a:t>
            </a:r>
            <a:r>
              <a:rPr lang="hr-HR" sz="1600" dirty="0"/>
              <a:t>rezultantne sile dobiva se produženjem prve i posljednje zrake te određivanjem njihovog sjecišta, jer te tri veličine u poligonu sila uvijek čine trokut.</a:t>
            </a:r>
          </a:p>
        </p:txBody>
      </p:sp>
      <p:sp>
        <p:nvSpPr>
          <p:cNvPr id="42" name="Pravokutnik 41"/>
          <p:cNvSpPr/>
          <p:nvPr/>
        </p:nvSpPr>
        <p:spPr>
          <a:xfrm>
            <a:off x="3925546" y="4563750"/>
            <a:ext cx="826645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hr-HR" sz="1600" dirty="0"/>
              <a:t>Sile F</a:t>
            </a:r>
            <a:r>
              <a:rPr lang="hr-HR" sz="1600" baseline="-25000" dirty="0"/>
              <a:t>1</a:t>
            </a:r>
            <a:r>
              <a:rPr lang="hr-HR" sz="1600" dirty="0"/>
              <a:t>​, zraka 1 i zraka 2 u poligonu sila tvore trokut, pa se zrake paralelno prenose sve dok se ne presijeku s odgovarajućim pravcima sila u planu položaja. </a:t>
            </a:r>
          </a:p>
        </p:txBody>
      </p:sp>
      <p:sp>
        <p:nvSpPr>
          <p:cNvPr id="43" name="Pravokutnik 42"/>
          <p:cNvSpPr/>
          <p:nvPr/>
        </p:nvSpPr>
        <p:spPr>
          <a:xfrm>
            <a:off x="3925546" y="5235674"/>
            <a:ext cx="822972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hr-HR" sz="1600" dirty="0"/>
              <a:t>Zrake se zatim uzastopno prenose paralelno (zraka 2 prema sili F</a:t>
            </a:r>
            <a:r>
              <a:rPr lang="hr-HR" sz="1600" baseline="-25000" dirty="0"/>
              <a:t>2</a:t>
            </a:r>
            <a:r>
              <a:rPr lang="hr-HR" sz="1600" dirty="0"/>
              <a:t>​, zraka 3 prema sili F</a:t>
            </a:r>
            <a:r>
              <a:rPr lang="hr-HR" sz="1600" baseline="-25000" dirty="0"/>
              <a:t>1</a:t>
            </a:r>
            <a:r>
              <a:rPr lang="hr-HR" sz="1600" dirty="0"/>
              <a:t>​, itd.).</a:t>
            </a:r>
          </a:p>
        </p:txBody>
      </p:sp>
    </p:spTree>
    <p:extLst>
      <p:ext uri="{BB962C8B-B14F-4D97-AF65-F5344CB8AC3E}">
        <p14:creationId xmlns:p14="http://schemas.microsoft.com/office/powerpoint/2010/main" val="559540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5" grpId="0"/>
      <p:bldP spid="26" grpId="0"/>
      <p:bldP spid="37" grpId="0"/>
      <p:bldP spid="38" grpId="0"/>
      <p:bldP spid="41" grpId="0"/>
      <p:bldP spid="42" grpId="0"/>
      <p:bldP spid="4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Ravni poveznik 18"/>
          <p:cNvCxnSpPr/>
          <p:nvPr/>
        </p:nvCxnSpPr>
        <p:spPr>
          <a:xfrm>
            <a:off x="118334" y="465567"/>
            <a:ext cx="11854927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2" descr="https://primary.jwwb.nl/public/z/u/y/temp-bijbbduofjjtdtyrxqvy/n2-standard-mru0rm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E7E6E6"/>
              </a:clrFrom>
              <a:clrTo>
                <a:srgbClr val="E7E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63531"/>
            <a:ext cx="1731981" cy="294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Slika 3"/>
          <p:cNvPicPr>
            <a:picLocks noChangeAspect="1"/>
          </p:cNvPicPr>
          <p:nvPr/>
        </p:nvPicPr>
        <p:blipFill rotWithShape="1"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898" b="25914"/>
          <a:stretch/>
        </p:blipFill>
        <p:spPr>
          <a:xfrm>
            <a:off x="10432687" y="5728027"/>
            <a:ext cx="1713592" cy="1040438"/>
          </a:xfrm>
          <a:prstGeom prst="rect">
            <a:avLst/>
          </a:prstGeom>
        </p:spPr>
      </p:pic>
      <p:sp>
        <p:nvSpPr>
          <p:cNvPr id="18" name="Pravokutnik 17"/>
          <p:cNvSpPr/>
          <p:nvPr/>
        </p:nvSpPr>
        <p:spPr>
          <a:xfrm>
            <a:off x="3947161" y="0"/>
            <a:ext cx="8244838" cy="6858000"/>
          </a:xfrm>
          <a:prstGeom prst="rect">
            <a:avLst/>
          </a:prstGeom>
          <a:solidFill>
            <a:schemeClr val="accent1">
              <a:lumMod val="75000"/>
              <a:alpha val="7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sz="2000">
              <a:solidFill>
                <a:schemeClr val="tx1"/>
              </a:solidFill>
            </a:endParaRPr>
          </a:p>
        </p:txBody>
      </p:sp>
      <p:sp>
        <p:nvSpPr>
          <p:cNvPr id="3" name="Pravokutnik 2"/>
          <p:cNvSpPr/>
          <p:nvPr/>
        </p:nvSpPr>
        <p:spPr>
          <a:xfrm>
            <a:off x="0" y="65201"/>
            <a:ext cx="394716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3. SUSTAVI SILA U RAVNINI</a:t>
            </a:r>
            <a:endParaRPr lang="hr-HR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Pravokutnik 16"/>
          <p:cNvSpPr/>
          <p:nvPr/>
        </p:nvSpPr>
        <p:spPr>
          <a:xfrm>
            <a:off x="3947161" y="29174"/>
            <a:ext cx="536896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2400" b="1" dirty="0" smtClean="0">
                <a:solidFill>
                  <a:srgbClr val="000099"/>
                </a:solidFill>
              </a:rPr>
              <a:t>3.3. Nekonkurentni sustav sila</a:t>
            </a:r>
            <a:endParaRPr lang="hr-HR" sz="2400" b="1" dirty="0">
              <a:solidFill>
                <a:srgbClr val="000099"/>
              </a:solidFill>
            </a:endParaRPr>
          </a:p>
        </p:txBody>
      </p:sp>
      <p:sp>
        <p:nvSpPr>
          <p:cNvPr id="14" name="Rezervirano mjesto datuma 13"/>
          <p:cNvSpPr>
            <a:spLocks noGrp="1"/>
          </p:cNvSpPr>
          <p:nvPr>
            <p:ph type="dt" sz="half" idx="10"/>
          </p:nvPr>
        </p:nvSpPr>
        <p:spPr>
          <a:xfrm>
            <a:off x="10713721" y="65201"/>
            <a:ext cx="1385942" cy="400110"/>
          </a:xfrm>
        </p:spPr>
        <p:txBody>
          <a:bodyPr/>
          <a:lstStyle/>
          <a:p>
            <a:pPr algn="ctr"/>
            <a:fld id="{CD96F1F6-6DF4-4F85-ACA5-6D2714EEC547}" type="datetime1">
              <a:rPr lang="hr-HR" sz="1400" b="1" smtClean="0">
                <a:solidFill>
                  <a:srgbClr val="0033CC"/>
                </a:solidFill>
              </a:rPr>
              <a:t>23.11.2025.</a:t>
            </a:fld>
            <a:endParaRPr lang="hr-HR" sz="1400" b="1" dirty="0">
              <a:solidFill>
                <a:srgbClr val="0033CC"/>
              </a:solidFill>
            </a:endParaRPr>
          </a:p>
        </p:txBody>
      </p:sp>
      <p:sp>
        <p:nvSpPr>
          <p:cNvPr id="16" name="Rezervirano mjesto broja slajda 15"/>
          <p:cNvSpPr>
            <a:spLocks noGrp="1"/>
          </p:cNvSpPr>
          <p:nvPr>
            <p:ph type="sldNum" sz="quarter" idx="12"/>
          </p:nvPr>
        </p:nvSpPr>
        <p:spPr>
          <a:xfrm>
            <a:off x="9356463" y="6464300"/>
            <a:ext cx="2743200" cy="365125"/>
          </a:xfrm>
        </p:spPr>
        <p:txBody>
          <a:bodyPr/>
          <a:lstStyle/>
          <a:p>
            <a:fld id="{F4A44409-B8E3-4CBF-BA5B-668958405E5B}" type="slidenum">
              <a:rPr lang="hr-HR" sz="1600" b="1" smtClean="0">
                <a:solidFill>
                  <a:srgbClr val="0033CC"/>
                </a:solidFill>
                <a:latin typeface="Arial Black" panose="020B0A04020102020204" pitchFamily="34" charset="0"/>
              </a:rPr>
              <a:t>4</a:t>
            </a:fld>
            <a:endParaRPr lang="hr-HR" sz="1600" b="1" dirty="0">
              <a:solidFill>
                <a:srgbClr val="0033CC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Pravokutnik 4"/>
          <p:cNvSpPr/>
          <p:nvPr/>
        </p:nvSpPr>
        <p:spPr>
          <a:xfrm>
            <a:off x="3947161" y="601419"/>
            <a:ext cx="819911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1600" b="1" dirty="0" smtClean="0">
                <a:solidFill>
                  <a:srgbClr val="0033CC"/>
                </a:solidFill>
              </a:rPr>
              <a:t>Sustav </a:t>
            </a:r>
            <a:r>
              <a:rPr lang="hr-HR" sz="1600" b="1" dirty="0">
                <a:solidFill>
                  <a:srgbClr val="0033CC"/>
                </a:solidFill>
              </a:rPr>
              <a:t>paralelnih sila</a:t>
            </a:r>
          </a:p>
          <a:p>
            <a:r>
              <a:rPr lang="hr-HR" sz="1600" dirty="0"/>
              <a:t>Paralelni sustav sila (slika </a:t>
            </a:r>
            <a:r>
              <a:rPr lang="hr-HR" sz="1600" dirty="0" smtClean="0"/>
              <a:t>47.) </a:t>
            </a:r>
            <a:r>
              <a:rPr lang="hr-HR" sz="1600" dirty="0"/>
              <a:t>čine sile koje djeluju duž međusobno paralelnih pravaca. Njihovo ukupno djelovanje može se zamijeniti </a:t>
            </a:r>
            <a:r>
              <a:rPr lang="hr-HR" sz="1600" b="1" dirty="0"/>
              <a:t>jednom </a:t>
            </a:r>
            <a:r>
              <a:rPr lang="hr-HR" sz="1600" b="1" dirty="0" err="1"/>
              <a:t>rezultantnom</a:t>
            </a:r>
            <a:r>
              <a:rPr lang="hr-HR" sz="1600" b="1" dirty="0"/>
              <a:t> silom</a:t>
            </a:r>
            <a:r>
              <a:rPr lang="hr-HR" sz="1600" dirty="0"/>
              <a:t> istog učinka.</a:t>
            </a:r>
          </a:p>
        </p:txBody>
      </p:sp>
      <p:sp>
        <p:nvSpPr>
          <p:cNvPr id="6" name="Pravokutnik 5"/>
          <p:cNvSpPr/>
          <p:nvPr/>
        </p:nvSpPr>
        <p:spPr>
          <a:xfrm>
            <a:off x="3947161" y="1643620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r-HR" sz="1600" b="1" dirty="0">
                <a:solidFill>
                  <a:srgbClr val="0033CC"/>
                </a:solidFill>
              </a:rPr>
              <a:t>Analitička metoda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1600" b="1" dirty="0"/>
              <a:t>Iznos rezultante</a:t>
            </a:r>
            <a:r>
              <a:rPr lang="hr-HR" sz="1600" dirty="0"/>
              <a:t> dobiva se kao </a:t>
            </a:r>
            <a:r>
              <a:rPr lang="hr-HR" sz="1600" b="1" dirty="0"/>
              <a:t>algebarski zbroj svih sila</a:t>
            </a:r>
            <a:r>
              <a:rPr lang="hr-HR" sz="1600" dirty="0"/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Pravokutnik 12"/>
              <p:cNvSpPr/>
              <p:nvPr/>
            </p:nvSpPr>
            <p:spPr>
              <a:xfrm>
                <a:off x="6045797" y="2307943"/>
                <a:ext cx="3328412" cy="67954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sz="1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400" b="1" i="1"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hr-HR" sz="1400" b="1" i="1">
                              <a:latin typeface="Cambria Math" panose="02040503050406030204" pitchFamily="18" charset="0"/>
                            </a:rPr>
                            <m:t>𝑹</m:t>
                          </m:r>
                        </m:sub>
                      </m:sSub>
                      <m:r>
                        <a:rPr lang="hr-HR" sz="1400" b="1" i="0">
                          <a:latin typeface="Cambria Math" panose="02040503050406030204" pitchFamily="18" charset="0"/>
                        </a:rPr>
                        <m:t> =</m:t>
                      </m:r>
                      <m:sSub>
                        <m:sSubPr>
                          <m:ctrlPr>
                            <a:rPr lang="hr-HR" sz="1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400" b="1" i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hr-HR" sz="1400" b="1" i="1"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hr-HR" sz="1400" b="1" i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hr-HR" sz="1400" b="1" i="0">
                          <a:latin typeface="Cambria Math" panose="02040503050406030204" pitchFamily="18" charset="0"/>
                        </a:rPr>
                        <m:t> + </m:t>
                      </m:r>
                      <m:sSub>
                        <m:sSubPr>
                          <m:ctrlPr>
                            <a:rPr lang="hr-HR" sz="1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400" b="1" i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hr-HR" sz="1400" b="1" i="1"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hr-HR" sz="1400" b="1" i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hr-HR" sz="1400" b="1" i="0">
                          <a:latin typeface="Cambria Math" panose="02040503050406030204" pitchFamily="18" charset="0"/>
                        </a:rPr>
                        <m:t> + </m:t>
                      </m:r>
                      <m:sSub>
                        <m:sSubPr>
                          <m:ctrlPr>
                            <a:rPr lang="hr-HR" sz="1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400" b="1" i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hr-HR" sz="1400" b="1" i="1"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hr-HR" sz="1400" b="1" i="0">
                              <a:latin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  <m:r>
                        <a:rPr lang="hr-HR" sz="1400" b="1" i="0">
                          <a:latin typeface="Cambria Math" panose="02040503050406030204" pitchFamily="18" charset="0"/>
                        </a:rPr>
                        <m:t>+...+ </m:t>
                      </m:r>
                      <m:sSub>
                        <m:sSubPr>
                          <m:ctrlPr>
                            <a:rPr lang="hr-HR" sz="1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400" b="1" i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hr-HR" sz="1400" b="1" i="1"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hr-HR" sz="1400" b="1" i="1">
                              <a:latin typeface="Cambria Math" panose="02040503050406030204" pitchFamily="18" charset="0"/>
                            </a:rPr>
                            <m:t>𝒏</m:t>
                          </m:r>
                        </m:sub>
                      </m:sSub>
                      <m:r>
                        <a:rPr lang="hr-HR" sz="14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limLoc m:val="undOvr"/>
                          <m:ctrlPr>
                            <a:rPr lang="hr-HR" sz="1400" b="1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hr-HR" sz="1400" b="1" i="1">
                              <a:latin typeface="Cambria Math" panose="02040503050406030204" pitchFamily="18" charset="0"/>
                            </a:rPr>
                            <m:t>𝒊</m:t>
                          </m:r>
                          <m:r>
                            <a:rPr lang="hr-HR" sz="1400" b="1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hr-HR" sz="1400" b="1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  <m:sup>
                          <m:r>
                            <a:rPr lang="hr-HR" sz="1400" b="1" i="1">
                              <a:latin typeface="Cambria Math" panose="02040503050406030204" pitchFamily="18" charset="0"/>
                            </a:rPr>
                            <m:t>𝒏</m:t>
                          </m:r>
                        </m:sup>
                        <m:e>
                          <m:sSub>
                            <m:sSubPr>
                              <m:ctrlPr>
                                <a:rPr lang="hr-HR" sz="14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400" b="1" i="1"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hr-HR" sz="1400" b="1" i="1">
                                  <a:latin typeface="Cambria Math" panose="02040503050406030204" pitchFamily="18" charset="0"/>
                                </a:rPr>
                                <m:t>𝒊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hr-HR" sz="1400" b="1" dirty="0"/>
              </a:p>
            </p:txBody>
          </p:sp>
        </mc:Choice>
        <mc:Fallback xmlns="">
          <p:sp>
            <p:nvSpPr>
              <p:cNvPr id="13" name="Pravokutnik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5797" y="2307943"/>
                <a:ext cx="3328412" cy="67954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Pravokutnik 6"/>
          <p:cNvSpPr/>
          <p:nvPr/>
        </p:nvSpPr>
        <p:spPr>
          <a:xfrm>
            <a:off x="3947161" y="3211009"/>
            <a:ext cx="6096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1600" b="1" dirty="0"/>
              <a:t>Položaj rezultante</a:t>
            </a:r>
            <a:r>
              <a:rPr lang="hr-HR" sz="1600" dirty="0"/>
              <a:t> određuje se </a:t>
            </a:r>
            <a:r>
              <a:rPr lang="hr-HR" sz="1600" b="1" dirty="0"/>
              <a:t>momentnim pravilom</a:t>
            </a:r>
            <a:r>
              <a:rPr lang="hr-HR" sz="1600" dirty="0"/>
              <a:t> (slika </a:t>
            </a:r>
            <a:r>
              <a:rPr lang="hr-HR" sz="1600" dirty="0" smtClean="0"/>
              <a:t>48):</a:t>
            </a:r>
            <a:endParaRPr lang="hr-HR" sz="1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Pravokutnik 14"/>
              <p:cNvSpPr/>
              <p:nvPr/>
            </p:nvSpPr>
            <p:spPr>
              <a:xfrm>
                <a:off x="5831111" y="3660953"/>
                <a:ext cx="4431213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sz="1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hr-HR" sz="1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𝑹</m:t>
                          </m:r>
                        </m:sub>
                      </m:sSub>
                      <m:r>
                        <a:rPr lang="hr-HR" sz="1600" b="1" i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∙</m:t>
                      </m:r>
                      <m:r>
                        <a:rPr lang="hr-HR" sz="16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hr-HR" sz="1600" b="1" i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hr-HR" sz="1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hr-HR" sz="1600" b="1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hr-HR" sz="1600" b="1" i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hr-HR" sz="1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hr-HR" sz="1600" b="1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hr-HR" sz="1600" b="1" i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hr-HR" sz="1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hr-HR" sz="1600" b="1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hr-HR" sz="1600" b="1" i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hr-HR" sz="1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hr-HR" sz="1600" b="1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hr-HR" sz="1600" b="1" i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hr-HR" sz="1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hr-HR" sz="1600" b="1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  <m:r>
                        <a:rPr lang="hr-HR" sz="1600" b="1" i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hr-HR" sz="1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hr-HR" sz="1600" b="1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  <m:r>
                        <a:rPr lang="hr-HR" sz="1600" b="1" i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+... +</m:t>
                      </m:r>
                      <m:sSub>
                        <m:sSubPr>
                          <m:ctrlPr>
                            <a:rPr lang="hr-HR" sz="1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hr-HR" sz="1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</m:sub>
                      </m:sSub>
                      <m:r>
                        <a:rPr lang="hr-HR" sz="1600" b="1" i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hr-HR" sz="1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hr-HR" sz="1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</m:sub>
                      </m:sSub>
                    </m:oMath>
                  </m:oMathPara>
                </a14:m>
                <a:endParaRPr lang="hr-HR" sz="1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Pravokutnik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31111" y="3660953"/>
                <a:ext cx="4431213" cy="33855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Pravokutnik 7"/>
          <p:cNvSpPr/>
          <p:nvPr/>
        </p:nvSpPr>
        <p:spPr>
          <a:xfrm>
            <a:off x="5932869" y="4040455"/>
            <a:ext cx="411029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r-HR" sz="1600" dirty="0" smtClean="0">
                <a:solidFill>
                  <a:srgbClr val="C00000"/>
                </a:solidFill>
              </a:rPr>
              <a:t>Pri </a:t>
            </a:r>
            <a:r>
              <a:rPr lang="hr-HR" sz="1600" dirty="0">
                <a:solidFill>
                  <a:srgbClr val="C00000"/>
                </a:solidFill>
              </a:rPr>
              <a:t>čemu treba paziti na </a:t>
            </a:r>
            <a:r>
              <a:rPr lang="hr-HR" sz="1600" b="1" dirty="0">
                <a:solidFill>
                  <a:srgbClr val="C00000"/>
                </a:solidFill>
              </a:rPr>
              <a:t>predznake momenata</a:t>
            </a:r>
            <a:r>
              <a:rPr lang="hr-HR" sz="1600" dirty="0">
                <a:solidFill>
                  <a:srgbClr val="C00000"/>
                </a:solidFill>
              </a:rPr>
              <a:t>.</a:t>
            </a:r>
          </a:p>
        </p:txBody>
      </p:sp>
      <p:sp>
        <p:nvSpPr>
          <p:cNvPr id="9" name="Pravokutnik 8"/>
          <p:cNvSpPr/>
          <p:nvPr/>
        </p:nvSpPr>
        <p:spPr>
          <a:xfrm>
            <a:off x="4497272" y="4321493"/>
            <a:ext cx="131061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r-HR" sz="1600" dirty="0"/>
              <a:t>Iz toga slijedi: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Pravokutnik 19"/>
              <p:cNvSpPr/>
              <p:nvPr/>
            </p:nvSpPr>
            <p:spPr>
              <a:xfrm>
                <a:off x="5435237" y="4729700"/>
                <a:ext cx="5268685" cy="61369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sz="1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hr-HR" sz="1600" b="1" i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r-HR" sz="1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limLoc m:val="undOvr"/>
                              <m:ctrlPr>
                                <a:rPr lang="hr-HR" sz="1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hr-HR" sz="1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𝒊</m:t>
                              </m:r>
                              <m:r>
                                <a:rPr lang="hr-HR" sz="1600" b="1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hr-HR" sz="1600" b="1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  <m:sup>
                              <m:r>
                                <a:rPr lang="hr-HR" sz="1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hr-HR" sz="16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hr-HR" sz="16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𝑭</m:t>
                                  </m:r>
                                </m:e>
                                <m:sub>
                                  <m:r>
                                    <a:rPr lang="hr-HR" sz="16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𝒊</m:t>
                                  </m:r>
                                </m:sub>
                              </m:sSub>
                              <m:r>
                                <a:rPr lang="hr-HR" sz="1600" b="1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∙</m:t>
                              </m:r>
                              <m:sSub>
                                <m:sSubPr>
                                  <m:ctrlPr>
                                    <a:rPr lang="hr-HR" sz="16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hr-HR" sz="16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b>
                                  <m:r>
                                    <a:rPr lang="hr-HR" sz="16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𝒊</m:t>
                                  </m:r>
                                </m:sub>
                              </m:sSub>
                            </m:e>
                          </m:nary>
                        </m:num>
                        <m:den>
                          <m:sSub>
                            <m:sSubPr>
                              <m:ctrlPr>
                                <a:rPr lang="hr-HR" sz="1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hr-HR" sz="1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𝑹</m:t>
                              </m:r>
                            </m:sub>
                          </m:sSub>
                        </m:den>
                      </m:f>
                      <m:r>
                        <a:rPr lang="hr-HR" sz="1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r-HR" sz="1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hr-HR" sz="1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hr-HR" sz="1600" b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hr-HR" sz="1600" b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hr-HR" sz="1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hr-HR" sz="1600" b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hr-HR" sz="1600" b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hr-HR" sz="1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hr-HR" sz="1600" b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  <m:r>
                            <a:rPr lang="hr-HR" sz="1600" b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hr-HR" sz="1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hr-HR" sz="1600" b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  <m:r>
                            <a:rPr lang="hr-HR" sz="1600" b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hr-HR" sz="1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hr-HR" sz="1600" b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b>
                          </m:sSub>
                          <m:r>
                            <a:rPr lang="hr-HR" sz="1600" b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hr-HR" sz="1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hr-HR" sz="1600" b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b>
                          </m:sSub>
                          <m:r>
                            <a:rPr lang="hr-HR" sz="1600" b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+... +</m:t>
                          </m:r>
                          <m:sSub>
                            <m:sSubPr>
                              <m:ctrlPr>
                                <a:rPr lang="hr-HR" sz="1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hr-HR" sz="1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</m:sub>
                          </m:sSub>
                          <m:r>
                            <a:rPr lang="hr-HR" sz="1600" b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hr-HR" sz="1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hr-HR" sz="1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hr-HR" sz="1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hr-HR" sz="1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𝑹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hr-HR" sz="1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0" name="Pravokutnik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5237" y="4729700"/>
                <a:ext cx="5268685" cy="61369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Pravokutnik 9"/>
          <p:cNvSpPr/>
          <p:nvPr/>
        </p:nvSpPr>
        <p:spPr>
          <a:xfrm>
            <a:off x="3975177" y="5343394"/>
            <a:ext cx="821682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1600" b="1" dirty="0">
                <a:solidFill>
                  <a:srgbClr val="0033CC"/>
                </a:solidFill>
              </a:rPr>
              <a:t>Grafička metoda</a:t>
            </a:r>
          </a:p>
          <a:p>
            <a:r>
              <a:rPr lang="hr-HR" sz="1600" dirty="0"/>
              <a:t>Rezultanta paralelnog sustava može se odrediti</a:t>
            </a:r>
            <a:r>
              <a:rPr lang="hr-HR" sz="1600" dirty="0" smtClean="0"/>
              <a:t>:</a:t>
            </a:r>
          </a:p>
          <a:p>
            <a:endParaRPr lang="hr-HR" sz="1600" dirty="0"/>
          </a:p>
          <a:p>
            <a:pPr marL="342900" indent="-342900">
              <a:buFont typeface="+mj-lt"/>
              <a:buAutoNum type="arabicPeriod"/>
            </a:pPr>
            <a:r>
              <a:rPr lang="hr-HR" sz="1600" b="1" dirty="0"/>
              <a:t>Poligonom i lančanim poligonom sila</a:t>
            </a:r>
            <a:endParaRPr lang="hr-HR" sz="1600" dirty="0"/>
          </a:p>
          <a:p>
            <a:pPr marL="342900" indent="-342900">
              <a:buFont typeface="+mj-lt"/>
              <a:buAutoNum type="arabicPeriod"/>
            </a:pPr>
            <a:r>
              <a:rPr lang="hr-HR" sz="1600" b="1" dirty="0"/>
              <a:t>Dodavanjem dvije jednake, suprotno usmjerene sile</a:t>
            </a:r>
            <a:r>
              <a:rPr lang="hr-HR" sz="1600" dirty="0"/>
              <a:t> na istom pravcu djelovanja</a:t>
            </a:r>
          </a:p>
        </p:txBody>
      </p:sp>
      <p:pic>
        <p:nvPicPr>
          <p:cNvPr id="12" name="Slika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4400" y="741520"/>
            <a:ext cx="2270400" cy="1804200"/>
          </a:xfrm>
          <a:prstGeom prst="rect">
            <a:avLst/>
          </a:prstGeom>
        </p:spPr>
      </p:pic>
      <p:sp>
        <p:nvSpPr>
          <p:cNvPr id="21" name="TekstniOkvir 20"/>
          <p:cNvSpPr txBox="1"/>
          <p:nvPr/>
        </p:nvSpPr>
        <p:spPr>
          <a:xfrm>
            <a:off x="865990" y="2726811"/>
            <a:ext cx="1848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Slika 47. </a:t>
            </a:r>
          </a:p>
          <a:p>
            <a:r>
              <a:rPr lang="hr-HR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Metoda lančanog poligona</a:t>
            </a:r>
          </a:p>
        </p:txBody>
      </p:sp>
      <p:pic>
        <p:nvPicPr>
          <p:cNvPr id="22" name="Slika 21"/>
          <p:cNvPicPr>
            <a:picLocks noChangeAspect="1"/>
          </p:cNvPicPr>
          <p:nvPr/>
        </p:nvPicPr>
        <p:blipFill>
          <a:blip r:embed="rId8">
            <a:lum bright="-20000" contrast="40000"/>
          </a:blip>
          <a:stretch>
            <a:fillRect/>
          </a:stretch>
        </p:blipFill>
        <p:spPr>
          <a:xfrm>
            <a:off x="501888" y="3287081"/>
            <a:ext cx="2829076" cy="2492917"/>
          </a:xfrm>
          <a:prstGeom prst="rect">
            <a:avLst/>
          </a:prstGeom>
        </p:spPr>
      </p:pic>
      <p:sp>
        <p:nvSpPr>
          <p:cNvPr id="23" name="TekstniOkvir 22"/>
          <p:cNvSpPr txBox="1"/>
          <p:nvPr/>
        </p:nvSpPr>
        <p:spPr>
          <a:xfrm>
            <a:off x="807593" y="5976249"/>
            <a:ext cx="12935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Slika 48. </a:t>
            </a:r>
          </a:p>
          <a:p>
            <a:r>
              <a:rPr lang="hr-HR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Varigonov</a:t>
            </a:r>
            <a:r>
              <a:rPr lang="hr-HR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poučak</a:t>
            </a:r>
          </a:p>
        </p:txBody>
      </p:sp>
    </p:spTree>
    <p:extLst>
      <p:ext uri="{BB962C8B-B14F-4D97-AF65-F5344CB8AC3E}">
        <p14:creationId xmlns:p14="http://schemas.microsoft.com/office/powerpoint/2010/main" val="2168252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3" grpId="0"/>
      <p:bldP spid="7" grpId="0"/>
      <p:bldP spid="15" grpId="0"/>
      <p:bldP spid="8" grpId="0"/>
      <p:bldP spid="9" grpId="0"/>
      <p:bldP spid="20" grpId="0"/>
      <p:bldP spid="10" grpId="0"/>
      <p:bldP spid="21" grpId="0"/>
      <p:bldP spid="2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Slika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3805" y="1383097"/>
            <a:ext cx="3696994" cy="2160000"/>
          </a:xfrm>
          <a:prstGeom prst="rect">
            <a:avLst/>
          </a:prstGeom>
        </p:spPr>
      </p:pic>
      <p:pic>
        <p:nvPicPr>
          <p:cNvPr id="13" name="Slika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1940" y="1383097"/>
            <a:ext cx="3700725" cy="2160000"/>
          </a:xfrm>
          <a:prstGeom prst="rect">
            <a:avLst/>
          </a:prstGeom>
        </p:spPr>
      </p:pic>
      <p:sp>
        <p:nvSpPr>
          <p:cNvPr id="18" name="Pravokutnik 17"/>
          <p:cNvSpPr/>
          <p:nvPr/>
        </p:nvSpPr>
        <p:spPr>
          <a:xfrm>
            <a:off x="3610229" y="2545"/>
            <a:ext cx="8578413" cy="6858000"/>
          </a:xfrm>
          <a:prstGeom prst="rect">
            <a:avLst/>
          </a:prstGeom>
          <a:solidFill>
            <a:schemeClr val="accent1">
              <a:lumMod val="75000"/>
              <a:alpha val="7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sz="2000">
              <a:solidFill>
                <a:schemeClr val="tx1"/>
              </a:solidFill>
            </a:endParaRPr>
          </a:p>
        </p:txBody>
      </p:sp>
      <p:cxnSp>
        <p:nvCxnSpPr>
          <p:cNvPr id="19" name="Ravni poveznik 18"/>
          <p:cNvCxnSpPr/>
          <p:nvPr/>
        </p:nvCxnSpPr>
        <p:spPr>
          <a:xfrm>
            <a:off x="118334" y="465567"/>
            <a:ext cx="11854927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2" descr="https://primary.jwwb.nl/public/z/u/y/temp-bijbbduofjjtdtyrxqvy/n2-standard-mru0rm.pn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E7E6E6"/>
              </a:clrFrom>
              <a:clrTo>
                <a:srgbClr val="E7E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63531"/>
            <a:ext cx="1731981" cy="294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Slika 3"/>
          <p:cNvPicPr>
            <a:picLocks noChangeAspect="1"/>
          </p:cNvPicPr>
          <p:nvPr/>
        </p:nvPicPr>
        <p:blipFill rotWithShape="1">
          <a:blip r:embed="rId5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898" b="25914"/>
          <a:stretch/>
        </p:blipFill>
        <p:spPr>
          <a:xfrm>
            <a:off x="10432687" y="5728027"/>
            <a:ext cx="1713592" cy="1040438"/>
          </a:xfrm>
          <a:prstGeom prst="rect">
            <a:avLst/>
          </a:prstGeom>
        </p:spPr>
      </p:pic>
      <p:sp>
        <p:nvSpPr>
          <p:cNvPr id="3" name="Pravokutnik 2"/>
          <p:cNvSpPr/>
          <p:nvPr/>
        </p:nvSpPr>
        <p:spPr>
          <a:xfrm>
            <a:off x="0" y="65201"/>
            <a:ext cx="394716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3. SUSTAVI SILA U RAVNINI</a:t>
            </a:r>
            <a:endParaRPr lang="hr-HR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Pravokutnik 16"/>
          <p:cNvSpPr/>
          <p:nvPr/>
        </p:nvSpPr>
        <p:spPr>
          <a:xfrm>
            <a:off x="3613586" y="32729"/>
            <a:ext cx="536896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2000" b="1" dirty="0" smtClean="0">
                <a:solidFill>
                  <a:srgbClr val="C00000"/>
                </a:solidFill>
              </a:rPr>
              <a:t>Analitička metoda</a:t>
            </a:r>
            <a:endParaRPr lang="hr-HR" sz="2000" b="1" dirty="0">
              <a:solidFill>
                <a:srgbClr val="C00000"/>
              </a:solidFill>
            </a:endParaRPr>
          </a:p>
        </p:txBody>
      </p:sp>
      <p:sp>
        <p:nvSpPr>
          <p:cNvPr id="14" name="Rezervirano mjesto datuma 13"/>
          <p:cNvSpPr>
            <a:spLocks noGrp="1"/>
          </p:cNvSpPr>
          <p:nvPr>
            <p:ph type="dt" sz="half" idx="10"/>
          </p:nvPr>
        </p:nvSpPr>
        <p:spPr>
          <a:xfrm>
            <a:off x="10713721" y="65201"/>
            <a:ext cx="1385942" cy="400110"/>
          </a:xfrm>
        </p:spPr>
        <p:txBody>
          <a:bodyPr/>
          <a:lstStyle/>
          <a:p>
            <a:pPr algn="ctr"/>
            <a:fld id="{CD96F1F6-6DF4-4F85-ACA5-6D2714EEC547}" type="datetime1">
              <a:rPr lang="hr-HR" sz="1400" b="1" smtClean="0">
                <a:solidFill>
                  <a:srgbClr val="0033CC"/>
                </a:solidFill>
              </a:rPr>
              <a:t>23.11.2025.</a:t>
            </a:fld>
            <a:endParaRPr lang="hr-HR" sz="1400" b="1" dirty="0">
              <a:solidFill>
                <a:srgbClr val="0033CC"/>
              </a:solidFill>
            </a:endParaRPr>
          </a:p>
        </p:txBody>
      </p:sp>
      <p:sp>
        <p:nvSpPr>
          <p:cNvPr id="16" name="Rezervirano mjesto broja slajda 15"/>
          <p:cNvSpPr>
            <a:spLocks noGrp="1"/>
          </p:cNvSpPr>
          <p:nvPr>
            <p:ph type="sldNum" sz="quarter" idx="12"/>
          </p:nvPr>
        </p:nvSpPr>
        <p:spPr>
          <a:xfrm>
            <a:off x="9356463" y="6464300"/>
            <a:ext cx="2743200" cy="365125"/>
          </a:xfrm>
        </p:spPr>
        <p:txBody>
          <a:bodyPr/>
          <a:lstStyle/>
          <a:p>
            <a:fld id="{F4A44409-B8E3-4CBF-BA5B-668958405E5B}" type="slidenum">
              <a:rPr lang="hr-HR" sz="1600" b="1" smtClean="0">
                <a:solidFill>
                  <a:srgbClr val="0033CC"/>
                </a:solidFill>
                <a:latin typeface="Arial Black" panose="020B0A04020102020204" pitchFamily="34" charset="0"/>
              </a:rPr>
              <a:t>5</a:t>
            </a:fld>
            <a:endParaRPr lang="hr-HR" sz="1600" b="1" dirty="0">
              <a:solidFill>
                <a:srgbClr val="0033CC"/>
              </a:solidFill>
              <a:latin typeface="Arial Black" panose="020B0A04020102020204" pitchFamily="34" charset="0"/>
            </a:endParaRPr>
          </a:p>
        </p:txBody>
      </p:sp>
      <p:sp>
        <p:nvSpPr>
          <p:cNvPr id="24" name="Pravokutnik 23"/>
          <p:cNvSpPr/>
          <p:nvPr/>
        </p:nvSpPr>
        <p:spPr>
          <a:xfrm>
            <a:off x="63350" y="545881"/>
            <a:ext cx="176542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r-H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PRIMJER ZADATKA</a:t>
            </a:r>
          </a:p>
        </p:txBody>
      </p:sp>
      <p:sp>
        <p:nvSpPr>
          <p:cNvPr id="2" name="Pravokutnik 1"/>
          <p:cNvSpPr/>
          <p:nvPr/>
        </p:nvSpPr>
        <p:spPr>
          <a:xfrm>
            <a:off x="118334" y="869066"/>
            <a:ext cx="3828827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Analitičkom i grafičkom metodom naći iznos i položaj rezultantne sile paralelnih sila ako je zadano</a:t>
            </a:r>
            <a:r>
              <a:rPr lang="hr-HR" sz="1400" dirty="0"/>
              <a:t>: </a:t>
            </a:r>
            <a:endParaRPr lang="hr-HR" sz="1400" dirty="0" smtClean="0"/>
          </a:p>
          <a:p>
            <a:endParaRPr lang="hr-HR" sz="1400" dirty="0" smtClean="0"/>
          </a:p>
          <a:p>
            <a:pPr marL="357188" indent="-285750">
              <a:buFont typeface="Arial" panose="020B0604020202020204" pitchFamily="34" charset="0"/>
              <a:buChar char="•"/>
            </a:pPr>
            <a:r>
              <a:rPr lang="hr-HR" sz="1400" i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hr-HR" sz="1400" baseline="-250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hr-HR" sz="14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hr-HR" sz="14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150[N</a:t>
            </a:r>
            <a:r>
              <a:rPr lang="hr-HR" sz="14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], </a:t>
            </a:r>
            <a:r>
              <a:rPr lang="hr-HR" sz="1400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hr-HR" sz="14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200[mm] </a:t>
            </a:r>
          </a:p>
          <a:p>
            <a:pPr marL="357188" indent="-285750">
              <a:buFont typeface="Arial" panose="020B0604020202020204" pitchFamily="34" charset="0"/>
              <a:buChar char="•"/>
            </a:pPr>
            <a:r>
              <a:rPr lang="hr-HR" sz="1400" i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hr-HR" sz="1400" baseline="-250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hr-HR" sz="14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hr-HR" sz="14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400[N</a:t>
            </a:r>
            <a:r>
              <a:rPr lang="hr-HR" sz="14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], </a:t>
            </a:r>
            <a:r>
              <a:rPr lang="hr-HR" sz="1400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hr-HR" sz="14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150 [mm].</a:t>
            </a:r>
          </a:p>
          <a:p>
            <a:pPr marL="893763"/>
            <a:endParaRPr lang="hr-HR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5" name="Grupa 44"/>
          <p:cNvGrpSpPr/>
          <p:nvPr/>
        </p:nvGrpSpPr>
        <p:grpSpPr>
          <a:xfrm>
            <a:off x="196533" y="2463692"/>
            <a:ext cx="2824459" cy="1517998"/>
            <a:chOff x="215265" y="2689978"/>
            <a:chExt cx="3554095" cy="1966962"/>
          </a:xfrm>
        </p:grpSpPr>
        <p:pic>
          <p:nvPicPr>
            <p:cNvPr id="27" name="Slika 2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15265" y="3008133"/>
              <a:ext cx="3554095" cy="1648807"/>
            </a:xfrm>
            <a:prstGeom prst="rect">
              <a:avLst/>
            </a:prstGeom>
          </p:spPr>
        </p:pic>
        <p:sp>
          <p:nvSpPr>
            <p:cNvPr id="43" name="Pravokutnik 42"/>
            <p:cNvSpPr/>
            <p:nvPr/>
          </p:nvSpPr>
          <p:spPr>
            <a:xfrm>
              <a:off x="1266311" y="2703450"/>
              <a:ext cx="389704" cy="43868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hr-HR" sz="1600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  <a:endParaRPr lang="hr-HR" sz="1600" dirty="0"/>
            </a:p>
          </p:txBody>
        </p:sp>
        <p:sp>
          <p:nvSpPr>
            <p:cNvPr id="44" name="Pravokutnik 43"/>
            <p:cNvSpPr/>
            <p:nvPr/>
          </p:nvSpPr>
          <p:spPr>
            <a:xfrm>
              <a:off x="2975887" y="2689978"/>
              <a:ext cx="389704" cy="43868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hr-HR" sz="1600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</a:t>
              </a:r>
              <a:endParaRPr lang="hr-HR" sz="1600" dirty="0"/>
            </a:p>
          </p:txBody>
        </p:sp>
      </p:grpSp>
      <p:sp>
        <p:nvSpPr>
          <p:cNvPr id="5" name="TekstniOkvir 4"/>
          <p:cNvSpPr txBox="1"/>
          <p:nvPr/>
        </p:nvSpPr>
        <p:spPr>
          <a:xfrm>
            <a:off x="3613586" y="623101"/>
            <a:ext cx="194418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1400" b="1" dirty="0" smtClean="0">
                <a:solidFill>
                  <a:srgbClr val="0033CC"/>
                </a:solidFill>
              </a:rPr>
              <a:t>Iznos rezultante sila</a:t>
            </a:r>
            <a:endParaRPr lang="hr-HR" sz="1400" b="1" dirty="0">
              <a:solidFill>
                <a:srgbClr val="0033CC"/>
              </a:solidFill>
            </a:endParaRPr>
          </a:p>
        </p:txBody>
      </p:sp>
      <p:sp>
        <p:nvSpPr>
          <p:cNvPr id="47" name="TekstniOkvir 46"/>
          <p:cNvSpPr txBox="1"/>
          <p:nvPr/>
        </p:nvSpPr>
        <p:spPr>
          <a:xfrm>
            <a:off x="3947161" y="898406"/>
            <a:ext cx="82448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Svodimo zadatak na jednostavnu skicu na kojoj označimo smjer djelovanja sila po x i y osi i orijentaciju momenta:</a:t>
            </a:r>
            <a:endParaRPr lang="hr-HR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0" name="TekstniOkvir 49"/>
          <p:cNvSpPr txBox="1"/>
          <p:nvPr/>
        </p:nvSpPr>
        <p:spPr>
          <a:xfrm>
            <a:off x="8383393" y="2908325"/>
            <a:ext cx="37628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Izračunavamo iznos rezultante sile, pridržavajući se željene orijentacije:</a:t>
            </a:r>
            <a:endParaRPr lang="hr-HR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3" name="TekstniOkvir 52"/>
          <p:cNvSpPr txBox="1"/>
          <p:nvPr/>
        </p:nvSpPr>
        <p:spPr>
          <a:xfrm>
            <a:off x="8383393" y="1194217"/>
            <a:ext cx="371627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Uvijek uzimamo pozitivan smjer djelovanja sila po y osi, na način da su pozitivno usmjerene sile one kojih najviše ima iste orijentacije. </a:t>
            </a:r>
            <a:endParaRPr lang="hr-HR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4" name="TekstniOkvir 53"/>
          <p:cNvSpPr txBox="1"/>
          <p:nvPr/>
        </p:nvSpPr>
        <p:spPr>
          <a:xfrm>
            <a:off x="8383393" y="1925590"/>
            <a:ext cx="373891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Npr. u ovom primjeru, sile djeluju prema dolje, što je inače negativna orijentacija, ali zbog jednostavnosti odabrali smo da bude pozitivna, čega se dalje moramo pridržavati.</a:t>
            </a:r>
            <a:endParaRPr lang="hr-HR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kstniOkvir 8"/>
              <p:cNvSpPr txBox="1"/>
              <p:nvPr/>
            </p:nvSpPr>
            <p:spPr>
              <a:xfrm>
                <a:off x="4191423" y="3613578"/>
                <a:ext cx="1105944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sz="1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400" b="1" i="1" smtClean="0"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hr-HR" sz="1400" b="1" i="1" smtClean="0">
                              <a:latin typeface="Cambria Math" panose="02040503050406030204" pitchFamily="18" charset="0"/>
                            </a:rPr>
                            <m:t>𝑹</m:t>
                          </m:r>
                        </m:sub>
                      </m:sSub>
                      <m:r>
                        <a:rPr lang="hr-HR" sz="14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hr-HR" sz="1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400" b="1" i="1" smtClean="0"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hr-HR" sz="14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hr-HR" sz="1400" b="1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hr-HR" sz="1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400" b="1" i="1" smtClean="0"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hr-HR" sz="14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hr-HR" sz="1400" b="1" dirty="0"/>
              </a:p>
            </p:txBody>
          </p:sp>
        </mc:Choice>
        <mc:Fallback xmlns="">
          <p:sp>
            <p:nvSpPr>
              <p:cNvPr id="9" name="TekstniOkvir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1423" y="3613578"/>
                <a:ext cx="1105944" cy="215444"/>
              </a:xfrm>
              <a:prstGeom prst="rect">
                <a:avLst/>
              </a:prstGeom>
              <a:blipFill>
                <a:blip r:embed="rId7"/>
                <a:stretch>
                  <a:fillRect l="-3315" r="-1105" b="-14286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kstniOkvir 54"/>
              <p:cNvSpPr txBox="1"/>
              <p:nvPr/>
            </p:nvSpPr>
            <p:spPr>
              <a:xfrm>
                <a:off x="5262719" y="3613578"/>
                <a:ext cx="1035348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sz="1400" b="0" i="1" smtClean="0">
                          <a:latin typeface="Cambria Math" panose="02040503050406030204" pitchFamily="18" charset="0"/>
                        </a:rPr>
                        <m:t>=150+400</m:t>
                      </m:r>
                    </m:oMath>
                  </m:oMathPara>
                </a14:m>
                <a:endParaRPr lang="hr-HR" sz="1400" dirty="0"/>
              </a:p>
            </p:txBody>
          </p:sp>
        </mc:Choice>
        <mc:Fallback xmlns="">
          <p:sp>
            <p:nvSpPr>
              <p:cNvPr id="55" name="TekstniOkvir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62719" y="3613578"/>
                <a:ext cx="1035348" cy="215444"/>
              </a:xfrm>
              <a:prstGeom prst="rect">
                <a:avLst/>
              </a:prstGeom>
              <a:blipFill>
                <a:blip r:embed="rId8"/>
                <a:stretch>
                  <a:fillRect l="-1176" r="-2941" b="-5714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kstniOkvir 55"/>
              <p:cNvSpPr txBox="1"/>
              <p:nvPr/>
            </p:nvSpPr>
            <p:spPr>
              <a:xfrm>
                <a:off x="6298067" y="3602199"/>
                <a:ext cx="673261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hr-HR" sz="14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hr-HR" sz="1400" dirty="0" smtClean="0"/>
                  <a:t>550 [N]</a:t>
                </a:r>
                <a:endParaRPr lang="hr-HR" sz="1400" dirty="0"/>
              </a:p>
            </p:txBody>
          </p:sp>
        </mc:Choice>
        <mc:Fallback xmlns="">
          <p:sp>
            <p:nvSpPr>
              <p:cNvPr id="56" name="TekstniOkvir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8067" y="3602199"/>
                <a:ext cx="673261" cy="215444"/>
              </a:xfrm>
              <a:prstGeom prst="rect">
                <a:avLst/>
              </a:prstGeom>
              <a:blipFill>
                <a:blip r:embed="rId9"/>
                <a:stretch>
                  <a:fillRect l="-5405" t="-25714" r="-15315" b="-51429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7" name="TekstniOkvir 56"/>
          <p:cNvSpPr txBox="1"/>
          <p:nvPr/>
        </p:nvSpPr>
        <p:spPr>
          <a:xfrm>
            <a:off x="7269880" y="3531596"/>
            <a:ext cx="485242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Dakle </a:t>
            </a:r>
            <a:r>
              <a:rPr lang="hr-HR" sz="1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rezultantna</a:t>
            </a:r>
            <a:r>
              <a:rPr lang="hr-HR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sila je iste orijentacije kao i sile F1 i F2 (u ovom slučaju pozitivne orijentacije). No u ovom trenutku ne znamo njezin položaj na prikazanoj gredi. Položaj rezultante tj. udaljenost (x) odredit ćemo pomoću momentnog pravila.</a:t>
            </a:r>
            <a:endParaRPr lang="hr-HR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8" name="TekstniOkvir 57"/>
          <p:cNvSpPr txBox="1"/>
          <p:nvPr/>
        </p:nvSpPr>
        <p:spPr>
          <a:xfrm>
            <a:off x="3731650" y="4504285"/>
            <a:ext cx="417114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1400" b="1" dirty="0" smtClean="0">
                <a:solidFill>
                  <a:srgbClr val="0033CC"/>
                </a:solidFill>
              </a:rPr>
              <a:t>Položaj rezultante (x), prema momentnom pravilu</a:t>
            </a:r>
            <a:endParaRPr lang="hr-HR" sz="1400" b="1" dirty="0">
              <a:solidFill>
                <a:srgbClr val="0033CC"/>
              </a:solidFill>
            </a:endParaRPr>
          </a:p>
        </p:txBody>
      </p:sp>
      <p:sp>
        <p:nvSpPr>
          <p:cNvPr id="59" name="TekstniOkvir 58"/>
          <p:cNvSpPr txBox="1"/>
          <p:nvPr/>
        </p:nvSpPr>
        <p:spPr>
          <a:xfrm>
            <a:off x="4043935" y="4736853"/>
            <a:ext cx="80557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Na skici plana položaja sila se bilo gdje u ravnini pretpostavi pravac rezultantne sile, s tim da je paralelan s pravcima sila F</a:t>
            </a:r>
            <a:r>
              <a:rPr lang="hr-HR" sz="1400" baseline="-25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1</a:t>
            </a:r>
            <a:r>
              <a:rPr lang="hr-HR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i F</a:t>
            </a:r>
            <a:r>
              <a:rPr lang="hr-HR" sz="1400" baseline="-25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2</a:t>
            </a:r>
            <a:r>
              <a:rPr lang="hr-HR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 S </a:t>
            </a:r>
            <a:r>
              <a:rPr lang="hr-HR" sz="14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x</a:t>
            </a:r>
            <a:r>
              <a:rPr lang="hr-HR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se označi udaljenost tog pravca  od </a:t>
            </a:r>
            <a:r>
              <a:rPr lang="hr-H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željene točke (u ovom slučaju od točke A).</a:t>
            </a:r>
            <a:endParaRPr lang="hr-HR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kstniOkvir 14"/>
              <p:cNvSpPr txBox="1"/>
              <p:nvPr/>
            </p:nvSpPr>
            <p:spPr>
              <a:xfrm>
                <a:off x="4174490" y="5311157"/>
                <a:ext cx="1928990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hr-HR" sz="1400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hr-HR" sz="1400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sub>
                      </m:sSub>
                      <m:r>
                        <a:rPr lang="hr-HR" sz="1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hr-HR" sz="1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hr-HR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  <m:r>
                        <a:rPr lang="hr-HR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hr-HR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hr-HR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hr-HR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hr-HR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  <m:r>
                        <a:rPr lang="hr-HR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hr-HR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hr-HR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hr-HR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hr-HR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hr-HR" sz="1400" dirty="0"/>
              </a:p>
            </p:txBody>
          </p:sp>
        </mc:Choice>
        <mc:Fallback xmlns="">
          <p:sp>
            <p:nvSpPr>
              <p:cNvPr id="15" name="TekstniOkvir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4490" y="5311157"/>
                <a:ext cx="1928990" cy="215444"/>
              </a:xfrm>
              <a:prstGeom prst="rect">
                <a:avLst/>
              </a:prstGeom>
              <a:blipFill>
                <a:blip r:embed="rId10"/>
                <a:stretch>
                  <a:fillRect r="-1582" b="-13889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kstniOkvir 61"/>
              <p:cNvSpPr txBox="1"/>
              <p:nvPr/>
            </p:nvSpPr>
            <p:spPr>
              <a:xfrm>
                <a:off x="4298224" y="5628210"/>
                <a:ext cx="1928990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400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hr-HR" sz="1400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sub>
                      </m:sSub>
                      <m:r>
                        <a:rPr lang="hr-HR" sz="1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hr-HR" sz="1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hr-HR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  <m:r>
                        <a:rPr lang="hr-HR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hr-HR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hr-HR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hr-HR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hr-HR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hr-HR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  <m:r>
                        <a:rPr lang="hr-HR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hr-HR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hr-HR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hr-HR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hr-HR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hr-HR" sz="1400" dirty="0"/>
              </a:p>
            </p:txBody>
          </p:sp>
        </mc:Choice>
        <mc:Fallback xmlns="">
          <p:sp>
            <p:nvSpPr>
              <p:cNvPr id="62" name="TekstniOkvir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8224" y="5628210"/>
                <a:ext cx="1928990" cy="215444"/>
              </a:xfrm>
              <a:prstGeom prst="rect">
                <a:avLst/>
              </a:prstGeom>
              <a:blipFill>
                <a:blip r:embed="rId11"/>
                <a:stretch>
                  <a:fillRect l="-1577" r="-1577" b="-13889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kstniOkvir 64"/>
              <p:cNvSpPr txBox="1"/>
              <p:nvPr/>
            </p:nvSpPr>
            <p:spPr>
              <a:xfrm>
                <a:off x="6722293" y="5399430"/>
                <a:ext cx="1646669" cy="44422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sz="1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hr-HR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  <m:r>
                        <a:rPr lang="hr-HR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r-HR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hr-HR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hr-HR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hr-HR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hr-HR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hr-HR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  <m:r>
                            <a:rPr lang="hr-HR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hr-HR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hr-HR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hr-HR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hr-HR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</m:t>
                          </m:r>
                          <m:r>
                            <m:rPr>
                              <m:nor/>
                            </m:rPr>
                            <a:rPr lang="hr-HR" sz="1400" dirty="0"/>
                            <m:t> </m:t>
                          </m:r>
                        </m:num>
                        <m:den>
                          <m:sSub>
                            <m:sSubPr>
                              <m:ctrlPr>
                                <a:rPr lang="hr-HR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hr-HR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𝑅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hr-HR" sz="1400" dirty="0"/>
              </a:p>
            </p:txBody>
          </p:sp>
        </mc:Choice>
        <mc:Fallback xmlns="">
          <p:sp>
            <p:nvSpPr>
              <p:cNvPr id="65" name="TekstniOkvir 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22293" y="5399430"/>
                <a:ext cx="1646669" cy="444224"/>
              </a:xfrm>
              <a:prstGeom prst="rect">
                <a:avLst/>
              </a:prstGeom>
              <a:blipFill>
                <a:blip r:embed="rId12"/>
                <a:stretch>
                  <a:fillRect l="-1111" t="-1370" b="-8219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Pravokutnik 19"/>
              <p:cNvSpPr/>
              <p:nvPr/>
            </p:nvSpPr>
            <p:spPr>
              <a:xfrm>
                <a:off x="8294783" y="5353129"/>
                <a:ext cx="2253181" cy="50141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r-HR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r-HR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−150</m:t>
                          </m:r>
                          <m:r>
                            <a:rPr lang="hr-HR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hr-HR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200</m:t>
                          </m:r>
                          <m:r>
                            <a:rPr lang="hr-HR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hr-HR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400</m:t>
                          </m:r>
                          <m:r>
                            <a:rPr lang="hr-HR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hr-HR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150</m:t>
                          </m:r>
                          <m:r>
                            <m:rPr>
                              <m:nor/>
                            </m:rPr>
                            <a:rPr lang="hr-HR" sz="1400" dirty="0"/>
                            <m:t> </m:t>
                          </m:r>
                        </m:num>
                        <m:den>
                          <m:r>
                            <a:rPr lang="hr-HR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550</m:t>
                          </m:r>
                        </m:den>
                      </m:f>
                    </m:oMath>
                  </m:oMathPara>
                </a14:m>
                <a:endParaRPr lang="hr-HR" sz="1400" dirty="0"/>
              </a:p>
            </p:txBody>
          </p:sp>
        </mc:Choice>
        <mc:Fallback xmlns="">
          <p:sp>
            <p:nvSpPr>
              <p:cNvPr id="20" name="Pravokutnik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94783" y="5353129"/>
                <a:ext cx="2253181" cy="501419"/>
              </a:xfrm>
              <a:prstGeom prst="rect">
                <a:avLst/>
              </a:prstGeom>
              <a:blipFill>
                <a:blip r:embed="rId13"/>
                <a:stretch>
                  <a:fillRect b="-2439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7" name="Pravokutnik 76"/>
              <p:cNvSpPr/>
              <p:nvPr/>
            </p:nvSpPr>
            <p:spPr>
              <a:xfrm>
                <a:off x="10385005" y="5460999"/>
                <a:ext cx="1188210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hr-HR" sz="1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5</m:t>
                      </m:r>
                      <m:r>
                        <a:rPr lang="hr-HR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4.54 </m:t>
                      </m:r>
                      <m:r>
                        <a:rPr lang="hr-HR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𝑚𝑚</m:t>
                      </m:r>
                    </m:oMath>
                  </m:oMathPara>
                </a14:m>
                <a:endParaRPr lang="hr-HR" sz="1400" dirty="0"/>
              </a:p>
            </p:txBody>
          </p:sp>
        </mc:Choice>
        <mc:Fallback xmlns="">
          <p:sp>
            <p:nvSpPr>
              <p:cNvPr id="77" name="Pravokutnik 7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85005" y="5460999"/>
                <a:ext cx="1188210" cy="307777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Rectangle 1"/>
          <p:cNvSpPr>
            <a:spLocks noChangeArrowheads="1"/>
          </p:cNvSpPr>
          <p:nvPr/>
        </p:nvSpPr>
        <p:spPr bwMode="auto">
          <a:xfrm>
            <a:off x="4091940" y="6075628"/>
            <a:ext cx="678580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sr-Latn-RS" altLang="sr-Latn-RS" sz="1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</a:rPr>
              <a:t>Pozitivan rezultat za </a:t>
            </a:r>
            <a:r>
              <a:rPr kumimoji="0" lang="sr-Latn-RS" altLang="sr-Latn-RS" sz="14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</a:rPr>
              <a:t>x</a:t>
            </a:r>
            <a:r>
              <a:rPr kumimoji="0" lang="sr-Latn-RS" altLang="sr-Latn-RS" sz="1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</a:rPr>
              <a:t> </a:t>
            </a:r>
            <a:r>
              <a:rPr kumimoji="0" lang="sr-Latn-RS" altLang="sr-Latn-RS" sz="14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znači da se rezultantna sila nalazi </a:t>
            </a:r>
            <a:r>
              <a:rPr kumimoji="0" lang="sr-Latn-RS" altLang="sr-Latn-RS" sz="1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</a:rPr>
              <a:t>desno od </a:t>
            </a:r>
            <a:r>
              <a:rPr kumimoji="0" lang="sr-Latn-RS" altLang="sr-Latn-RS" sz="1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</a:rPr>
              <a:t>točke</a:t>
            </a:r>
            <a:r>
              <a:rPr kumimoji="0" lang="sr-Latn-RS" altLang="sr-Latn-RS" sz="1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</a:rPr>
              <a:t> </a:t>
            </a:r>
            <a:r>
              <a:rPr kumimoji="0" lang="sr-Latn-RS" altLang="sr-Latn-RS" sz="14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</a:rPr>
              <a:t>A</a:t>
            </a:r>
            <a:r>
              <a:rPr kumimoji="0" lang="sr-Latn-RS" altLang="sr-Latn-RS" sz="14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, 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sr-Latn-RS" altLang="sr-Latn-RS" sz="1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</a:rPr>
              <a:t>Negativan rezultat za </a:t>
            </a:r>
            <a:r>
              <a:rPr kumimoji="0" lang="sr-Latn-RS" altLang="sr-Latn-RS" sz="14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</a:rPr>
              <a:t>x</a:t>
            </a:r>
            <a:r>
              <a:rPr kumimoji="0" lang="sr-Latn-RS" altLang="sr-Latn-RS" sz="1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</a:rPr>
              <a:t> </a:t>
            </a:r>
            <a:r>
              <a:rPr kumimoji="0" lang="sr-Latn-RS" altLang="sr-Latn-RS" sz="14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znači da se rezultantna sila nalazi </a:t>
            </a:r>
            <a:r>
              <a:rPr kumimoji="0" lang="sr-Latn-RS" altLang="sr-Latn-RS" sz="1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</a:rPr>
              <a:t>lijevo</a:t>
            </a:r>
            <a:r>
              <a:rPr kumimoji="0" lang="sr-Latn-RS" altLang="sr-Latn-RS" sz="1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</a:rPr>
              <a:t> od </a:t>
            </a:r>
            <a:r>
              <a:rPr kumimoji="0" lang="sr-Latn-RS" altLang="sr-Latn-RS" sz="1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</a:rPr>
              <a:t>točke</a:t>
            </a:r>
            <a:r>
              <a:rPr kumimoji="0" lang="sr-Latn-RS" altLang="sr-Latn-RS" sz="1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</a:rPr>
              <a:t> </a:t>
            </a:r>
            <a:r>
              <a:rPr kumimoji="0" lang="sr-Latn-RS" altLang="sr-Latn-RS" sz="14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</a:rPr>
              <a:t>A</a:t>
            </a:r>
            <a:r>
              <a:rPr kumimoji="0" lang="sr-Latn-RS" altLang="sr-Latn-RS" sz="14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.</a:t>
            </a:r>
            <a:endParaRPr kumimoji="0" lang="sr-Latn-RS" altLang="sr-Latn-RS" sz="1400" b="0" i="0" u="none" strike="noStrike" cap="none" normalizeH="0" baseline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</a:endParaRPr>
          </a:p>
        </p:txBody>
      </p:sp>
      <p:grpSp>
        <p:nvGrpSpPr>
          <p:cNvPr id="28" name="Grupa 27"/>
          <p:cNvGrpSpPr/>
          <p:nvPr/>
        </p:nvGrpSpPr>
        <p:grpSpPr>
          <a:xfrm>
            <a:off x="136775" y="4301436"/>
            <a:ext cx="3606953" cy="2186095"/>
            <a:chOff x="-17208" y="4159507"/>
            <a:chExt cx="3606953" cy="2186095"/>
          </a:xfrm>
        </p:grpSpPr>
        <p:sp>
          <p:nvSpPr>
            <p:cNvPr id="22" name="TekstniOkvir 21"/>
            <p:cNvSpPr txBox="1"/>
            <p:nvPr/>
          </p:nvSpPr>
          <p:spPr>
            <a:xfrm>
              <a:off x="196533" y="4278205"/>
              <a:ext cx="226164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hr-HR" sz="14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Rezultati analitičke metode:</a:t>
              </a:r>
              <a:endParaRPr lang="hr-HR" sz="1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Pravokutnik 22"/>
                <p:cNvSpPr/>
                <p:nvPr/>
              </p:nvSpPr>
              <p:spPr>
                <a:xfrm>
                  <a:off x="756418" y="4957989"/>
                  <a:ext cx="1313886" cy="33855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hr-HR" sz="16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hr-HR" sz="160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𝑭</m:t>
                            </m:r>
                          </m:e>
                          <m:sub>
                            <m:r>
                              <a:rPr lang="hr-HR" sz="160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𝑹</m:t>
                            </m:r>
                          </m:sub>
                        </m:sSub>
                        <m:r>
                          <a:rPr lang="hr-HR" sz="16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hr-H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𝟓𝟓𝟎</m:t>
                        </m:r>
                        <m:r>
                          <a:rPr lang="hr-H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hr-H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𝑵</m:t>
                        </m:r>
                      </m:oMath>
                    </m:oMathPara>
                  </a14:m>
                  <a:endParaRPr lang="hr-HR" sz="1600" b="1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23" name="Pravokutnik 2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56418" y="4957989"/>
                  <a:ext cx="1313886" cy="338554"/>
                </a:xfrm>
                <a:prstGeom prst="rect">
                  <a:avLst/>
                </a:prstGeom>
                <a:blipFill>
                  <a:blip r:embed="rId1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hr-H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9" name="TekstniOkvir 78"/>
            <p:cNvSpPr txBox="1"/>
            <p:nvPr/>
          </p:nvSpPr>
          <p:spPr>
            <a:xfrm>
              <a:off x="320836" y="4672274"/>
              <a:ext cx="131401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hr-HR" sz="14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Rezultanta:</a:t>
              </a:r>
              <a:endParaRPr lang="hr-HR" sz="1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81" name="TekstniOkvir 80"/>
            <p:cNvSpPr txBox="1"/>
            <p:nvPr/>
          </p:nvSpPr>
          <p:spPr>
            <a:xfrm>
              <a:off x="309155" y="5366600"/>
              <a:ext cx="328059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hr-HR" sz="14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Krak na kojem djeluje rezultanta (položaj rezultante):</a:t>
              </a:r>
              <a:endParaRPr lang="hr-HR" sz="1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Pravokutnik 24"/>
                <p:cNvSpPr/>
                <p:nvPr/>
              </p:nvSpPr>
              <p:spPr>
                <a:xfrm>
                  <a:off x="742208" y="5892208"/>
                  <a:ext cx="1527278" cy="30777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hr-HR" sz="14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hr-HR" sz="140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hr-HR" sz="140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𝑨</m:t>
                            </m:r>
                          </m:sub>
                        </m:sSub>
                        <m:r>
                          <a:rPr lang="hr-HR" sz="1400" b="1" i="1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r>
                          <a:rPr lang="hr-HR" sz="1400" b="1" i="1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𝟓𝟒</m:t>
                        </m:r>
                        <m:r>
                          <a:rPr lang="hr-HR" sz="1400" b="1" i="1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hr-HR" sz="1400" b="1" i="1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𝟓𝟒</m:t>
                        </m:r>
                        <m:r>
                          <a:rPr lang="hr-HR" sz="1400" b="1" i="1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hr-HR" sz="1400" b="1" i="1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𝒎𝒎</m:t>
                        </m:r>
                      </m:oMath>
                    </m:oMathPara>
                  </a14:m>
                  <a:endParaRPr lang="hr-HR" sz="1400" b="1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25" name="Pravokutnik 2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2208" y="5892208"/>
                  <a:ext cx="1527278" cy="307777"/>
                </a:xfrm>
                <a:prstGeom prst="rect">
                  <a:avLst/>
                </a:prstGeom>
                <a:blipFill>
                  <a:blip r:embed="rId1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hr-H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6" name="Pravokutnik 25"/>
            <p:cNvSpPr/>
            <p:nvPr/>
          </p:nvSpPr>
          <p:spPr>
            <a:xfrm>
              <a:off x="-17208" y="4159507"/>
              <a:ext cx="3288347" cy="2186095"/>
            </a:xfrm>
            <a:prstGeom prst="rect">
              <a:avLst/>
            </a:prstGeom>
            <a:solidFill>
              <a:schemeClr val="tx1">
                <a:lumMod val="95000"/>
                <a:lumOff val="5000"/>
                <a:alpha val="2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r-HR"/>
            </a:p>
          </p:txBody>
        </p:sp>
      </p:grpSp>
    </p:spTree>
    <p:extLst>
      <p:ext uri="{BB962C8B-B14F-4D97-AF65-F5344CB8AC3E}">
        <p14:creationId xmlns:p14="http://schemas.microsoft.com/office/powerpoint/2010/main" val="1071343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7" grpId="0"/>
      <p:bldP spid="50" grpId="0"/>
      <p:bldP spid="53" grpId="0"/>
      <p:bldP spid="54" grpId="0"/>
      <p:bldP spid="9" grpId="0"/>
      <p:bldP spid="55" grpId="0"/>
      <p:bldP spid="56" grpId="0"/>
      <p:bldP spid="57" grpId="0"/>
      <p:bldP spid="58" grpId="0"/>
      <p:bldP spid="59" grpId="0"/>
      <p:bldP spid="15" grpId="0"/>
      <p:bldP spid="62" grpId="0"/>
      <p:bldP spid="65" grpId="0"/>
      <p:bldP spid="20" grpId="0"/>
      <p:bldP spid="77" grpId="0"/>
      <p:bldP spid="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ravokutnik 17"/>
          <p:cNvSpPr/>
          <p:nvPr/>
        </p:nvSpPr>
        <p:spPr>
          <a:xfrm>
            <a:off x="3599727" y="0"/>
            <a:ext cx="8592273" cy="6858000"/>
          </a:xfrm>
          <a:prstGeom prst="rect">
            <a:avLst/>
          </a:prstGeom>
          <a:solidFill>
            <a:schemeClr val="accent1">
              <a:lumMod val="75000"/>
              <a:alpha val="7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sz="2000">
              <a:solidFill>
                <a:schemeClr val="tx1"/>
              </a:solidFill>
            </a:endParaRPr>
          </a:p>
        </p:txBody>
      </p:sp>
      <p:cxnSp>
        <p:nvCxnSpPr>
          <p:cNvPr id="19" name="Ravni poveznik 18"/>
          <p:cNvCxnSpPr/>
          <p:nvPr/>
        </p:nvCxnSpPr>
        <p:spPr>
          <a:xfrm>
            <a:off x="118334" y="465567"/>
            <a:ext cx="11854927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2" descr="https://primary.jwwb.nl/public/z/u/y/temp-bijbbduofjjtdtyrxqvy/n2-standard-mru0rm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E7E6E6"/>
              </a:clrFrom>
              <a:clrTo>
                <a:srgbClr val="E7E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63531"/>
            <a:ext cx="1731981" cy="294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ravokutnik 2"/>
          <p:cNvSpPr/>
          <p:nvPr/>
        </p:nvSpPr>
        <p:spPr>
          <a:xfrm>
            <a:off x="0" y="65201"/>
            <a:ext cx="394716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3. SUSTAVI SILA U RAVNINI</a:t>
            </a:r>
            <a:endParaRPr lang="hr-HR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Pravokutnik 16"/>
          <p:cNvSpPr/>
          <p:nvPr/>
        </p:nvSpPr>
        <p:spPr>
          <a:xfrm>
            <a:off x="3947161" y="40749"/>
            <a:ext cx="536896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2000" b="1" dirty="0" smtClean="0">
                <a:solidFill>
                  <a:srgbClr val="C00000"/>
                </a:solidFill>
              </a:rPr>
              <a:t>Grafička metoda</a:t>
            </a:r>
            <a:endParaRPr lang="hr-HR" sz="2000" b="1" dirty="0">
              <a:solidFill>
                <a:srgbClr val="C00000"/>
              </a:solidFill>
            </a:endParaRPr>
          </a:p>
        </p:txBody>
      </p:sp>
      <p:sp>
        <p:nvSpPr>
          <p:cNvPr id="14" name="Rezervirano mjesto datuma 13"/>
          <p:cNvSpPr>
            <a:spLocks noGrp="1"/>
          </p:cNvSpPr>
          <p:nvPr>
            <p:ph type="dt" sz="half" idx="10"/>
          </p:nvPr>
        </p:nvSpPr>
        <p:spPr>
          <a:xfrm>
            <a:off x="10713721" y="65201"/>
            <a:ext cx="1385942" cy="400110"/>
          </a:xfrm>
        </p:spPr>
        <p:txBody>
          <a:bodyPr/>
          <a:lstStyle/>
          <a:p>
            <a:pPr algn="ctr"/>
            <a:fld id="{CD96F1F6-6DF4-4F85-ACA5-6D2714EEC547}" type="datetime1">
              <a:rPr lang="hr-HR" sz="1400" b="1" smtClean="0">
                <a:solidFill>
                  <a:srgbClr val="0033CC"/>
                </a:solidFill>
              </a:rPr>
              <a:t>23.11.2025.</a:t>
            </a:fld>
            <a:endParaRPr lang="hr-HR" sz="1400" b="1" dirty="0">
              <a:solidFill>
                <a:srgbClr val="0033CC"/>
              </a:solidFill>
            </a:endParaRPr>
          </a:p>
        </p:txBody>
      </p:sp>
      <p:sp>
        <p:nvSpPr>
          <p:cNvPr id="16" name="Rezervirano mjesto broja slajda 15"/>
          <p:cNvSpPr>
            <a:spLocks noGrp="1"/>
          </p:cNvSpPr>
          <p:nvPr>
            <p:ph type="sldNum" sz="quarter" idx="12"/>
          </p:nvPr>
        </p:nvSpPr>
        <p:spPr>
          <a:xfrm>
            <a:off x="9356463" y="6464300"/>
            <a:ext cx="2743200" cy="365125"/>
          </a:xfrm>
        </p:spPr>
        <p:txBody>
          <a:bodyPr/>
          <a:lstStyle/>
          <a:p>
            <a:fld id="{F4A44409-B8E3-4CBF-BA5B-668958405E5B}" type="slidenum">
              <a:rPr lang="hr-HR" sz="1600" b="1" smtClean="0">
                <a:solidFill>
                  <a:srgbClr val="0033CC"/>
                </a:solidFill>
                <a:latin typeface="Arial Black" panose="020B0A04020102020204" pitchFamily="34" charset="0"/>
              </a:rPr>
              <a:t>6</a:t>
            </a:fld>
            <a:endParaRPr lang="hr-HR" sz="1600" b="1" dirty="0">
              <a:solidFill>
                <a:srgbClr val="0033CC"/>
              </a:solidFill>
              <a:latin typeface="Arial Black" panose="020B0A04020102020204" pitchFamily="34" charset="0"/>
            </a:endParaRPr>
          </a:p>
        </p:txBody>
      </p:sp>
      <p:sp>
        <p:nvSpPr>
          <p:cNvPr id="24" name="Pravokutnik 23"/>
          <p:cNvSpPr/>
          <p:nvPr/>
        </p:nvSpPr>
        <p:spPr>
          <a:xfrm>
            <a:off x="63350" y="545881"/>
            <a:ext cx="176542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r-H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PRIMJER ZADATKA</a:t>
            </a:r>
          </a:p>
        </p:txBody>
      </p:sp>
      <p:grpSp>
        <p:nvGrpSpPr>
          <p:cNvPr id="45" name="Grupa 44"/>
          <p:cNvGrpSpPr/>
          <p:nvPr/>
        </p:nvGrpSpPr>
        <p:grpSpPr>
          <a:xfrm>
            <a:off x="186364" y="2625660"/>
            <a:ext cx="3201392" cy="1609509"/>
            <a:chOff x="215265" y="2638269"/>
            <a:chExt cx="3554095" cy="2018671"/>
          </a:xfrm>
        </p:grpSpPr>
        <p:pic>
          <p:nvPicPr>
            <p:cNvPr id="27" name="Slika 2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15265" y="3008133"/>
              <a:ext cx="3554095" cy="1648807"/>
            </a:xfrm>
            <a:prstGeom prst="rect">
              <a:avLst/>
            </a:prstGeom>
          </p:spPr>
        </p:pic>
        <p:sp>
          <p:nvSpPr>
            <p:cNvPr id="43" name="Pravokutnik 42"/>
            <p:cNvSpPr/>
            <p:nvPr/>
          </p:nvSpPr>
          <p:spPr>
            <a:xfrm>
              <a:off x="1234394" y="2649440"/>
              <a:ext cx="325730" cy="369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hr-HR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  <a:endParaRPr lang="hr-HR" dirty="0"/>
            </a:p>
          </p:txBody>
        </p:sp>
        <p:sp>
          <p:nvSpPr>
            <p:cNvPr id="44" name="Pravokutnik 43"/>
            <p:cNvSpPr/>
            <p:nvPr/>
          </p:nvSpPr>
          <p:spPr>
            <a:xfrm>
              <a:off x="2951571" y="2638269"/>
              <a:ext cx="325730" cy="369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hr-HR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</a:t>
              </a:r>
              <a:endParaRPr lang="hr-HR" dirty="0"/>
            </a:p>
          </p:txBody>
        </p:sp>
      </p:grpSp>
      <p:pic>
        <p:nvPicPr>
          <p:cNvPr id="4" name="Slika 3"/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898" b="25914"/>
          <a:stretch/>
        </p:blipFill>
        <p:spPr>
          <a:xfrm>
            <a:off x="10432687" y="5728027"/>
            <a:ext cx="1713592" cy="1040438"/>
          </a:xfrm>
          <a:prstGeom prst="rect">
            <a:avLst/>
          </a:prstGeom>
        </p:spPr>
      </p:pic>
      <p:sp>
        <p:nvSpPr>
          <p:cNvPr id="47" name="Pravokutnik 46"/>
          <p:cNvSpPr/>
          <p:nvPr/>
        </p:nvSpPr>
        <p:spPr>
          <a:xfrm>
            <a:off x="118334" y="869066"/>
            <a:ext cx="3828827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Analitičkom i grafičkom metodom naći iznos i položaj rezultantne sile paralelnih sila ako je zadano</a:t>
            </a:r>
            <a:r>
              <a:rPr lang="hr-HR" sz="1400" dirty="0"/>
              <a:t>: </a:t>
            </a:r>
            <a:endParaRPr lang="hr-HR" sz="1400" dirty="0" smtClean="0"/>
          </a:p>
          <a:p>
            <a:endParaRPr lang="hr-HR" sz="1400" dirty="0" smtClean="0"/>
          </a:p>
          <a:p>
            <a:pPr marL="357188" indent="-285750">
              <a:buFont typeface="Arial" panose="020B0604020202020204" pitchFamily="34" charset="0"/>
              <a:buChar char="•"/>
            </a:pPr>
            <a:r>
              <a:rPr lang="hr-HR" sz="1400" i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hr-HR" sz="1400" baseline="-250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hr-HR" sz="14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hr-HR" sz="14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150[N</a:t>
            </a:r>
            <a:r>
              <a:rPr lang="hr-HR" sz="14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], </a:t>
            </a:r>
            <a:r>
              <a:rPr lang="hr-HR" sz="1400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hr-HR" sz="14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200[mm] </a:t>
            </a:r>
          </a:p>
          <a:p>
            <a:pPr marL="357188" indent="-285750">
              <a:buFont typeface="Arial" panose="020B0604020202020204" pitchFamily="34" charset="0"/>
              <a:buChar char="•"/>
            </a:pPr>
            <a:r>
              <a:rPr lang="hr-HR" sz="1400" i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hr-HR" sz="1400" baseline="-250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hr-HR" sz="14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hr-HR" sz="14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400[N</a:t>
            </a:r>
            <a:r>
              <a:rPr lang="hr-HR" sz="14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], </a:t>
            </a:r>
            <a:r>
              <a:rPr lang="hr-HR" sz="1400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hr-HR" sz="14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150 [mm].</a:t>
            </a:r>
          </a:p>
          <a:p>
            <a:pPr marL="893763"/>
            <a:endParaRPr lang="hr-HR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4" name="TekstniOkvir 63"/>
          <p:cNvSpPr txBox="1"/>
          <p:nvPr/>
        </p:nvSpPr>
        <p:spPr>
          <a:xfrm>
            <a:off x="3613586" y="623101"/>
            <a:ext cx="39711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1400" b="1" dirty="0" smtClean="0">
                <a:solidFill>
                  <a:srgbClr val="0033CC"/>
                </a:solidFill>
              </a:rPr>
              <a:t>Određivanje mjerila sila </a:t>
            </a:r>
            <a:r>
              <a:rPr lang="hr-HR" sz="1400" b="1" i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hr-HR" sz="1400" b="1" baseline="-250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hr-HR" sz="1400" b="1" dirty="0" smtClean="0">
                <a:solidFill>
                  <a:srgbClr val="0033CC"/>
                </a:solidFill>
              </a:rPr>
              <a:t> i mjerila duljina </a:t>
            </a:r>
            <a:r>
              <a:rPr lang="hr-HR" sz="1400" b="1" i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hr-HR" sz="1400" b="1" baseline="-250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endParaRPr lang="hr-HR" sz="1400" b="1" baseline="-25000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kstniOkvir 6"/>
              <p:cNvSpPr txBox="1"/>
              <p:nvPr/>
            </p:nvSpPr>
            <p:spPr>
              <a:xfrm>
                <a:off x="4110366" y="976062"/>
                <a:ext cx="983987" cy="40331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4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hr-HR" sz="1400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sub>
                      </m:sSub>
                      <m:r>
                        <a:rPr lang="hr-HR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r-HR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r-HR" sz="1400" b="0" i="1" smtClean="0">
                              <a:latin typeface="Cambria Math" panose="02040503050406030204" pitchFamily="18" charset="0"/>
                            </a:rPr>
                            <m:t>200 </m:t>
                          </m:r>
                          <m:r>
                            <a:rPr lang="hr-HR" sz="14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num>
                        <m:den>
                          <m:r>
                            <a:rPr lang="hr-HR" sz="1400" b="0" i="1" smtClean="0">
                              <a:latin typeface="Cambria Math" panose="02040503050406030204" pitchFamily="18" charset="0"/>
                            </a:rPr>
                            <m:t>1 </m:t>
                          </m:r>
                          <m:r>
                            <a:rPr lang="hr-HR" sz="1400" b="0" i="1" smtClean="0">
                              <a:latin typeface="Cambria Math" panose="02040503050406030204" pitchFamily="18" charset="0"/>
                            </a:rPr>
                            <m:t>𝑐𝑚</m:t>
                          </m:r>
                        </m:den>
                      </m:f>
                    </m:oMath>
                  </m:oMathPara>
                </a14:m>
                <a:endParaRPr lang="hr-HR" dirty="0"/>
              </a:p>
            </p:txBody>
          </p:sp>
        </mc:Choice>
        <mc:Fallback xmlns="">
          <p:sp>
            <p:nvSpPr>
              <p:cNvPr id="7" name="TekstniOkvir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0366" y="976062"/>
                <a:ext cx="983987" cy="403316"/>
              </a:xfrm>
              <a:prstGeom prst="rect">
                <a:avLst/>
              </a:prstGeom>
              <a:blipFill>
                <a:blip r:embed="rId5"/>
                <a:stretch>
                  <a:fillRect l="-3704" r="-2469" b="-13636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kstniOkvir 64"/>
              <p:cNvSpPr txBox="1"/>
              <p:nvPr/>
            </p:nvSpPr>
            <p:spPr>
              <a:xfrm>
                <a:off x="5461646" y="976062"/>
                <a:ext cx="1117357" cy="40479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4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hr-HR" sz="1400" b="0" i="1" smtClean="0">
                              <a:latin typeface="Cambria Math" panose="02040503050406030204" pitchFamily="18" charset="0"/>
                            </a:rPr>
                            <m:t>𝑙</m:t>
                          </m:r>
                        </m:sub>
                      </m:sSub>
                      <m:r>
                        <a:rPr lang="hr-HR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r-HR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r-HR" sz="1400" b="0" i="1" smtClean="0">
                              <a:latin typeface="Cambria Math" panose="02040503050406030204" pitchFamily="18" charset="0"/>
                            </a:rPr>
                            <m:t>100 </m:t>
                          </m:r>
                          <m:r>
                            <a:rPr lang="hr-HR" sz="1400" b="0" i="1" smtClean="0">
                              <a:latin typeface="Cambria Math" panose="02040503050406030204" pitchFamily="18" charset="0"/>
                            </a:rPr>
                            <m:t>𝑚𝑚</m:t>
                          </m:r>
                        </m:num>
                        <m:den>
                          <m:r>
                            <a:rPr lang="hr-HR" sz="1400" b="0" i="1" smtClean="0">
                              <a:latin typeface="Cambria Math" panose="02040503050406030204" pitchFamily="18" charset="0"/>
                            </a:rPr>
                            <m:t>1 </m:t>
                          </m:r>
                          <m:r>
                            <a:rPr lang="hr-HR" sz="1400" b="0" i="1" smtClean="0">
                              <a:latin typeface="Cambria Math" panose="02040503050406030204" pitchFamily="18" charset="0"/>
                            </a:rPr>
                            <m:t>𝑐𝑚</m:t>
                          </m:r>
                        </m:den>
                      </m:f>
                    </m:oMath>
                  </m:oMathPara>
                </a14:m>
                <a:endParaRPr lang="hr-HR" dirty="0"/>
              </a:p>
            </p:txBody>
          </p:sp>
        </mc:Choice>
        <mc:Fallback xmlns="">
          <p:sp>
            <p:nvSpPr>
              <p:cNvPr id="65" name="TekstniOkvir 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61646" y="976062"/>
                <a:ext cx="1117357" cy="404791"/>
              </a:xfrm>
              <a:prstGeom prst="rect">
                <a:avLst/>
              </a:prstGeom>
              <a:blipFill>
                <a:blip r:embed="rId6"/>
                <a:stretch>
                  <a:fillRect l="-3279" r="-1093" b="-11940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6" name="TekstniOkvir 65"/>
          <p:cNvSpPr txBox="1"/>
          <p:nvPr/>
        </p:nvSpPr>
        <p:spPr>
          <a:xfrm>
            <a:off x="7546888" y="616637"/>
            <a:ext cx="423885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1400" b="1" dirty="0" smtClean="0">
                <a:solidFill>
                  <a:srgbClr val="0033CC"/>
                </a:solidFill>
              </a:rPr>
              <a:t>Određivanje iznosa sila </a:t>
            </a:r>
            <a:r>
              <a:rPr lang="hr-HR" sz="1400" b="1" dirty="0" smtClean="0">
                <a:solidFill>
                  <a:srgbClr val="0033CC"/>
                </a:solidFill>
                <a:cs typeface="Times New Roman" panose="02020603050405020304" pitchFamily="18" charset="0"/>
              </a:rPr>
              <a:t>prema odabranom mjerilu:</a:t>
            </a:r>
            <a:endParaRPr lang="hr-HR" sz="1400" b="1" baseline="-25000" dirty="0">
              <a:solidFill>
                <a:srgbClr val="0033CC"/>
              </a:solidFill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kstniOkvir 7"/>
              <p:cNvSpPr txBox="1"/>
              <p:nvPr/>
            </p:nvSpPr>
            <p:spPr>
              <a:xfrm>
                <a:off x="8010404" y="987494"/>
                <a:ext cx="1638205" cy="43851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hr-HR" sz="14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hr-HR" sz="14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400" b="0" i="1" smtClean="0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hr-HR" sz="1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hr-HR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r-HR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hr-HR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400" b="0" i="1" smtClean="0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hr-HR" sz="1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hr-HR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400" b="0" i="1" smtClean="0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hr-HR" sz="1400" b="0" i="1" smtClean="0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sub>
                          </m:sSub>
                        </m:den>
                      </m:f>
                      <m:r>
                        <a:rPr lang="hr-HR" sz="1400" b="0" i="1" smtClean="0">
                          <a:latin typeface="Cambria Math" panose="02040503050406030204" pitchFamily="18" charset="0"/>
                        </a:rPr>
                        <m:t>=0.75 </m:t>
                      </m:r>
                      <m:r>
                        <a:rPr lang="hr-HR" sz="1400" b="0" i="1" smtClean="0">
                          <a:latin typeface="Cambria Math" panose="02040503050406030204" pitchFamily="18" charset="0"/>
                        </a:rPr>
                        <m:t>𝑐𝑚</m:t>
                      </m:r>
                    </m:oMath>
                  </m:oMathPara>
                </a14:m>
                <a:endParaRPr lang="hr-HR" sz="1400" dirty="0"/>
              </a:p>
            </p:txBody>
          </p:sp>
        </mc:Choice>
        <mc:Fallback xmlns="">
          <p:sp>
            <p:nvSpPr>
              <p:cNvPr id="8" name="TekstniOkvir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10404" y="987494"/>
                <a:ext cx="1638205" cy="438518"/>
              </a:xfrm>
              <a:prstGeom prst="rect">
                <a:avLst/>
              </a:prstGeom>
              <a:blipFill>
                <a:blip r:embed="rId7"/>
                <a:stretch>
                  <a:fillRect r="-743" b="-8333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kstniOkvir 66"/>
              <p:cNvSpPr txBox="1"/>
              <p:nvPr/>
            </p:nvSpPr>
            <p:spPr>
              <a:xfrm>
                <a:off x="9910202" y="987494"/>
                <a:ext cx="1406732" cy="43851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hr-HR" sz="14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hr-HR" sz="14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400" b="0" i="1" smtClean="0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hr-HR" sz="1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hr-HR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r-HR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hr-HR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400" b="0" i="1" smtClean="0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hr-HR" sz="1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hr-HR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400" b="0" i="1" smtClean="0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hr-HR" sz="1400" b="0" i="1" smtClean="0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sub>
                          </m:sSub>
                        </m:den>
                      </m:f>
                      <m:r>
                        <a:rPr lang="hr-HR" sz="1400" b="0" i="1" smtClean="0">
                          <a:latin typeface="Cambria Math" panose="02040503050406030204" pitchFamily="18" charset="0"/>
                        </a:rPr>
                        <m:t>=2 </m:t>
                      </m:r>
                      <m:r>
                        <a:rPr lang="hr-HR" sz="1400" b="0" i="1" smtClean="0">
                          <a:latin typeface="Cambria Math" panose="02040503050406030204" pitchFamily="18" charset="0"/>
                        </a:rPr>
                        <m:t>𝑐𝑚</m:t>
                      </m:r>
                    </m:oMath>
                  </m:oMathPara>
                </a14:m>
                <a:endParaRPr lang="hr-HR" sz="1400" dirty="0"/>
              </a:p>
            </p:txBody>
          </p:sp>
        </mc:Choice>
        <mc:Fallback xmlns="">
          <p:sp>
            <p:nvSpPr>
              <p:cNvPr id="67" name="TekstniOkvir 6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10202" y="987494"/>
                <a:ext cx="1406732" cy="438518"/>
              </a:xfrm>
              <a:prstGeom prst="rect">
                <a:avLst/>
              </a:prstGeom>
              <a:blipFill>
                <a:blip r:embed="rId8"/>
                <a:stretch>
                  <a:fillRect r="-870" b="-8333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8" name="TekstniOkvir 67"/>
          <p:cNvSpPr txBox="1"/>
          <p:nvPr/>
        </p:nvSpPr>
        <p:spPr>
          <a:xfrm>
            <a:off x="5474629" y="1529527"/>
            <a:ext cx="443557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1400" b="1" dirty="0" smtClean="0">
                <a:solidFill>
                  <a:srgbClr val="0033CC"/>
                </a:solidFill>
              </a:rPr>
              <a:t>Određivanje duljine krakova prema zadanom mjerilu</a:t>
            </a:r>
            <a:r>
              <a:rPr lang="hr-HR" sz="1400" b="1" dirty="0" smtClean="0">
                <a:solidFill>
                  <a:srgbClr val="0033CC"/>
                </a:solidFill>
                <a:cs typeface="Times New Roman" panose="02020603050405020304" pitchFamily="18" charset="0"/>
              </a:rPr>
              <a:t>:</a:t>
            </a:r>
            <a:endParaRPr lang="hr-HR" sz="1400" b="1" baseline="-25000" dirty="0">
              <a:solidFill>
                <a:srgbClr val="0033CC"/>
              </a:solidFill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9" name="TekstniOkvir 68"/>
              <p:cNvSpPr txBox="1"/>
              <p:nvPr/>
            </p:nvSpPr>
            <p:spPr>
              <a:xfrm>
                <a:off x="5856098" y="1927112"/>
                <a:ext cx="1303049" cy="40530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hr-HR" sz="14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hr-HR" sz="140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d>
                      <m:r>
                        <a:rPr lang="hr-HR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r-HR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r-HR" sz="1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sSub>
                            <m:sSubPr>
                              <m:ctrlPr>
                                <a:rPr lang="hr-HR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400" b="0" i="1" smtClean="0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hr-HR" sz="1400" b="0" i="1" smtClean="0"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</m:sub>
                          </m:sSub>
                        </m:den>
                      </m:f>
                      <m:r>
                        <a:rPr lang="hr-HR" sz="1400" b="0" i="1" smtClean="0">
                          <a:latin typeface="Cambria Math" panose="02040503050406030204" pitchFamily="18" charset="0"/>
                        </a:rPr>
                        <m:t>=2 </m:t>
                      </m:r>
                      <m:r>
                        <a:rPr lang="hr-HR" sz="1400" b="0" i="1" smtClean="0">
                          <a:latin typeface="Cambria Math" panose="02040503050406030204" pitchFamily="18" charset="0"/>
                        </a:rPr>
                        <m:t>𝑐𝑚</m:t>
                      </m:r>
                    </m:oMath>
                  </m:oMathPara>
                </a14:m>
                <a:endParaRPr lang="hr-HR" sz="1400" dirty="0"/>
              </a:p>
            </p:txBody>
          </p:sp>
        </mc:Choice>
        <mc:Fallback xmlns="">
          <p:sp>
            <p:nvSpPr>
              <p:cNvPr id="69" name="TekstniOkvir 6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6098" y="1927112"/>
                <a:ext cx="1303049" cy="405304"/>
              </a:xfrm>
              <a:prstGeom prst="rect">
                <a:avLst/>
              </a:prstGeom>
              <a:blipFill>
                <a:blip r:embed="rId9"/>
                <a:stretch>
                  <a:fillRect r="-939" b="-8955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ekstniOkvir 69"/>
              <p:cNvSpPr txBox="1"/>
              <p:nvPr/>
            </p:nvSpPr>
            <p:spPr>
              <a:xfrm>
                <a:off x="7547339" y="1907075"/>
                <a:ext cx="1435714" cy="44537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hr-HR" sz="14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hr-HR" sz="14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  <m:r>
                        <a:rPr lang="hr-HR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r-HR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r-HR" sz="14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num>
                        <m:den>
                          <m:sSub>
                            <m:sSubPr>
                              <m:ctrlPr>
                                <a:rPr lang="hr-HR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400" b="0" i="1" smtClean="0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hr-HR" sz="1400" b="0" i="1" smtClean="0"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</m:sub>
                          </m:sSub>
                        </m:den>
                      </m:f>
                      <m:r>
                        <a:rPr lang="hr-HR" sz="1400" b="0" i="1" smtClean="0">
                          <a:latin typeface="Cambria Math" panose="02040503050406030204" pitchFamily="18" charset="0"/>
                        </a:rPr>
                        <m:t>=1.5 </m:t>
                      </m:r>
                      <m:r>
                        <a:rPr lang="hr-HR" sz="1400" b="0" i="1" smtClean="0">
                          <a:latin typeface="Cambria Math" panose="02040503050406030204" pitchFamily="18" charset="0"/>
                        </a:rPr>
                        <m:t>𝑐𝑚</m:t>
                      </m:r>
                    </m:oMath>
                  </m:oMathPara>
                </a14:m>
                <a:endParaRPr lang="hr-HR" sz="1400" dirty="0"/>
              </a:p>
            </p:txBody>
          </p:sp>
        </mc:Choice>
        <mc:Fallback xmlns="">
          <p:sp>
            <p:nvSpPr>
              <p:cNvPr id="70" name="TekstniOkvir 6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47339" y="1907075"/>
                <a:ext cx="1435714" cy="445378"/>
              </a:xfrm>
              <a:prstGeom prst="rect">
                <a:avLst/>
              </a:prstGeom>
              <a:blipFill>
                <a:blip r:embed="rId10"/>
                <a:stretch>
                  <a:fillRect t="-1370" r="-847" b="-8219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1" name="TekstniOkvir 70"/>
          <p:cNvSpPr txBox="1"/>
          <p:nvPr/>
        </p:nvSpPr>
        <p:spPr>
          <a:xfrm>
            <a:off x="3663908" y="2417394"/>
            <a:ext cx="28697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1400" b="1" dirty="0" smtClean="0">
                <a:solidFill>
                  <a:srgbClr val="0033CC"/>
                </a:solidFill>
              </a:rPr>
              <a:t>Izrada crteža plana položaja sila</a:t>
            </a:r>
            <a:r>
              <a:rPr lang="hr-HR" sz="1400" b="1" dirty="0" smtClean="0">
                <a:solidFill>
                  <a:srgbClr val="0033CC"/>
                </a:solidFill>
                <a:cs typeface="Times New Roman" panose="02020603050405020304" pitchFamily="18" charset="0"/>
              </a:rPr>
              <a:t>:</a:t>
            </a:r>
            <a:endParaRPr lang="hr-HR" sz="1400" b="1" baseline="-25000" dirty="0">
              <a:solidFill>
                <a:srgbClr val="0033CC"/>
              </a:solidFill>
              <a:cs typeface="Times New Roman" panose="02020603050405020304" pitchFamily="18" charset="0"/>
            </a:endParaRPr>
          </a:p>
        </p:txBody>
      </p:sp>
      <p:sp>
        <p:nvSpPr>
          <p:cNvPr id="72" name="TekstniOkvir 71"/>
          <p:cNvSpPr txBox="1"/>
          <p:nvPr/>
        </p:nvSpPr>
        <p:spPr>
          <a:xfrm>
            <a:off x="4042955" y="2893955"/>
            <a:ext cx="80557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Plan položaja sila, se crta pojednostavljeno, ali u prihvaćenom mjerilu.</a:t>
            </a:r>
            <a:endParaRPr lang="hr-HR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5302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Ravni poveznik 18"/>
          <p:cNvCxnSpPr/>
          <p:nvPr/>
        </p:nvCxnSpPr>
        <p:spPr>
          <a:xfrm>
            <a:off x="118334" y="465567"/>
            <a:ext cx="11854927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2" descr="https://primary.jwwb.nl/public/z/u/y/temp-bijbbduofjjtdtyrxqvy/n2-standard-mru0rm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E7E6E6"/>
              </a:clrFrom>
              <a:clrTo>
                <a:srgbClr val="E7E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63531"/>
            <a:ext cx="1731981" cy="294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ravokutnik 2"/>
          <p:cNvSpPr/>
          <p:nvPr/>
        </p:nvSpPr>
        <p:spPr>
          <a:xfrm>
            <a:off x="1" y="65201"/>
            <a:ext cx="3554006" cy="3999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3. SUSTAVI SILA U RAVNINI</a:t>
            </a:r>
            <a:endParaRPr lang="hr-HR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Pravokutnik 16"/>
          <p:cNvSpPr/>
          <p:nvPr/>
        </p:nvSpPr>
        <p:spPr>
          <a:xfrm>
            <a:off x="3947161" y="40749"/>
            <a:ext cx="536896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2000" b="1" dirty="0" smtClean="0">
                <a:solidFill>
                  <a:srgbClr val="C00000"/>
                </a:solidFill>
              </a:rPr>
              <a:t>Grafička metoda</a:t>
            </a:r>
            <a:endParaRPr lang="hr-HR" sz="2000" b="1" dirty="0">
              <a:solidFill>
                <a:srgbClr val="C00000"/>
              </a:solidFill>
            </a:endParaRPr>
          </a:p>
        </p:txBody>
      </p:sp>
      <p:sp>
        <p:nvSpPr>
          <p:cNvPr id="14" name="Rezervirano mjesto datuma 13"/>
          <p:cNvSpPr>
            <a:spLocks noGrp="1"/>
          </p:cNvSpPr>
          <p:nvPr>
            <p:ph type="dt" sz="half" idx="10"/>
          </p:nvPr>
        </p:nvSpPr>
        <p:spPr>
          <a:xfrm>
            <a:off x="10713721" y="65201"/>
            <a:ext cx="1385942" cy="400110"/>
          </a:xfrm>
        </p:spPr>
        <p:txBody>
          <a:bodyPr/>
          <a:lstStyle/>
          <a:p>
            <a:pPr algn="ctr"/>
            <a:fld id="{CD96F1F6-6DF4-4F85-ACA5-6D2714EEC547}" type="datetime1">
              <a:rPr lang="hr-HR" sz="1400" b="1" smtClean="0">
                <a:solidFill>
                  <a:srgbClr val="0033CC"/>
                </a:solidFill>
              </a:rPr>
              <a:t>23.11.2025.</a:t>
            </a:fld>
            <a:endParaRPr lang="hr-HR" sz="1400" b="1" dirty="0">
              <a:solidFill>
                <a:srgbClr val="0033CC"/>
              </a:solidFill>
            </a:endParaRPr>
          </a:p>
        </p:txBody>
      </p:sp>
      <p:sp>
        <p:nvSpPr>
          <p:cNvPr id="16" name="Rezervirano mjesto broja slajda 15"/>
          <p:cNvSpPr>
            <a:spLocks noGrp="1"/>
          </p:cNvSpPr>
          <p:nvPr>
            <p:ph type="sldNum" sz="quarter" idx="12"/>
          </p:nvPr>
        </p:nvSpPr>
        <p:spPr>
          <a:xfrm>
            <a:off x="9356463" y="6464300"/>
            <a:ext cx="2743200" cy="365125"/>
          </a:xfrm>
        </p:spPr>
        <p:txBody>
          <a:bodyPr/>
          <a:lstStyle/>
          <a:p>
            <a:fld id="{F4A44409-B8E3-4CBF-BA5B-668958405E5B}" type="slidenum">
              <a:rPr lang="hr-HR" sz="1600" b="1" smtClean="0">
                <a:solidFill>
                  <a:srgbClr val="0033CC"/>
                </a:solidFill>
                <a:latin typeface="Arial Black" panose="020B0A04020102020204" pitchFamily="34" charset="0"/>
              </a:rPr>
              <a:t>7</a:t>
            </a:fld>
            <a:endParaRPr lang="hr-HR" sz="1600" b="1" dirty="0">
              <a:solidFill>
                <a:srgbClr val="0033CC"/>
              </a:solidFill>
              <a:latin typeface="Arial Black" panose="020B0A04020102020204" pitchFamily="34" charset="0"/>
            </a:endParaRPr>
          </a:p>
        </p:txBody>
      </p:sp>
      <p:sp>
        <p:nvSpPr>
          <p:cNvPr id="24" name="Pravokutnik 23"/>
          <p:cNvSpPr/>
          <p:nvPr/>
        </p:nvSpPr>
        <p:spPr>
          <a:xfrm>
            <a:off x="63350" y="545881"/>
            <a:ext cx="176542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r-H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PRIMJER ZADATKA</a:t>
            </a:r>
          </a:p>
        </p:txBody>
      </p:sp>
      <p:grpSp>
        <p:nvGrpSpPr>
          <p:cNvPr id="45" name="Grupa 44"/>
          <p:cNvGrpSpPr/>
          <p:nvPr/>
        </p:nvGrpSpPr>
        <p:grpSpPr>
          <a:xfrm>
            <a:off x="186364" y="2625660"/>
            <a:ext cx="3201392" cy="1609509"/>
            <a:chOff x="215265" y="2638269"/>
            <a:chExt cx="3554095" cy="2018671"/>
          </a:xfrm>
        </p:grpSpPr>
        <p:pic>
          <p:nvPicPr>
            <p:cNvPr id="27" name="Slika 2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15265" y="3008133"/>
              <a:ext cx="3554095" cy="1648807"/>
            </a:xfrm>
            <a:prstGeom prst="rect">
              <a:avLst/>
            </a:prstGeom>
          </p:spPr>
        </p:pic>
        <p:sp>
          <p:nvSpPr>
            <p:cNvPr id="43" name="Pravokutnik 42"/>
            <p:cNvSpPr/>
            <p:nvPr/>
          </p:nvSpPr>
          <p:spPr>
            <a:xfrm>
              <a:off x="1234394" y="2649440"/>
              <a:ext cx="325730" cy="369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hr-HR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  <a:endParaRPr lang="hr-HR" dirty="0"/>
            </a:p>
          </p:txBody>
        </p:sp>
        <p:sp>
          <p:nvSpPr>
            <p:cNvPr id="44" name="Pravokutnik 43"/>
            <p:cNvSpPr/>
            <p:nvPr/>
          </p:nvSpPr>
          <p:spPr>
            <a:xfrm>
              <a:off x="2951571" y="2638269"/>
              <a:ext cx="325730" cy="369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hr-HR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</a:t>
              </a:r>
              <a:endParaRPr lang="hr-HR" dirty="0"/>
            </a:p>
          </p:txBody>
        </p:sp>
      </p:grpSp>
      <p:pic>
        <p:nvPicPr>
          <p:cNvPr id="4" name="Slika 3"/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898" b="25914"/>
          <a:stretch/>
        </p:blipFill>
        <p:spPr>
          <a:xfrm>
            <a:off x="10432687" y="5728027"/>
            <a:ext cx="1713592" cy="1040438"/>
          </a:xfrm>
          <a:prstGeom prst="rect">
            <a:avLst/>
          </a:prstGeom>
        </p:spPr>
      </p:pic>
      <p:sp>
        <p:nvSpPr>
          <p:cNvPr id="47" name="Pravokutnik 46"/>
          <p:cNvSpPr/>
          <p:nvPr/>
        </p:nvSpPr>
        <p:spPr>
          <a:xfrm>
            <a:off x="118334" y="869066"/>
            <a:ext cx="3828827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Analitičkom i grafičkom metodom naći iznos i položaj rezultantne sile paralelnih sila ako je zadano</a:t>
            </a:r>
            <a:r>
              <a:rPr lang="hr-HR" sz="1400" dirty="0"/>
              <a:t>: </a:t>
            </a:r>
            <a:endParaRPr lang="hr-HR" sz="1400" dirty="0" smtClean="0"/>
          </a:p>
          <a:p>
            <a:endParaRPr lang="hr-HR" sz="1400" dirty="0" smtClean="0"/>
          </a:p>
          <a:p>
            <a:pPr marL="357188" indent="-285750">
              <a:buFont typeface="Arial" panose="020B0604020202020204" pitchFamily="34" charset="0"/>
              <a:buChar char="•"/>
            </a:pPr>
            <a:r>
              <a:rPr lang="hr-HR" sz="1400" i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hr-HR" sz="1400" baseline="-250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hr-HR" sz="14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hr-HR" sz="14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150[N</a:t>
            </a:r>
            <a:r>
              <a:rPr lang="hr-HR" sz="14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], </a:t>
            </a:r>
            <a:r>
              <a:rPr lang="hr-HR" sz="1400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hr-HR" sz="14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200[mm] </a:t>
            </a:r>
          </a:p>
          <a:p>
            <a:pPr marL="357188" indent="-285750">
              <a:buFont typeface="Arial" panose="020B0604020202020204" pitchFamily="34" charset="0"/>
              <a:buChar char="•"/>
            </a:pPr>
            <a:r>
              <a:rPr lang="hr-HR" sz="1400" i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hr-HR" sz="1400" baseline="-250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hr-HR" sz="14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hr-HR" sz="14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400[N</a:t>
            </a:r>
            <a:r>
              <a:rPr lang="hr-HR" sz="14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], </a:t>
            </a:r>
            <a:r>
              <a:rPr lang="hr-HR" sz="1400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hr-HR" sz="14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150 [mm].</a:t>
            </a:r>
          </a:p>
          <a:p>
            <a:pPr marL="893763"/>
            <a:endParaRPr lang="hr-HR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" name="TekstniOkvir 70"/>
          <p:cNvSpPr txBox="1"/>
          <p:nvPr/>
        </p:nvSpPr>
        <p:spPr>
          <a:xfrm>
            <a:off x="3599727" y="513171"/>
            <a:ext cx="28697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1400" b="1" dirty="0" smtClean="0">
                <a:solidFill>
                  <a:srgbClr val="0033CC"/>
                </a:solidFill>
              </a:rPr>
              <a:t>Izrada crteža plana položaja sila</a:t>
            </a:r>
            <a:r>
              <a:rPr lang="hr-HR" sz="1400" b="1" dirty="0" smtClean="0">
                <a:solidFill>
                  <a:srgbClr val="0033CC"/>
                </a:solidFill>
                <a:cs typeface="Times New Roman" panose="02020603050405020304" pitchFamily="18" charset="0"/>
              </a:rPr>
              <a:t>:</a:t>
            </a:r>
            <a:endParaRPr lang="hr-HR" sz="1400" b="1" baseline="-25000" dirty="0">
              <a:solidFill>
                <a:srgbClr val="0033CC"/>
              </a:solidFill>
              <a:cs typeface="Times New Roman" panose="02020603050405020304" pitchFamily="18" charset="0"/>
            </a:endParaRPr>
          </a:p>
        </p:txBody>
      </p:sp>
      <p:pic>
        <p:nvPicPr>
          <p:cNvPr id="13" name="Slika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29353" y="1156154"/>
            <a:ext cx="5984503" cy="5040000"/>
          </a:xfrm>
          <a:prstGeom prst="rect">
            <a:avLst/>
          </a:prstGeom>
        </p:spPr>
      </p:pic>
      <p:pic>
        <p:nvPicPr>
          <p:cNvPr id="2" name="Slika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57763" y="1149912"/>
            <a:ext cx="5985994" cy="5040000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57763" y="1149912"/>
            <a:ext cx="5985000" cy="5040000"/>
          </a:xfrm>
          <a:prstGeom prst="rect">
            <a:avLst/>
          </a:prstGeom>
        </p:spPr>
      </p:pic>
      <p:grpSp>
        <p:nvGrpSpPr>
          <p:cNvPr id="10" name="Grupa 9"/>
          <p:cNvGrpSpPr/>
          <p:nvPr/>
        </p:nvGrpSpPr>
        <p:grpSpPr>
          <a:xfrm>
            <a:off x="3657763" y="1149912"/>
            <a:ext cx="5994607" cy="5040000"/>
            <a:chOff x="-10113558" y="11384829"/>
            <a:chExt cx="5994607" cy="5040000"/>
          </a:xfrm>
        </p:grpSpPr>
        <p:pic>
          <p:nvPicPr>
            <p:cNvPr id="9" name="Slika 8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-10113558" y="11384829"/>
              <a:ext cx="5994607" cy="5040000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TekstniOkvir 27"/>
                <p:cNvSpPr txBox="1"/>
                <p:nvPr/>
              </p:nvSpPr>
              <p:spPr>
                <a:xfrm>
                  <a:off x="-5890023" y="14462475"/>
                  <a:ext cx="1435714" cy="1351460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>
                    <a:lnSpc>
                      <a:spcPct val="150000"/>
                    </a:lnSpc>
                  </a:pPr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d>
                          <m:dPr>
                            <m:begChr m:val="|"/>
                            <m:endChr m:val="|"/>
                            <m:ctrlPr>
                              <a:rPr lang="hr-HR" sz="120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hr-HR" sz="120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hr-HR" sz="1200" b="0" i="1" smtClean="0">
                                    <a:latin typeface="Cambria Math" panose="02040503050406030204" pitchFamily="18" charset="0"/>
                                  </a:rPr>
                                  <m:t>𝐹</m:t>
                                </m:r>
                              </m:e>
                              <m:sub>
                                <m:r>
                                  <a:rPr lang="hr-HR" sz="1200" b="0" i="1" smtClean="0">
                                    <a:latin typeface="Cambria Math" panose="02040503050406030204" pitchFamily="18" charset="0"/>
                                  </a:rPr>
                                  <m:t>𝑅</m:t>
                                </m:r>
                              </m:sub>
                            </m:sSub>
                          </m:e>
                        </m:d>
                        <m:r>
                          <a:rPr lang="hr-HR" sz="1200" b="0" i="1" smtClean="0">
                            <a:latin typeface="Cambria Math" panose="02040503050406030204" pitchFamily="18" charset="0"/>
                          </a:rPr>
                          <m:t>=2.75 </m:t>
                        </m:r>
                        <m:r>
                          <a:rPr lang="hr-HR" sz="1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hr-HR" sz="1200" b="0" dirty="0" smtClean="0"/>
                </a:p>
                <a:p>
                  <a:pPr>
                    <a:lnSpc>
                      <a:spcPct val="150000"/>
                    </a:lnSpc>
                  </a:pPr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hr-HR" sz="1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hr-HR" sz="1200" i="1"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hr-HR" sz="1200" i="1">
                                <a:latin typeface="Cambria Math" panose="02040503050406030204" pitchFamily="18" charset="0"/>
                              </a:rPr>
                              <m:t>𝑅</m:t>
                            </m:r>
                          </m:sub>
                        </m:sSub>
                        <m:r>
                          <a:rPr lang="hr-HR" sz="12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d>
                          <m:dPr>
                            <m:begChr m:val="|"/>
                            <m:endChr m:val="|"/>
                            <m:ctrlPr>
                              <a:rPr lang="hr-HR" sz="1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hr-HR" sz="12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hr-HR" sz="1200" i="1">
                                    <a:latin typeface="Cambria Math" panose="02040503050406030204" pitchFamily="18" charset="0"/>
                                  </a:rPr>
                                  <m:t>𝐹</m:t>
                                </m:r>
                              </m:e>
                              <m:sub>
                                <m:r>
                                  <a:rPr lang="hr-HR" sz="1200" i="1">
                                    <a:latin typeface="Cambria Math" panose="02040503050406030204" pitchFamily="18" charset="0"/>
                                  </a:rPr>
                                  <m:t>𝑅</m:t>
                                </m:r>
                              </m:sub>
                            </m:sSub>
                          </m:e>
                        </m:d>
                        <m:r>
                          <a:rPr lang="hr-HR" sz="1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sSub>
                          <m:sSubPr>
                            <m:ctrlPr>
                              <a:rPr lang="hr-HR" sz="12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hr-HR" sz="1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𝑀</m:t>
                            </m:r>
                          </m:e>
                          <m:sub>
                            <m:r>
                              <a:rPr lang="hr-HR" sz="1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𝐹</m:t>
                            </m:r>
                          </m:sub>
                        </m:sSub>
                      </m:oMath>
                    </m:oMathPara>
                  </a14:m>
                  <a:endParaRPr lang="hr-HR" sz="1200" b="0" dirty="0" smtClean="0"/>
                </a:p>
                <a:p>
                  <a:pPr>
                    <a:lnSpc>
                      <a:spcPct val="150000"/>
                    </a:lnSpc>
                  </a:pPr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hr-HR" sz="1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hr-HR" sz="1200" i="1"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hr-HR" sz="1200" i="1">
                                <a:latin typeface="Cambria Math" panose="02040503050406030204" pitchFamily="18" charset="0"/>
                              </a:rPr>
                              <m:t>𝑅</m:t>
                            </m:r>
                          </m:sub>
                        </m:sSub>
                        <m:r>
                          <a:rPr lang="hr-HR" sz="1200" i="1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hr-HR" sz="1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2.75 </m:t>
                        </m:r>
                        <m:r>
                          <a:rPr lang="hr-HR" sz="1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𝑐𝑚</m:t>
                        </m:r>
                        <m:r>
                          <a:rPr lang="hr-HR" sz="1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f>
                          <m:fPr>
                            <m:ctrlPr>
                              <a:rPr lang="hr-HR" sz="12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hr-HR" sz="1200" i="1">
                                <a:latin typeface="Cambria Math" panose="02040503050406030204" pitchFamily="18" charset="0"/>
                              </a:rPr>
                              <m:t>200 </m:t>
                            </m:r>
                            <m:r>
                              <a:rPr lang="hr-HR" sz="1200" i="1">
                                <a:latin typeface="Cambria Math" panose="02040503050406030204" pitchFamily="18" charset="0"/>
                              </a:rPr>
                              <m:t>𝑁</m:t>
                            </m:r>
                          </m:num>
                          <m:den>
                            <m:r>
                              <a:rPr lang="hr-HR" sz="1200" i="1">
                                <a:latin typeface="Cambria Math" panose="02040503050406030204" pitchFamily="18" charset="0"/>
                              </a:rPr>
                              <m:t>1 </m:t>
                            </m:r>
                            <m:r>
                              <a:rPr lang="hr-HR" sz="1200" i="1">
                                <a:latin typeface="Cambria Math" panose="02040503050406030204" pitchFamily="18" charset="0"/>
                              </a:rPr>
                              <m:t>𝑐𝑚</m:t>
                            </m:r>
                          </m:den>
                        </m:f>
                      </m:oMath>
                    </m:oMathPara>
                  </a14:m>
                  <a:endParaRPr lang="hr-HR" sz="1200" dirty="0" smtClean="0"/>
                </a:p>
                <a:p>
                  <a:pPr>
                    <a:lnSpc>
                      <a:spcPct val="150000"/>
                    </a:lnSpc>
                  </a:pPr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hr-HR" sz="1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hr-HR" sz="1200" i="1"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hr-HR" sz="1200" i="1">
                                <a:latin typeface="Cambria Math" panose="02040503050406030204" pitchFamily="18" charset="0"/>
                              </a:rPr>
                              <m:t>𝑅</m:t>
                            </m:r>
                          </m:sub>
                        </m:sSub>
                        <m:r>
                          <a:rPr lang="hr-HR" sz="1200" i="1">
                            <a:latin typeface="Cambria Math" panose="02040503050406030204" pitchFamily="18" charset="0"/>
                          </a:rPr>
                          <m:t>=550 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hr-HR" sz="1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hr-HR" sz="1200">
                                <a:latin typeface="Cambria Math" panose="02040503050406030204" pitchFamily="18" charset="0"/>
                              </a:rPr>
                              <m:t>N</m:t>
                            </m:r>
                          </m:e>
                        </m:d>
                      </m:oMath>
                    </m:oMathPara>
                  </a14:m>
                  <a:endParaRPr lang="hr-HR" sz="1200" dirty="0"/>
                </a:p>
              </p:txBody>
            </p:sp>
          </mc:Choice>
          <mc:Fallback xmlns="">
            <p:sp>
              <p:nvSpPr>
                <p:cNvPr id="28" name="TekstniOkvir 2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-5890023" y="14462475"/>
                  <a:ext cx="1435714" cy="1351460"/>
                </a:xfrm>
                <a:prstGeom prst="rect">
                  <a:avLst/>
                </a:prstGeom>
                <a:blipFill>
                  <a:blip r:embed="rId9"/>
                  <a:stretch>
                    <a:fillRect l="-3830"/>
                  </a:stretch>
                </a:blipFill>
              </p:spPr>
              <p:txBody>
                <a:bodyPr/>
                <a:lstStyle/>
                <a:p>
                  <a:r>
                    <a:rPr lang="hr-H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6" name="Grupa 25"/>
          <p:cNvGrpSpPr/>
          <p:nvPr/>
        </p:nvGrpSpPr>
        <p:grpSpPr>
          <a:xfrm>
            <a:off x="3657763" y="1149912"/>
            <a:ext cx="8241779" cy="5040000"/>
            <a:chOff x="-7091567" y="16163768"/>
            <a:chExt cx="8241779" cy="5040000"/>
          </a:xfrm>
        </p:grpSpPr>
        <p:pic>
          <p:nvPicPr>
            <p:cNvPr id="12" name="Slika 11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-7091567" y="16163768"/>
              <a:ext cx="5986019" cy="5040000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" name="TekstniOkvir 33"/>
                <p:cNvSpPr txBox="1"/>
                <p:nvPr/>
              </p:nvSpPr>
              <p:spPr>
                <a:xfrm>
                  <a:off x="-2876620" y="19688636"/>
                  <a:ext cx="1435714" cy="1351460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>
                    <a:lnSpc>
                      <a:spcPct val="150000"/>
                    </a:lnSpc>
                  </a:pPr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d>
                          <m:dPr>
                            <m:begChr m:val="|"/>
                            <m:endChr m:val="|"/>
                            <m:ctrlPr>
                              <a:rPr lang="hr-HR" sz="120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hr-HR" sz="120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hr-HR" sz="1200" b="0" i="1" smtClean="0">
                                    <a:latin typeface="Cambria Math" panose="02040503050406030204" pitchFamily="18" charset="0"/>
                                  </a:rPr>
                                  <m:t>𝐹</m:t>
                                </m:r>
                              </m:e>
                              <m:sub>
                                <m:r>
                                  <a:rPr lang="hr-HR" sz="1200" b="0" i="1" smtClean="0">
                                    <a:latin typeface="Cambria Math" panose="02040503050406030204" pitchFamily="18" charset="0"/>
                                  </a:rPr>
                                  <m:t>𝑅</m:t>
                                </m:r>
                              </m:sub>
                            </m:sSub>
                          </m:e>
                        </m:d>
                        <m:r>
                          <a:rPr lang="hr-HR" sz="1200" b="0" i="1" smtClean="0">
                            <a:latin typeface="Cambria Math" panose="02040503050406030204" pitchFamily="18" charset="0"/>
                          </a:rPr>
                          <m:t>=2.75 </m:t>
                        </m:r>
                        <m:r>
                          <a:rPr lang="hr-HR" sz="1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hr-HR" sz="1200" b="0" dirty="0" smtClean="0"/>
                </a:p>
                <a:p>
                  <a:pPr>
                    <a:lnSpc>
                      <a:spcPct val="150000"/>
                    </a:lnSpc>
                  </a:pPr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hr-HR" sz="1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hr-HR" sz="1200" i="1"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hr-HR" sz="1200" i="1">
                                <a:latin typeface="Cambria Math" panose="02040503050406030204" pitchFamily="18" charset="0"/>
                              </a:rPr>
                              <m:t>𝑅</m:t>
                            </m:r>
                          </m:sub>
                        </m:sSub>
                        <m:r>
                          <a:rPr lang="hr-HR" sz="12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d>
                          <m:dPr>
                            <m:begChr m:val="|"/>
                            <m:endChr m:val="|"/>
                            <m:ctrlPr>
                              <a:rPr lang="hr-HR" sz="1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hr-HR" sz="12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hr-HR" sz="1200" i="1">
                                    <a:latin typeface="Cambria Math" panose="02040503050406030204" pitchFamily="18" charset="0"/>
                                  </a:rPr>
                                  <m:t>𝐹</m:t>
                                </m:r>
                              </m:e>
                              <m:sub>
                                <m:r>
                                  <a:rPr lang="hr-HR" sz="1200" i="1">
                                    <a:latin typeface="Cambria Math" panose="02040503050406030204" pitchFamily="18" charset="0"/>
                                  </a:rPr>
                                  <m:t>𝑅</m:t>
                                </m:r>
                              </m:sub>
                            </m:sSub>
                          </m:e>
                        </m:d>
                        <m:r>
                          <a:rPr lang="hr-HR" sz="1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sSub>
                          <m:sSubPr>
                            <m:ctrlPr>
                              <a:rPr lang="hr-HR" sz="12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hr-HR" sz="1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𝑀</m:t>
                            </m:r>
                          </m:e>
                          <m:sub>
                            <m:r>
                              <a:rPr lang="hr-HR" sz="1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𝐹</m:t>
                            </m:r>
                          </m:sub>
                        </m:sSub>
                      </m:oMath>
                    </m:oMathPara>
                  </a14:m>
                  <a:endParaRPr lang="hr-HR" sz="1200" b="0" dirty="0" smtClean="0"/>
                </a:p>
                <a:p>
                  <a:pPr>
                    <a:lnSpc>
                      <a:spcPct val="150000"/>
                    </a:lnSpc>
                  </a:pPr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hr-HR" sz="1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hr-HR" sz="1200" i="1"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hr-HR" sz="1200" i="1">
                                <a:latin typeface="Cambria Math" panose="02040503050406030204" pitchFamily="18" charset="0"/>
                              </a:rPr>
                              <m:t>𝑅</m:t>
                            </m:r>
                          </m:sub>
                        </m:sSub>
                        <m:r>
                          <a:rPr lang="hr-HR" sz="1200" i="1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hr-HR" sz="1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2.75 </m:t>
                        </m:r>
                        <m:r>
                          <a:rPr lang="hr-HR" sz="1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𝑐𝑚</m:t>
                        </m:r>
                        <m:r>
                          <a:rPr lang="hr-HR" sz="1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f>
                          <m:fPr>
                            <m:ctrlPr>
                              <a:rPr lang="hr-HR" sz="12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hr-HR" sz="1200" i="1">
                                <a:latin typeface="Cambria Math" panose="02040503050406030204" pitchFamily="18" charset="0"/>
                              </a:rPr>
                              <m:t>200 </m:t>
                            </m:r>
                            <m:r>
                              <a:rPr lang="hr-HR" sz="1200" i="1">
                                <a:latin typeface="Cambria Math" panose="02040503050406030204" pitchFamily="18" charset="0"/>
                              </a:rPr>
                              <m:t>𝑁</m:t>
                            </m:r>
                          </m:num>
                          <m:den>
                            <m:r>
                              <a:rPr lang="hr-HR" sz="1200" i="1">
                                <a:latin typeface="Cambria Math" panose="02040503050406030204" pitchFamily="18" charset="0"/>
                              </a:rPr>
                              <m:t>1 </m:t>
                            </m:r>
                            <m:r>
                              <a:rPr lang="hr-HR" sz="1200" i="1">
                                <a:latin typeface="Cambria Math" panose="02040503050406030204" pitchFamily="18" charset="0"/>
                              </a:rPr>
                              <m:t>𝑐𝑚</m:t>
                            </m:r>
                          </m:den>
                        </m:f>
                      </m:oMath>
                    </m:oMathPara>
                  </a14:m>
                  <a:endParaRPr lang="hr-HR" sz="1200" dirty="0" smtClean="0"/>
                </a:p>
                <a:p>
                  <a:pPr>
                    <a:lnSpc>
                      <a:spcPct val="150000"/>
                    </a:lnSpc>
                  </a:pPr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hr-HR" sz="1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hr-HR" sz="1200" i="1"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hr-HR" sz="1200" i="1">
                                <a:latin typeface="Cambria Math" panose="02040503050406030204" pitchFamily="18" charset="0"/>
                              </a:rPr>
                              <m:t>𝑅</m:t>
                            </m:r>
                          </m:sub>
                        </m:sSub>
                        <m:r>
                          <a:rPr lang="hr-HR" sz="1200" i="1">
                            <a:latin typeface="Cambria Math" panose="02040503050406030204" pitchFamily="18" charset="0"/>
                          </a:rPr>
                          <m:t>=550 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hr-HR" sz="1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hr-HR" sz="1200">
                                <a:latin typeface="Cambria Math" panose="02040503050406030204" pitchFamily="18" charset="0"/>
                              </a:rPr>
                              <m:t>N</m:t>
                            </m:r>
                          </m:e>
                        </m:d>
                      </m:oMath>
                    </m:oMathPara>
                  </a14:m>
                  <a:endParaRPr lang="hr-HR" sz="1200" dirty="0"/>
                </a:p>
              </p:txBody>
            </p:sp>
          </mc:Choice>
          <mc:Fallback xmlns="">
            <p:sp>
              <p:nvSpPr>
                <p:cNvPr id="34" name="TekstniOkvir 3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-2876620" y="19688636"/>
                  <a:ext cx="1435714" cy="1351460"/>
                </a:xfrm>
                <a:prstGeom prst="rect">
                  <a:avLst/>
                </a:prstGeom>
                <a:blipFill>
                  <a:blip r:embed="rId11"/>
                  <a:stretch>
                    <a:fillRect l="-3814"/>
                  </a:stretch>
                </a:blipFill>
              </p:spPr>
              <p:txBody>
                <a:bodyPr/>
                <a:lstStyle/>
                <a:p>
                  <a:r>
                    <a:rPr lang="hr-H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5" name="TekstniOkvir 14"/>
            <p:cNvSpPr txBox="1"/>
            <p:nvPr/>
          </p:nvSpPr>
          <p:spPr>
            <a:xfrm>
              <a:off x="-1006553" y="16760141"/>
              <a:ext cx="211091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hr-HR" sz="1400" dirty="0" smtClean="0"/>
                <a:t>Paralelno s poligonom nacrtamo crtu čija duljina obuhvaća sve sile.</a:t>
              </a:r>
              <a:endParaRPr lang="hr-HR" sz="1400" dirty="0"/>
            </a:p>
          </p:txBody>
        </p:sp>
        <p:sp>
          <p:nvSpPr>
            <p:cNvPr id="36" name="TekstniOkvir 35"/>
            <p:cNvSpPr txBox="1"/>
            <p:nvPr/>
          </p:nvSpPr>
          <p:spPr>
            <a:xfrm>
              <a:off x="-1006553" y="17714200"/>
              <a:ext cx="2110910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hr-HR" sz="1400" dirty="0" smtClean="0"/>
                <a:t>Na paralelnu crtu kopiramo sve početke i krajeve sila.</a:t>
              </a:r>
              <a:endParaRPr lang="hr-HR" sz="1400" dirty="0"/>
            </a:p>
          </p:txBody>
        </p:sp>
        <p:sp>
          <p:nvSpPr>
            <p:cNvPr id="37" name="TekstniOkvir 36"/>
            <p:cNvSpPr txBox="1"/>
            <p:nvPr/>
          </p:nvSpPr>
          <p:spPr>
            <a:xfrm>
              <a:off x="-974605" y="18514288"/>
              <a:ext cx="211091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hr-HR" sz="1400" dirty="0" smtClean="0"/>
                <a:t>Proizvoljno odredimo točku </a:t>
              </a:r>
              <a:r>
                <a:rPr lang="hr-HR" sz="1400" i="1" dirty="0" smtClean="0"/>
                <a:t>P.</a:t>
              </a:r>
              <a:endParaRPr lang="hr-HR" sz="1400" dirty="0"/>
            </a:p>
          </p:txBody>
        </p:sp>
        <p:sp>
          <p:nvSpPr>
            <p:cNvPr id="38" name="TekstniOkvir 37"/>
            <p:cNvSpPr txBox="1"/>
            <p:nvPr/>
          </p:nvSpPr>
          <p:spPr>
            <a:xfrm>
              <a:off x="-960698" y="19021516"/>
              <a:ext cx="211091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hr-HR" sz="1400" dirty="0" smtClean="0"/>
                <a:t>Početak i kraj prve sile F</a:t>
              </a:r>
              <a:r>
                <a:rPr lang="hr-HR" sz="1400" baseline="-25000" dirty="0" smtClean="0"/>
                <a:t>1</a:t>
              </a:r>
              <a:r>
                <a:rPr lang="hr-HR" sz="1400" dirty="0" smtClean="0"/>
                <a:t>, spojimo s točkom P</a:t>
              </a:r>
              <a:endParaRPr lang="hr-HR" sz="1400" dirty="0"/>
            </a:p>
          </p:txBody>
        </p:sp>
        <p:sp>
          <p:nvSpPr>
            <p:cNvPr id="39" name="TekstniOkvir 38"/>
            <p:cNvSpPr txBox="1"/>
            <p:nvPr/>
          </p:nvSpPr>
          <p:spPr>
            <a:xfrm>
              <a:off x="-960698" y="19676946"/>
              <a:ext cx="211091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hr-HR" sz="1400" dirty="0" smtClean="0"/>
                <a:t>Početak i kraj prve sile F</a:t>
              </a:r>
              <a:r>
                <a:rPr lang="hr-HR" sz="1400" baseline="-25000" dirty="0" smtClean="0"/>
                <a:t>2</a:t>
              </a:r>
              <a:r>
                <a:rPr lang="hr-HR" sz="1400" dirty="0" smtClean="0"/>
                <a:t>, spojimo s točkom P</a:t>
              </a:r>
              <a:endParaRPr lang="hr-HR" sz="1400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kstniOkvir 39"/>
              <p:cNvSpPr txBox="1"/>
              <p:nvPr/>
            </p:nvSpPr>
            <p:spPr>
              <a:xfrm>
                <a:off x="249798" y="4476745"/>
                <a:ext cx="843949" cy="34695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sz="1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2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hr-HR" sz="1200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sub>
                      </m:sSub>
                      <m:r>
                        <a:rPr lang="hr-HR" sz="1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r-HR" sz="1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r-HR" sz="1200" b="0" i="1" smtClean="0">
                              <a:latin typeface="Cambria Math" panose="02040503050406030204" pitchFamily="18" charset="0"/>
                            </a:rPr>
                            <m:t>200 </m:t>
                          </m:r>
                          <m:r>
                            <a:rPr lang="hr-HR" sz="12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num>
                        <m:den>
                          <m:r>
                            <a:rPr lang="hr-HR" sz="1200" b="0" i="1" smtClean="0">
                              <a:latin typeface="Cambria Math" panose="02040503050406030204" pitchFamily="18" charset="0"/>
                            </a:rPr>
                            <m:t>1 </m:t>
                          </m:r>
                          <m:r>
                            <a:rPr lang="hr-HR" sz="1200" b="0" i="1" smtClean="0">
                              <a:latin typeface="Cambria Math" panose="02040503050406030204" pitchFamily="18" charset="0"/>
                            </a:rPr>
                            <m:t>𝑐𝑚</m:t>
                          </m:r>
                        </m:den>
                      </m:f>
                    </m:oMath>
                  </m:oMathPara>
                </a14:m>
                <a:endParaRPr lang="hr-HR" sz="1600" dirty="0"/>
              </a:p>
            </p:txBody>
          </p:sp>
        </mc:Choice>
        <mc:Fallback xmlns="">
          <p:sp>
            <p:nvSpPr>
              <p:cNvPr id="40" name="TekstniOkvir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798" y="4476745"/>
                <a:ext cx="843949" cy="346954"/>
              </a:xfrm>
              <a:prstGeom prst="rect">
                <a:avLst/>
              </a:prstGeom>
              <a:blipFill>
                <a:blip r:embed="rId12"/>
                <a:stretch>
                  <a:fillRect l="-4348" t="-1754" r="-4348" b="-14035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kstniOkvir 40"/>
              <p:cNvSpPr txBox="1"/>
              <p:nvPr/>
            </p:nvSpPr>
            <p:spPr>
              <a:xfrm>
                <a:off x="1757992" y="4499643"/>
                <a:ext cx="956608" cy="34695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sz="1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2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hr-HR" sz="1200" b="0" i="1" smtClean="0">
                              <a:latin typeface="Cambria Math" panose="02040503050406030204" pitchFamily="18" charset="0"/>
                            </a:rPr>
                            <m:t>𝑙</m:t>
                          </m:r>
                        </m:sub>
                      </m:sSub>
                      <m:r>
                        <a:rPr lang="hr-HR" sz="1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r-HR" sz="1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r-HR" sz="1200" b="0" i="1" smtClean="0">
                              <a:latin typeface="Cambria Math" panose="02040503050406030204" pitchFamily="18" charset="0"/>
                            </a:rPr>
                            <m:t>100 </m:t>
                          </m:r>
                          <m:r>
                            <a:rPr lang="hr-HR" sz="1200" b="0" i="1" smtClean="0">
                              <a:latin typeface="Cambria Math" panose="02040503050406030204" pitchFamily="18" charset="0"/>
                            </a:rPr>
                            <m:t>𝑚𝑚</m:t>
                          </m:r>
                        </m:num>
                        <m:den>
                          <m:r>
                            <a:rPr lang="hr-HR" sz="1200" b="0" i="1" smtClean="0">
                              <a:latin typeface="Cambria Math" panose="02040503050406030204" pitchFamily="18" charset="0"/>
                            </a:rPr>
                            <m:t>1 </m:t>
                          </m:r>
                          <m:r>
                            <a:rPr lang="hr-HR" sz="1200" b="0" i="1" smtClean="0">
                              <a:latin typeface="Cambria Math" panose="02040503050406030204" pitchFamily="18" charset="0"/>
                            </a:rPr>
                            <m:t>𝑐𝑚</m:t>
                          </m:r>
                        </m:den>
                      </m:f>
                    </m:oMath>
                  </m:oMathPara>
                </a14:m>
                <a:endParaRPr lang="hr-HR" sz="1600" dirty="0"/>
              </a:p>
            </p:txBody>
          </p:sp>
        </mc:Choice>
        <mc:Fallback xmlns="">
          <p:sp>
            <p:nvSpPr>
              <p:cNvPr id="41" name="TekstniOkvir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7992" y="4499643"/>
                <a:ext cx="956608" cy="346954"/>
              </a:xfrm>
              <a:prstGeom prst="rect">
                <a:avLst/>
              </a:prstGeom>
              <a:blipFill>
                <a:blip r:embed="rId13"/>
                <a:stretch>
                  <a:fillRect l="-3185" t="-3509" r="-2548" b="-14035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kstniOkvir 41"/>
              <p:cNvSpPr txBox="1"/>
              <p:nvPr/>
            </p:nvSpPr>
            <p:spPr>
              <a:xfrm>
                <a:off x="193486" y="4977863"/>
                <a:ext cx="1406026" cy="3759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hr-HR" sz="12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hr-HR" sz="12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hr-HR" sz="1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r-HR" sz="1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sub>
                          </m:sSub>
                        </m:den>
                      </m:f>
                      <m:r>
                        <a:rPr lang="hr-HR" sz="1200" b="0" i="1" smtClean="0">
                          <a:latin typeface="Cambria Math" panose="02040503050406030204" pitchFamily="18" charset="0"/>
                        </a:rPr>
                        <m:t>=0.75 </m:t>
                      </m:r>
                      <m:r>
                        <a:rPr lang="hr-HR" sz="1200" b="0" i="1" smtClean="0">
                          <a:latin typeface="Cambria Math" panose="02040503050406030204" pitchFamily="18" charset="0"/>
                        </a:rPr>
                        <m:t>𝑐𝑚</m:t>
                      </m:r>
                    </m:oMath>
                  </m:oMathPara>
                </a14:m>
                <a:endParaRPr lang="hr-HR" sz="1200" dirty="0"/>
              </a:p>
            </p:txBody>
          </p:sp>
        </mc:Choice>
        <mc:Fallback xmlns="">
          <p:sp>
            <p:nvSpPr>
              <p:cNvPr id="42" name="TekstniOkvir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486" y="4977863"/>
                <a:ext cx="1406026" cy="375937"/>
              </a:xfrm>
              <a:prstGeom prst="rect">
                <a:avLst/>
              </a:prstGeom>
              <a:blipFill>
                <a:blip r:embed="rId14"/>
                <a:stretch>
                  <a:fillRect t="-3279" r="-1304" b="-9836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kstniOkvir 45"/>
              <p:cNvSpPr txBox="1"/>
              <p:nvPr/>
            </p:nvSpPr>
            <p:spPr>
              <a:xfrm>
                <a:off x="1736890" y="4974381"/>
                <a:ext cx="1207638" cy="3759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hr-HR" sz="12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hr-HR" sz="12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hr-HR" sz="1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r-HR" sz="1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sub>
                          </m:sSub>
                        </m:den>
                      </m:f>
                      <m:r>
                        <a:rPr lang="hr-HR" sz="1200" b="0" i="1" smtClean="0">
                          <a:latin typeface="Cambria Math" panose="02040503050406030204" pitchFamily="18" charset="0"/>
                        </a:rPr>
                        <m:t>=2 </m:t>
                      </m:r>
                      <m:r>
                        <a:rPr lang="hr-HR" sz="1200" b="0" i="1" smtClean="0">
                          <a:latin typeface="Cambria Math" panose="02040503050406030204" pitchFamily="18" charset="0"/>
                        </a:rPr>
                        <m:t>𝑐𝑚</m:t>
                      </m:r>
                    </m:oMath>
                  </m:oMathPara>
                </a14:m>
                <a:endParaRPr lang="hr-HR" sz="1200" dirty="0"/>
              </a:p>
            </p:txBody>
          </p:sp>
        </mc:Choice>
        <mc:Fallback xmlns="">
          <p:sp>
            <p:nvSpPr>
              <p:cNvPr id="46" name="TekstniOkvir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6890" y="4974381"/>
                <a:ext cx="1207638" cy="375937"/>
              </a:xfrm>
              <a:prstGeom prst="rect">
                <a:avLst/>
              </a:prstGeom>
              <a:blipFill>
                <a:blip r:embed="rId15"/>
                <a:stretch>
                  <a:fillRect t="-3226" r="-1515" b="-8065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kstniOkvir 47"/>
              <p:cNvSpPr txBox="1"/>
              <p:nvPr/>
            </p:nvSpPr>
            <p:spPr>
              <a:xfrm>
                <a:off x="193486" y="5497356"/>
                <a:ext cx="1116011" cy="34740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hr-HR" sz="12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hr-HR" sz="120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d>
                      <m:r>
                        <a:rPr lang="hr-HR" sz="1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r-HR" sz="1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r-HR" sz="12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sSub>
                            <m:sSubPr>
                              <m:ctrlP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</m:sub>
                          </m:sSub>
                        </m:den>
                      </m:f>
                      <m:r>
                        <a:rPr lang="hr-HR" sz="1200" b="0" i="1" smtClean="0">
                          <a:latin typeface="Cambria Math" panose="02040503050406030204" pitchFamily="18" charset="0"/>
                        </a:rPr>
                        <m:t>=2 </m:t>
                      </m:r>
                      <m:r>
                        <a:rPr lang="hr-HR" sz="1200" b="0" i="1" smtClean="0">
                          <a:latin typeface="Cambria Math" panose="02040503050406030204" pitchFamily="18" charset="0"/>
                        </a:rPr>
                        <m:t>𝑐𝑚</m:t>
                      </m:r>
                    </m:oMath>
                  </m:oMathPara>
                </a14:m>
                <a:endParaRPr lang="hr-HR" sz="1200" dirty="0"/>
              </a:p>
            </p:txBody>
          </p:sp>
        </mc:Choice>
        <mc:Fallback xmlns="">
          <p:sp>
            <p:nvSpPr>
              <p:cNvPr id="48" name="TekstniOkvir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486" y="5497356"/>
                <a:ext cx="1116011" cy="347403"/>
              </a:xfrm>
              <a:prstGeom prst="rect">
                <a:avLst/>
              </a:prstGeom>
              <a:blipFill>
                <a:blip r:embed="rId16"/>
                <a:stretch>
                  <a:fillRect t="-1754" r="-1639" b="-8772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kstniOkvir 48"/>
              <p:cNvSpPr txBox="1"/>
              <p:nvPr/>
            </p:nvSpPr>
            <p:spPr>
              <a:xfrm>
                <a:off x="1771522" y="5474458"/>
                <a:ext cx="1231042" cy="38177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hr-HR" sz="12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hr-HR" sz="12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  <m:r>
                        <a:rPr lang="hr-HR" sz="1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r-HR" sz="1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r-HR" sz="12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num>
                        <m:den>
                          <m:sSub>
                            <m:sSubPr>
                              <m:ctrlP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</m:sub>
                          </m:sSub>
                        </m:den>
                      </m:f>
                      <m:r>
                        <a:rPr lang="hr-HR" sz="1200" b="0" i="1" smtClean="0">
                          <a:latin typeface="Cambria Math" panose="02040503050406030204" pitchFamily="18" charset="0"/>
                        </a:rPr>
                        <m:t>=1.5 </m:t>
                      </m:r>
                      <m:r>
                        <a:rPr lang="hr-HR" sz="1200" b="0" i="1" smtClean="0">
                          <a:latin typeface="Cambria Math" panose="02040503050406030204" pitchFamily="18" charset="0"/>
                        </a:rPr>
                        <m:t>𝑐𝑚</m:t>
                      </m:r>
                    </m:oMath>
                  </m:oMathPara>
                </a14:m>
                <a:endParaRPr lang="hr-HR" sz="1200" dirty="0"/>
              </a:p>
            </p:txBody>
          </p:sp>
        </mc:Choice>
        <mc:Fallback xmlns="">
          <p:sp>
            <p:nvSpPr>
              <p:cNvPr id="49" name="TekstniOkvir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1522" y="5474458"/>
                <a:ext cx="1231042" cy="381771"/>
              </a:xfrm>
              <a:prstGeom prst="rect">
                <a:avLst/>
              </a:prstGeom>
              <a:blipFill>
                <a:blip r:embed="rId17"/>
                <a:stretch>
                  <a:fillRect t="-3175" r="-1485" b="-9524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1" name="Slika 20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657763" y="1149912"/>
            <a:ext cx="5993049" cy="5040000"/>
          </a:xfrm>
          <a:prstGeom prst="rect">
            <a:avLst/>
          </a:prstGeom>
        </p:spPr>
      </p:pic>
      <p:pic>
        <p:nvPicPr>
          <p:cNvPr id="22" name="Slika 21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657763" y="1149912"/>
            <a:ext cx="5982857" cy="5040000"/>
          </a:xfrm>
          <a:prstGeom prst="rect">
            <a:avLst/>
          </a:prstGeom>
        </p:spPr>
      </p:pic>
      <p:grpSp>
        <p:nvGrpSpPr>
          <p:cNvPr id="25" name="Grupa 24"/>
          <p:cNvGrpSpPr/>
          <p:nvPr/>
        </p:nvGrpSpPr>
        <p:grpSpPr>
          <a:xfrm>
            <a:off x="3657763" y="1149912"/>
            <a:ext cx="5980685" cy="5040000"/>
            <a:chOff x="-7119003" y="38604799"/>
            <a:chExt cx="5980685" cy="5040000"/>
          </a:xfrm>
        </p:grpSpPr>
        <p:pic>
          <p:nvPicPr>
            <p:cNvPr id="23" name="Slika 22"/>
            <p:cNvPicPr>
              <a:picLocks noChangeAspect="1"/>
            </p:cNvPicPr>
            <p:nvPr/>
          </p:nvPicPr>
          <p:blipFill>
            <a:blip r:embed="rId20"/>
            <a:stretch>
              <a:fillRect/>
            </a:stretch>
          </p:blipFill>
          <p:spPr>
            <a:xfrm>
              <a:off x="-7119003" y="38604799"/>
              <a:ext cx="5980685" cy="5040000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0" name="TekstniOkvir 49"/>
                <p:cNvSpPr txBox="1"/>
                <p:nvPr/>
              </p:nvSpPr>
              <p:spPr>
                <a:xfrm>
                  <a:off x="-2876620" y="41890516"/>
                  <a:ext cx="1360822" cy="1351460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>
                    <a:lnSpc>
                      <a:spcPct val="150000"/>
                    </a:lnSpc>
                  </a:pPr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d>
                          <m:dPr>
                            <m:begChr m:val="|"/>
                            <m:endChr m:val="|"/>
                            <m:ctrlPr>
                              <a:rPr lang="hr-HR" sz="120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hr-HR" sz="120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  <m:r>
                          <a:rPr lang="hr-HR" sz="1200" b="0" i="1" smtClean="0">
                            <a:latin typeface="Cambria Math" panose="02040503050406030204" pitchFamily="18" charset="0"/>
                          </a:rPr>
                          <m:t>=0.55 </m:t>
                        </m:r>
                        <m:r>
                          <a:rPr lang="hr-HR" sz="1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hr-HR" sz="1200" b="0" dirty="0" smtClean="0"/>
                </a:p>
                <a:p>
                  <a:pPr>
                    <a:lnSpc>
                      <a:spcPct val="150000"/>
                    </a:lnSpc>
                  </a:pPr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hr-HR" sz="1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hr-HR" sz="12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d>
                          <m:dPr>
                            <m:begChr m:val="|"/>
                            <m:endChr m:val="|"/>
                            <m:ctrlPr>
                              <a:rPr lang="hr-HR" sz="1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hr-HR" sz="12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  <m:r>
                          <a:rPr lang="hr-HR" sz="1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sSub>
                          <m:sSubPr>
                            <m:ctrlPr>
                              <a:rPr lang="hr-HR" sz="12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hr-HR" sz="1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𝑀</m:t>
                            </m:r>
                          </m:e>
                          <m:sub>
                            <m:r>
                              <a:rPr lang="hr-HR" sz="1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𝑙</m:t>
                            </m:r>
                          </m:sub>
                        </m:sSub>
                      </m:oMath>
                    </m:oMathPara>
                  </a14:m>
                  <a:endParaRPr lang="hr-HR" sz="1200" b="0" dirty="0" smtClean="0"/>
                </a:p>
                <a:p>
                  <a:pPr>
                    <a:lnSpc>
                      <a:spcPct val="150000"/>
                    </a:lnSpc>
                  </a:pPr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hr-HR" sz="1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hr-HR" sz="1200" i="1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hr-HR" sz="1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0.55</m:t>
                        </m:r>
                        <m:r>
                          <a:rPr lang="hr-HR" sz="1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hr-HR" sz="1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𝑐𝑚</m:t>
                        </m:r>
                        <m:r>
                          <a:rPr lang="hr-HR" sz="1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f>
                          <m:fPr>
                            <m:ctrlPr>
                              <a:rPr lang="hr-HR" sz="12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hr-HR" sz="1200" b="0" i="1" smtClean="0">
                                <a:latin typeface="Cambria Math" panose="02040503050406030204" pitchFamily="18" charset="0"/>
                              </a:rPr>
                              <m:t>100</m:t>
                            </m:r>
                            <m:r>
                              <a:rPr lang="hr-HR" sz="12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hr-HR" sz="1200" i="1">
                                <a:latin typeface="Cambria Math" panose="02040503050406030204" pitchFamily="18" charset="0"/>
                              </a:rPr>
                              <m:t>𝑁</m:t>
                            </m:r>
                          </m:num>
                          <m:den>
                            <m:r>
                              <a:rPr lang="hr-HR" sz="1200" i="1">
                                <a:latin typeface="Cambria Math" panose="02040503050406030204" pitchFamily="18" charset="0"/>
                              </a:rPr>
                              <m:t>1 </m:t>
                            </m:r>
                            <m:r>
                              <a:rPr lang="hr-HR" sz="1200" i="1">
                                <a:latin typeface="Cambria Math" panose="02040503050406030204" pitchFamily="18" charset="0"/>
                              </a:rPr>
                              <m:t>𝑐𝑚</m:t>
                            </m:r>
                          </m:den>
                        </m:f>
                      </m:oMath>
                    </m:oMathPara>
                  </a14:m>
                  <a:endParaRPr lang="hr-HR" sz="1200" dirty="0" smtClean="0"/>
                </a:p>
                <a:p>
                  <a:pPr>
                    <a:lnSpc>
                      <a:spcPct val="150000"/>
                    </a:lnSpc>
                  </a:pPr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hr-HR" sz="1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hr-HR" sz="1200" i="1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hr-HR" sz="1200" b="0" i="1" smtClean="0">
                            <a:latin typeface="Cambria Math" panose="02040503050406030204" pitchFamily="18" charset="0"/>
                          </a:rPr>
                          <m:t>55 </m:t>
                        </m:r>
                        <m:r>
                          <a:rPr lang="hr-HR" sz="1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hr-HR" sz="1200" dirty="0"/>
                </a:p>
              </p:txBody>
            </p:sp>
          </mc:Choice>
          <mc:Fallback xmlns="">
            <p:sp>
              <p:nvSpPr>
                <p:cNvPr id="50" name="TekstniOkvir 4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-2876620" y="41890516"/>
                  <a:ext cx="1360822" cy="1351460"/>
                </a:xfrm>
                <a:prstGeom prst="rect">
                  <a:avLst/>
                </a:prstGeom>
                <a:blipFill>
                  <a:blip r:embed="rId21"/>
                  <a:stretch>
                    <a:fillRect l="-3139"/>
                  </a:stretch>
                </a:blipFill>
              </p:spPr>
              <p:txBody>
                <a:bodyPr/>
                <a:lstStyle/>
                <a:p>
                  <a:r>
                    <a:rPr lang="hr-HR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29" name="Slika 28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3657763" y="1149912"/>
            <a:ext cx="5983918" cy="5040000"/>
          </a:xfrm>
          <a:prstGeom prst="rect">
            <a:avLst/>
          </a:prstGeom>
        </p:spPr>
      </p:pic>
      <p:sp>
        <p:nvSpPr>
          <p:cNvPr id="18" name="Pravokutnik 17"/>
          <p:cNvSpPr/>
          <p:nvPr/>
        </p:nvSpPr>
        <p:spPr>
          <a:xfrm>
            <a:off x="3545049" y="10008"/>
            <a:ext cx="8629029" cy="6858000"/>
          </a:xfrm>
          <a:prstGeom prst="rect">
            <a:avLst/>
          </a:prstGeom>
          <a:solidFill>
            <a:schemeClr val="accent1">
              <a:lumMod val="75000"/>
              <a:alpha val="7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sz="20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78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Improve Calculation Skill in 7 Steps | by John Marsh | Medi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1944" y="2897641"/>
            <a:ext cx="2785895" cy="2785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s://primary.jwwb.nl/public/z/u/y/temp-bijbbduofjjtdtyrxqvy/n2-standard-mru0rm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E7E6E6"/>
              </a:clrFrom>
              <a:clrTo>
                <a:srgbClr val="E7E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63531"/>
            <a:ext cx="1731981" cy="294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zervirano mjesto datuma 13"/>
          <p:cNvSpPr>
            <a:spLocks noGrp="1"/>
          </p:cNvSpPr>
          <p:nvPr>
            <p:ph type="dt" sz="half" idx="10"/>
          </p:nvPr>
        </p:nvSpPr>
        <p:spPr>
          <a:xfrm>
            <a:off x="10713721" y="65201"/>
            <a:ext cx="1385942" cy="400110"/>
          </a:xfrm>
        </p:spPr>
        <p:txBody>
          <a:bodyPr/>
          <a:lstStyle/>
          <a:p>
            <a:pPr algn="ctr"/>
            <a:fld id="{CD96F1F6-6DF4-4F85-ACA5-6D2714EEC547}" type="datetime1">
              <a:rPr lang="hr-HR" sz="1400" b="1" smtClean="0">
                <a:solidFill>
                  <a:srgbClr val="0033CC"/>
                </a:solidFill>
              </a:rPr>
              <a:t>23.11.2025.</a:t>
            </a:fld>
            <a:endParaRPr lang="hr-HR" sz="1400" b="1" dirty="0">
              <a:solidFill>
                <a:srgbClr val="0033CC"/>
              </a:solidFill>
            </a:endParaRPr>
          </a:p>
        </p:txBody>
      </p:sp>
      <p:sp>
        <p:nvSpPr>
          <p:cNvPr id="16" name="Rezervirano mjesto broja slajda 15"/>
          <p:cNvSpPr>
            <a:spLocks noGrp="1"/>
          </p:cNvSpPr>
          <p:nvPr>
            <p:ph type="sldNum" sz="quarter" idx="12"/>
          </p:nvPr>
        </p:nvSpPr>
        <p:spPr>
          <a:xfrm>
            <a:off x="9356463" y="6464300"/>
            <a:ext cx="2743200" cy="365125"/>
          </a:xfrm>
        </p:spPr>
        <p:txBody>
          <a:bodyPr/>
          <a:lstStyle/>
          <a:p>
            <a:fld id="{F4A44409-B8E3-4CBF-BA5B-668958405E5B}" type="slidenum">
              <a:rPr lang="hr-HR" sz="1600" b="1" smtClean="0">
                <a:solidFill>
                  <a:srgbClr val="0033CC"/>
                </a:solidFill>
                <a:latin typeface="Arial Black" panose="020B0A04020102020204" pitchFamily="34" charset="0"/>
              </a:rPr>
              <a:t>8</a:t>
            </a:fld>
            <a:endParaRPr lang="hr-HR" sz="1600" b="1" dirty="0">
              <a:solidFill>
                <a:srgbClr val="0033CC"/>
              </a:solidFill>
              <a:latin typeface="Arial Black" panose="020B0A04020102020204" pitchFamily="34" charset="0"/>
            </a:endParaRPr>
          </a:p>
        </p:txBody>
      </p:sp>
      <p:pic>
        <p:nvPicPr>
          <p:cNvPr id="51" name="Slika 50"/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7620" y="2542914"/>
            <a:ext cx="6049072" cy="4020617"/>
          </a:xfrm>
          <a:prstGeom prst="rect">
            <a:avLst/>
          </a:prstGeom>
        </p:spPr>
      </p:pic>
      <p:sp>
        <p:nvSpPr>
          <p:cNvPr id="6" name="Pravokutnik 5"/>
          <p:cNvSpPr/>
          <p:nvPr/>
        </p:nvSpPr>
        <p:spPr>
          <a:xfrm>
            <a:off x="0" y="465312"/>
            <a:ext cx="12192000" cy="6392688"/>
          </a:xfrm>
          <a:prstGeom prst="rect">
            <a:avLst/>
          </a:prstGeom>
          <a:solidFill>
            <a:schemeClr val="dk1">
              <a:alpha val="12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52" name="Pravokutnik 51"/>
          <p:cNvSpPr/>
          <p:nvPr/>
        </p:nvSpPr>
        <p:spPr>
          <a:xfrm>
            <a:off x="3239396" y="912926"/>
            <a:ext cx="536896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3200" b="1" dirty="0" smtClean="0">
                <a:solidFill>
                  <a:srgbClr val="000099"/>
                </a:solidFill>
              </a:rPr>
              <a:t>3.3. Nekonkurentni sustav sila</a:t>
            </a:r>
            <a:endParaRPr lang="hr-HR" sz="3200" b="1" dirty="0">
              <a:solidFill>
                <a:srgbClr val="000099"/>
              </a:solidFill>
            </a:endParaRPr>
          </a:p>
        </p:txBody>
      </p:sp>
      <p:sp>
        <p:nvSpPr>
          <p:cNvPr id="55" name="Pravokutnik 54"/>
          <p:cNvSpPr/>
          <p:nvPr/>
        </p:nvSpPr>
        <p:spPr>
          <a:xfrm>
            <a:off x="3239396" y="1659429"/>
            <a:ext cx="53689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40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ZADATCI</a:t>
            </a:r>
            <a:endParaRPr lang="hr-HR" sz="4000" b="1" dirty="0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6" name="Pravokutnik 55"/>
          <p:cNvSpPr/>
          <p:nvPr/>
        </p:nvSpPr>
        <p:spPr>
          <a:xfrm>
            <a:off x="0" y="65201"/>
            <a:ext cx="394716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3. SUSTAVI SILA U RAVNINI</a:t>
            </a:r>
            <a:endParaRPr lang="hr-HR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3071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Slika 4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8665" y="2893101"/>
            <a:ext cx="4558008" cy="3936324"/>
          </a:xfrm>
          <a:prstGeom prst="rect">
            <a:avLst/>
          </a:prstGeom>
        </p:spPr>
      </p:pic>
      <p:pic>
        <p:nvPicPr>
          <p:cNvPr id="20" name="Slika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15896" y="457611"/>
            <a:ext cx="3519052" cy="2053963"/>
          </a:xfrm>
          <a:prstGeom prst="rect">
            <a:avLst/>
          </a:prstGeom>
        </p:spPr>
      </p:pic>
      <p:pic>
        <p:nvPicPr>
          <p:cNvPr id="11" name="Picture 2" descr="https://primary.jwwb.nl/public/z/u/y/temp-bijbbduofjjtdtyrxqvy/n2-standard-mru0rm.pn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E7E6E6"/>
              </a:clrFrom>
              <a:clrTo>
                <a:srgbClr val="E7E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63531"/>
            <a:ext cx="1731981" cy="294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zervirano mjesto datuma 13"/>
          <p:cNvSpPr>
            <a:spLocks noGrp="1"/>
          </p:cNvSpPr>
          <p:nvPr>
            <p:ph type="dt" sz="half" idx="10"/>
          </p:nvPr>
        </p:nvSpPr>
        <p:spPr>
          <a:xfrm>
            <a:off x="10713721" y="65201"/>
            <a:ext cx="1385942" cy="400110"/>
          </a:xfrm>
        </p:spPr>
        <p:txBody>
          <a:bodyPr/>
          <a:lstStyle/>
          <a:p>
            <a:pPr algn="ctr"/>
            <a:fld id="{CD96F1F6-6DF4-4F85-ACA5-6D2714EEC547}" type="datetime1">
              <a:rPr lang="hr-HR" sz="1400" b="1" smtClean="0">
                <a:solidFill>
                  <a:srgbClr val="0033CC"/>
                </a:solidFill>
              </a:rPr>
              <a:t>23.11.2025.</a:t>
            </a:fld>
            <a:endParaRPr lang="hr-HR" sz="1400" b="1" dirty="0">
              <a:solidFill>
                <a:srgbClr val="0033CC"/>
              </a:solidFill>
            </a:endParaRPr>
          </a:p>
        </p:txBody>
      </p:sp>
      <p:sp>
        <p:nvSpPr>
          <p:cNvPr id="16" name="Rezervirano mjesto broja slajda 15"/>
          <p:cNvSpPr>
            <a:spLocks noGrp="1"/>
          </p:cNvSpPr>
          <p:nvPr>
            <p:ph type="sldNum" sz="quarter" idx="12"/>
          </p:nvPr>
        </p:nvSpPr>
        <p:spPr>
          <a:xfrm>
            <a:off x="9356463" y="6464300"/>
            <a:ext cx="2743200" cy="365125"/>
          </a:xfrm>
        </p:spPr>
        <p:txBody>
          <a:bodyPr/>
          <a:lstStyle/>
          <a:p>
            <a:fld id="{F4A44409-B8E3-4CBF-BA5B-668958405E5B}" type="slidenum">
              <a:rPr lang="hr-HR" sz="1600" b="1" smtClean="0">
                <a:solidFill>
                  <a:srgbClr val="0033CC"/>
                </a:solidFill>
                <a:latin typeface="Arial Black" panose="020B0A04020102020204" pitchFamily="34" charset="0"/>
              </a:rPr>
              <a:t>9</a:t>
            </a:fld>
            <a:endParaRPr lang="hr-HR" sz="1600" b="1" dirty="0">
              <a:solidFill>
                <a:srgbClr val="0033CC"/>
              </a:solidFill>
              <a:latin typeface="Arial Black" panose="020B0A04020102020204" pitchFamily="34" charset="0"/>
            </a:endParaRPr>
          </a:p>
        </p:txBody>
      </p:sp>
      <p:sp>
        <p:nvSpPr>
          <p:cNvPr id="7" name="Pravokutnik 6"/>
          <p:cNvSpPr/>
          <p:nvPr/>
        </p:nvSpPr>
        <p:spPr>
          <a:xfrm>
            <a:off x="0" y="0"/>
            <a:ext cx="382882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2000" b="1" dirty="0" smtClean="0">
                <a:solidFill>
                  <a:srgbClr val="0033CC"/>
                </a:solidFill>
              </a:rPr>
              <a:t>Zadatak br. 3.3.1</a:t>
            </a:r>
            <a:endParaRPr lang="hr-HR" sz="2000" b="1" dirty="0">
              <a:solidFill>
                <a:srgbClr val="0033CC"/>
              </a:solidFill>
            </a:endParaRPr>
          </a:p>
        </p:txBody>
      </p:sp>
      <p:sp>
        <p:nvSpPr>
          <p:cNvPr id="13" name="Pravokutnik 12"/>
          <p:cNvSpPr/>
          <p:nvPr/>
        </p:nvSpPr>
        <p:spPr>
          <a:xfrm>
            <a:off x="3666931" y="1340"/>
            <a:ext cx="8525069" cy="6856660"/>
          </a:xfrm>
          <a:prstGeom prst="rect">
            <a:avLst/>
          </a:prstGeom>
          <a:solidFill>
            <a:schemeClr val="dk1">
              <a:alpha val="6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Pravokutnik 1"/>
              <p:cNvSpPr/>
              <p:nvPr/>
            </p:nvSpPr>
            <p:spPr>
              <a:xfrm>
                <a:off x="0" y="400110"/>
                <a:ext cx="3828827" cy="209288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hr-HR" sz="1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Analitičkom i grafičkom metodom naći iznos i položaj rezultantne sile paralelnih sila ako je zadano: </a:t>
                </a:r>
              </a:p>
              <a:p>
                <a:endParaRPr lang="hr-HR" dirty="0" smtClean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hr-HR" sz="1600" i="1" dirty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</a:rPr>
                      <m:t>𝐹</m:t>
                    </m:r>
                    <m:r>
                      <a:rPr lang="hr-HR" sz="1600" i="1" baseline="-25000" dirty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</a:rPr>
                      <m:t>1</m:t>
                    </m:r>
                    <m:r>
                      <a:rPr lang="hr-HR" sz="1600" i="1" dirty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</a:rPr>
                      <m:t> = </m:t>
                    </m:r>
                    <m:r>
                      <a:rPr lang="hr-HR" sz="1600" i="1" dirty="0">
                        <a:solidFill>
                          <a:srgbClr val="0033CC"/>
                        </a:solidFill>
                        <a:latin typeface="Cambria Math" panose="02040503050406030204" pitchFamily="18" charset="0"/>
                      </a:rPr>
                      <m:t>150[</m:t>
                    </m:r>
                    <m:r>
                      <a:rPr lang="hr-HR" sz="1600" i="1" dirty="0">
                        <a:solidFill>
                          <a:srgbClr val="0033CC"/>
                        </a:solidFill>
                        <a:latin typeface="Cambria Math" panose="02040503050406030204" pitchFamily="18" charset="0"/>
                      </a:rPr>
                      <m:t>𝑁</m:t>
                    </m:r>
                    <m:r>
                      <a:rPr lang="hr-HR" sz="1600" i="1" dirty="0">
                        <a:solidFill>
                          <a:srgbClr val="0033CC"/>
                        </a:solidFill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endParaRPr lang="hr-HR" sz="1600" dirty="0">
                  <a:solidFill>
                    <a:srgbClr val="0033CC"/>
                  </a:solidFill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hr-HR" sz="1600" i="1" dirty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</a:rPr>
                      <m:t>𝐹</m:t>
                    </m:r>
                    <m:r>
                      <a:rPr lang="hr-HR" sz="1600" b="0" i="1" baseline="-25000" dirty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hr-HR" sz="1600" i="1" dirty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</a:rPr>
                      <m:t> = </m:t>
                    </m:r>
                    <m:r>
                      <a:rPr lang="hr-HR" sz="1600" i="1" dirty="0">
                        <a:solidFill>
                          <a:srgbClr val="0033CC"/>
                        </a:solidFill>
                        <a:latin typeface="Cambria Math" panose="02040503050406030204" pitchFamily="18" charset="0"/>
                      </a:rPr>
                      <m:t>400[</m:t>
                    </m:r>
                    <m:r>
                      <a:rPr lang="hr-HR" sz="1600" i="1" dirty="0">
                        <a:solidFill>
                          <a:srgbClr val="0033CC"/>
                        </a:solidFill>
                        <a:latin typeface="Cambria Math" panose="02040503050406030204" pitchFamily="18" charset="0"/>
                      </a:rPr>
                      <m:t>𝑁</m:t>
                    </m:r>
                    <m:r>
                      <a:rPr lang="hr-HR" sz="1600" i="1" dirty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endParaRPr lang="hr-HR" sz="1600" dirty="0" smtClean="0">
                  <a:solidFill>
                    <a:srgbClr val="0033CC"/>
                  </a:solidFill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hr-HR" sz="1600" i="1" dirty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hr-HR" sz="1600" i="1" dirty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</a:rPr>
                      <m:t> = 200[</m:t>
                    </m:r>
                    <m:r>
                      <a:rPr lang="hr-HR" sz="1600" i="1" dirty="0">
                        <a:solidFill>
                          <a:srgbClr val="0033CC"/>
                        </a:solidFill>
                        <a:latin typeface="Cambria Math" panose="02040503050406030204" pitchFamily="18" charset="0"/>
                      </a:rPr>
                      <m:t>𝑚𝑚</m:t>
                    </m:r>
                    <m:r>
                      <a:rPr lang="hr-HR" sz="1600" i="1" dirty="0">
                        <a:solidFill>
                          <a:srgbClr val="0033CC"/>
                        </a:solidFill>
                        <a:latin typeface="Cambria Math" panose="02040503050406030204" pitchFamily="18" charset="0"/>
                      </a:rPr>
                      <m:t>] </m:t>
                    </m:r>
                  </m:oMath>
                </a14:m>
                <a:endParaRPr lang="hr-HR" sz="1600" dirty="0" smtClean="0">
                  <a:solidFill>
                    <a:srgbClr val="0033CC"/>
                  </a:solidFill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hr-HR" sz="1600" i="1" dirty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</a:rPr>
                      <m:t>𝑏</m:t>
                    </m:r>
                    <m:r>
                      <a:rPr lang="hr-HR" sz="1600" i="1" dirty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</a:rPr>
                      <m:t> = 150 [</m:t>
                    </m:r>
                    <m:r>
                      <a:rPr lang="hr-HR" sz="1600" i="1" dirty="0">
                        <a:solidFill>
                          <a:srgbClr val="0033CC"/>
                        </a:solidFill>
                        <a:latin typeface="Cambria Math" panose="02040503050406030204" pitchFamily="18" charset="0"/>
                      </a:rPr>
                      <m:t>𝑚𝑚</m:t>
                    </m:r>
                    <m:r>
                      <a:rPr lang="hr-HR" sz="1600" i="1" dirty="0">
                        <a:solidFill>
                          <a:srgbClr val="0033CC"/>
                        </a:solidFill>
                        <a:latin typeface="Cambria Math" panose="02040503050406030204" pitchFamily="18" charset="0"/>
                      </a:rPr>
                      <m:t>].</m:t>
                    </m:r>
                  </m:oMath>
                </a14:m>
                <a:endParaRPr lang="hr-HR" sz="1600" dirty="0">
                  <a:solidFill>
                    <a:srgbClr val="0033CC"/>
                  </a:solidFill>
                </a:endParaRPr>
              </a:p>
            </p:txBody>
          </p:sp>
        </mc:Choice>
        <mc:Fallback xmlns="">
          <p:sp>
            <p:nvSpPr>
              <p:cNvPr id="2" name="Pravokutnik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00110"/>
                <a:ext cx="3828827" cy="2092881"/>
              </a:xfrm>
              <a:prstGeom prst="rect">
                <a:avLst/>
              </a:prstGeom>
              <a:blipFill>
                <a:blip r:embed="rId5"/>
                <a:stretch>
                  <a:fillRect l="-796" t="-875" b="-1749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Slika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1170" y="2893101"/>
            <a:ext cx="2842831" cy="138552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kstniOkvir 20"/>
              <p:cNvSpPr txBox="1"/>
              <p:nvPr/>
            </p:nvSpPr>
            <p:spPr>
              <a:xfrm>
                <a:off x="7536258" y="930763"/>
                <a:ext cx="945772" cy="18466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sz="12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200" b="1" i="1" smtClean="0"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hr-HR" sz="1200" b="1" i="1" smtClean="0">
                              <a:latin typeface="Cambria Math" panose="02040503050406030204" pitchFamily="18" charset="0"/>
                            </a:rPr>
                            <m:t>𝑹</m:t>
                          </m:r>
                        </m:sub>
                      </m:sSub>
                      <m:r>
                        <a:rPr lang="hr-HR" sz="12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hr-HR" sz="12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200" b="1" i="1" smtClean="0"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hr-HR" sz="12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hr-HR" sz="1200" b="1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hr-HR" sz="12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200" b="1" i="1" smtClean="0"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hr-HR" sz="12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hr-HR" sz="1200" b="1" dirty="0"/>
              </a:p>
            </p:txBody>
          </p:sp>
        </mc:Choice>
        <mc:Fallback xmlns="">
          <p:sp>
            <p:nvSpPr>
              <p:cNvPr id="21" name="TekstniOkvir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36258" y="930763"/>
                <a:ext cx="945772" cy="184666"/>
              </a:xfrm>
              <a:prstGeom prst="rect">
                <a:avLst/>
              </a:prstGeom>
              <a:blipFill>
                <a:blip r:embed="rId7"/>
                <a:stretch>
                  <a:fillRect l="-3226" r="-1935" b="-13333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kstniOkvir 21"/>
              <p:cNvSpPr txBox="1"/>
              <p:nvPr/>
            </p:nvSpPr>
            <p:spPr>
              <a:xfrm>
                <a:off x="8482030" y="930763"/>
                <a:ext cx="886974" cy="18466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sz="1200" b="0" i="1" smtClean="0">
                          <a:latin typeface="Cambria Math" panose="02040503050406030204" pitchFamily="18" charset="0"/>
                        </a:rPr>
                        <m:t>=150+400</m:t>
                      </m:r>
                    </m:oMath>
                  </m:oMathPara>
                </a14:m>
                <a:endParaRPr lang="hr-HR" sz="1200" dirty="0"/>
              </a:p>
            </p:txBody>
          </p:sp>
        </mc:Choice>
        <mc:Fallback xmlns="">
          <p:sp>
            <p:nvSpPr>
              <p:cNvPr id="22" name="TekstniOkvir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82030" y="930763"/>
                <a:ext cx="886974" cy="184666"/>
              </a:xfrm>
              <a:prstGeom prst="rect">
                <a:avLst/>
              </a:prstGeom>
              <a:blipFill>
                <a:blip r:embed="rId8"/>
                <a:stretch>
                  <a:fillRect l="-2055" r="-3425" b="-6667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kstniOkvir 22"/>
              <p:cNvSpPr txBox="1"/>
              <p:nvPr/>
            </p:nvSpPr>
            <p:spPr>
              <a:xfrm>
                <a:off x="9386363" y="938799"/>
                <a:ext cx="578685" cy="18466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hr-HR" sz="12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hr-HR" sz="1200" dirty="0" smtClean="0"/>
                  <a:t>550 [N]</a:t>
                </a:r>
                <a:endParaRPr lang="hr-HR" sz="1200" dirty="0"/>
              </a:p>
            </p:txBody>
          </p:sp>
        </mc:Choice>
        <mc:Fallback xmlns="">
          <p:sp>
            <p:nvSpPr>
              <p:cNvPr id="23" name="TekstniOkvir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86363" y="938799"/>
                <a:ext cx="578685" cy="184666"/>
              </a:xfrm>
              <a:prstGeom prst="rect">
                <a:avLst/>
              </a:prstGeom>
              <a:blipFill>
                <a:blip r:embed="rId9"/>
                <a:stretch>
                  <a:fillRect l="-6316" t="-26667" r="-15789" b="-53333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kstniOkvir 23"/>
              <p:cNvSpPr txBox="1"/>
              <p:nvPr/>
            </p:nvSpPr>
            <p:spPr>
              <a:xfrm>
                <a:off x="7536258" y="1286429"/>
                <a:ext cx="1657185" cy="18466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sz="1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hr-HR" sz="1200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hr-HR" sz="1200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sub>
                      </m:sSub>
                      <m:r>
                        <a:rPr lang="hr-HR" sz="1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hr-HR" sz="12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hr-HR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  <m:r>
                        <a:rPr lang="hr-HR" sz="1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hr-HR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hr-HR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hr-HR" sz="1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hr-HR" sz="1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  <m:r>
                        <a:rPr lang="hr-HR" sz="1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hr-HR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hr-HR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hr-HR" sz="1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hr-HR" sz="1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hr-HR" sz="1200" dirty="0"/>
              </a:p>
            </p:txBody>
          </p:sp>
        </mc:Choice>
        <mc:Fallback xmlns="">
          <p:sp>
            <p:nvSpPr>
              <p:cNvPr id="24" name="TekstniOkvir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36258" y="1286429"/>
                <a:ext cx="1657185" cy="184666"/>
              </a:xfrm>
              <a:prstGeom prst="rect">
                <a:avLst/>
              </a:prstGeom>
              <a:blipFill>
                <a:blip r:embed="rId10"/>
                <a:stretch>
                  <a:fillRect r="-1471" b="-16667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kstniOkvir 24"/>
              <p:cNvSpPr txBox="1"/>
              <p:nvPr/>
            </p:nvSpPr>
            <p:spPr>
              <a:xfrm>
                <a:off x="7536258" y="1603482"/>
                <a:ext cx="1657185" cy="18466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sz="1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200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hr-HR" sz="1200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sub>
                      </m:sSub>
                      <m:r>
                        <a:rPr lang="hr-HR" sz="1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hr-HR" sz="12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hr-HR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  <m:r>
                        <a:rPr lang="hr-HR" sz="1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hr-HR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hr-HR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hr-HR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hr-HR" sz="1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hr-HR" sz="1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  <m:r>
                        <a:rPr lang="hr-HR" sz="1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hr-HR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hr-HR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hr-HR" sz="1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hr-HR" sz="1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hr-HR" sz="1200" dirty="0"/>
              </a:p>
            </p:txBody>
          </p:sp>
        </mc:Choice>
        <mc:Fallback xmlns="">
          <p:sp>
            <p:nvSpPr>
              <p:cNvPr id="25" name="TekstniOkvir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36258" y="1603482"/>
                <a:ext cx="1657185" cy="184666"/>
              </a:xfrm>
              <a:prstGeom prst="rect">
                <a:avLst/>
              </a:prstGeom>
              <a:blipFill>
                <a:blip r:embed="rId11"/>
                <a:stretch>
                  <a:fillRect l="-1838" r="-1471" b="-16667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kstniOkvir 25"/>
              <p:cNvSpPr txBox="1"/>
              <p:nvPr/>
            </p:nvSpPr>
            <p:spPr>
              <a:xfrm>
                <a:off x="7536258" y="1966836"/>
                <a:ext cx="1416092" cy="38081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sz="12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hr-HR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  <m:r>
                        <a:rPr lang="hr-HR" sz="1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r-HR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hr-HR" sz="1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hr-HR" sz="1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hr-HR" sz="1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hr-HR" sz="1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hr-HR" sz="1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  <m:r>
                            <a:rPr lang="hr-HR" sz="1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hr-HR" sz="1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hr-HR" sz="1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hr-HR" sz="1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hr-HR" sz="1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</m:t>
                          </m:r>
                          <m:r>
                            <m:rPr>
                              <m:nor/>
                            </m:rPr>
                            <a:rPr lang="hr-HR" sz="1200" dirty="0"/>
                            <m:t> </m:t>
                          </m:r>
                        </m:num>
                        <m:den>
                          <m:sSub>
                            <m:sSubPr>
                              <m:ctrlPr>
                                <a:rPr lang="hr-HR" sz="1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hr-HR" sz="1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𝑅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hr-HR" sz="1200" dirty="0"/>
              </a:p>
            </p:txBody>
          </p:sp>
        </mc:Choice>
        <mc:Fallback xmlns="">
          <p:sp>
            <p:nvSpPr>
              <p:cNvPr id="26" name="TekstniOkvir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36258" y="1966836"/>
                <a:ext cx="1416092" cy="380810"/>
              </a:xfrm>
              <a:prstGeom prst="rect">
                <a:avLst/>
              </a:prstGeom>
              <a:blipFill>
                <a:blip r:embed="rId12"/>
                <a:stretch>
                  <a:fillRect l="-858" t="-3226" b="-9677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Pravokutnik 26"/>
              <p:cNvSpPr/>
              <p:nvPr/>
            </p:nvSpPr>
            <p:spPr>
              <a:xfrm>
                <a:off x="8852716" y="1920535"/>
                <a:ext cx="1955342" cy="44300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sz="1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r-HR" sz="1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r-HR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−150</m:t>
                          </m:r>
                          <m:r>
                            <a:rPr lang="hr-HR" sz="1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hr-HR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200</m:t>
                          </m:r>
                          <m:r>
                            <a:rPr lang="hr-HR" sz="1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hr-HR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400</m:t>
                          </m:r>
                          <m:r>
                            <a:rPr lang="hr-HR" sz="1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hr-HR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150</m:t>
                          </m:r>
                          <m:r>
                            <m:rPr>
                              <m:nor/>
                            </m:rPr>
                            <a:rPr lang="hr-HR" sz="1200" dirty="0"/>
                            <m:t> </m:t>
                          </m:r>
                        </m:num>
                        <m:den>
                          <m:r>
                            <a:rPr lang="hr-HR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550</m:t>
                          </m:r>
                        </m:den>
                      </m:f>
                    </m:oMath>
                  </m:oMathPara>
                </a14:m>
                <a:endParaRPr lang="hr-HR" sz="1200" dirty="0"/>
              </a:p>
            </p:txBody>
          </p:sp>
        </mc:Choice>
        <mc:Fallback xmlns="">
          <p:sp>
            <p:nvSpPr>
              <p:cNvPr id="27" name="Pravokutnik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52716" y="1920535"/>
                <a:ext cx="1955342" cy="443006"/>
              </a:xfrm>
              <a:prstGeom prst="rect">
                <a:avLst/>
              </a:prstGeom>
              <a:blipFill>
                <a:blip r:embed="rId13"/>
                <a:stretch>
                  <a:fillRect b="-1370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Pravokutnik 27"/>
              <p:cNvSpPr/>
              <p:nvPr/>
            </p:nvSpPr>
            <p:spPr>
              <a:xfrm>
                <a:off x="10739284" y="2018741"/>
                <a:ext cx="1042786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sz="1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hr-HR" sz="1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5</m:t>
                      </m:r>
                      <m:r>
                        <a:rPr lang="hr-HR" sz="1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4.54 </m:t>
                      </m:r>
                      <m:r>
                        <a:rPr lang="hr-HR" sz="1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𝑚𝑚</m:t>
                      </m:r>
                    </m:oMath>
                  </m:oMathPara>
                </a14:m>
                <a:endParaRPr lang="hr-HR" sz="1200" dirty="0"/>
              </a:p>
            </p:txBody>
          </p:sp>
        </mc:Choice>
        <mc:Fallback xmlns="">
          <p:sp>
            <p:nvSpPr>
              <p:cNvPr id="28" name="Pravokutnik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39284" y="2018741"/>
                <a:ext cx="1042786" cy="276999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TekstniOkvir 28"/>
          <p:cNvSpPr txBox="1"/>
          <p:nvPr/>
        </p:nvSpPr>
        <p:spPr>
          <a:xfrm>
            <a:off x="3828827" y="61041"/>
            <a:ext cx="172887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600" b="1" dirty="0" smtClean="0">
                <a:solidFill>
                  <a:srgbClr val="0033CC"/>
                </a:solidFill>
              </a:rPr>
              <a:t>Analitička metoda</a:t>
            </a:r>
            <a:endParaRPr lang="hr-HR" sz="1600" b="1" dirty="0">
              <a:solidFill>
                <a:srgbClr val="0033CC"/>
              </a:solidFill>
            </a:endParaRPr>
          </a:p>
        </p:txBody>
      </p:sp>
      <p:sp>
        <p:nvSpPr>
          <p:cNvPr id="3" name="TekstniOkvir 2"/>
          <p:cNvSpPr txBox="1"/>
          <p:nvPr/>
        </p:nvSpPr>
        <p:spPr>
          <a:xfrm>
            <a:off x="7417355" y="406528"/>
            <a:ext cx="287072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Rezultantna sila i položaj rezultante:</a:t>
            </a:r>
            <a:endParaRPr lang="hr-HR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0" name="TekstniOkvir 29"/>
          <p:cNvSpPr txBox="1"/>
          <p:nvPr/>
        </p:nvSpPr>
        <p:spPr>
          <a:xfrm>
            <a:off x="3915896" y="2365878"/>
            <a:ext cx="15886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600" b="1" dirty="0" smtClean="0">
                <a:solidFill>
                  <a:srgbClr val="0033CC"/>
                </a:solidFill>
              </a:rPr>
              <a:t>Grafička metoda</a:t>
            </a:r>
            <a:endParaRPr lang="hr-HR" sz="1600" b="1" dirty="0">
              <a:solidFill>
                <a:srgbClr val="0033CC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kstniOkvir 30"/>
              <p:cNvSpPr txBox="1"/>
              <p:nvPr/>
            </p:nvSpPr>
            <p:spPr>
              <a:xfrm>
                <a:off x="8635437" y="3009758"/>
                <a:ext cx="843949" cy="34695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sz="1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2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hr-HR" sz="1200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sub>
                      </m:sSub>
                      <m:r>
                        <a:rPr lang="hr-HR" sz="1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r-HR" sz="1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r-HR" sz="1200" b="0" i="1" smtClean="0">
                              <a:latin typeface="Cambria Math" panose="02040503050406030204" pitchFamily="18" charset="0"/>
                            </a:rPr>
                            <m:t>200 </m:t>
                          </m:r>
                          <m:r>
                            <a:rPr lang="hr-HR" sz="12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num>
                        <m:den>
                          <m:r>
                            <a:rPr lang="hr-HR" sz="1200" b="0" i="1" smtClean="0">
                              <a:latin typeface="Cambria Math" panose="02040503050406030204" pitchFamily="18" charset="0"/>
                            </a:rPr>
                            <m:t>1 </m:t>
                          </m:r>
                          <m:r>
                            <a:rPr lang="hr-HR" sz="1200" b="0" i="1" smtClean="0">
                              <a:latin typeface="Cambria Math" panose="02040503050406030204" pitchFamily="18" charset="0"/>
                            </a:rPr>
                            <m:t>𝑐𝑚</m:t>
                          </m:r>
                        </m:den>
                      </m:f>
                    </m:oMath>
                  </m:oMathPara>
                </a14:m>
                <a:endParaRPr lang="hr-HR" sz="1600" dirty="0"/>
              </a:p>
            </p:txBody>
          </p:sp>
        </mc:Choice>
        <mc:Fallback xmlns="">
          <p:sp>
            <p:nvSpPr>
              <p:cNvPr id="31" name="TekstniOkvir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35437" y="3009758"/>
                <a:ext cx="843949" cy="346954"/>
              </a:xfrm>
              <a:prstGeom prst="rect">
                <a:avLst/>
              </a:prstGeom>
              <a:blipFill>
                <a:blip r:embed="rId15"/>
                <a:stretch>
                  <a:fillRect l="-4348" t="-3509" r="-4348" b="-14035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kstniOkvir 31"/>
              <p:cNvSpPr txBox="1"/>
              <p:nvPr/>
            </p:nvSpPr>
            <p:spPr>
              <a:xfrm>
                <a:off x="10413683" y="3009758"/>
                <a:ext cx="956608" cy="34695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sz="1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2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hr-HR" sz="1200" b="0" i="1" smtClean="0">
                              <a:latin typeface="Cambria Math" panose="02040503050406030204" pitchFamily="18" charset="0"/>
                            </a:rPr>
                            <m:t>𝑙</m:t>
                          </m:r>
                        </m:sub>
                      </m:sSub>
                      <m:r>
                        <a:rPr lang="hr-HR" sz="1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r-HR" sz="1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r-HR" sz="1200" b="0" i="1" smtClean="0">
                              <a:latin typeface="Cambria Math" panose="02040503050406030204" pitchFamily="18" charset="0"/>
                            </a:rPr>
                            <m:t>100 </m:t>
                          </m:r>
                          <m:r>
                            <a:rPr lang="hr-HR" sz="1200" b="0" i="1" smtClean="0">
                              <a:latin typeface="Cambria Math" panose="02040503050406030204" pitchFamily="18" charset="0"/>
                            </a:rPr>
                            <m:t>𝑚𝑚</m:t>
                          </m:r>
                        </m:num>
                        <m:den>
                          <m:r>
                            <a:rPr lang="hr-HR" sz="1200" b="0" i="1" smtClean="0">
                              <a:latin typeface="Cambria Math" panose="02040503050406030204" pitchFamily="18" charset="0"/>
                            </a:rPr>
                            <m:t>1 </m:t>
                          </m:r>
                          <m:r>
                            <a:rPr lang="hr-HR" sz="1200" b="0" i="1" smtClean="0">
                              <a:latin typeface="Cambria Math" panose="02040503050406030204" pitchFamily="18" charset="0"/>
                            </a:rPr>
                            <m:t>𝑐𝑚</m:t>
                          </m:r>
                        </m:den>
                      </m:f>
                    </m:oMath>
                  </m:oMathPara>
                </a14:m>
                <a:endParaRPr lang="hr-HR" sz="1600" dirty="0"/>
              </a:p>
            </p:txBody>
          </p:sp>
        </mc:Choice>
        <mc:Fallback xmlns="">
          <p:sp>
            <p:nvSpPr>
              <p:cNvPr id="32" name="TekstniOkvir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13683" y="3009758"/>
                <a:ext cx="956608" cy="346954"/>
              </a:xfrm>
              <a:prstGeom prst="rect">
                <a:avLst/>
              </a:prstGeom>
              <a:blipFill>
                <a:blip r:embed="rId16"/>
                <a:stretch>
                  <a:fillRect l="-3185" t="-3509" r="-2548" b="-14035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kstniOkvir 32"/>
              <p:cNvSpPr txBox="1"/>
              <p:nvPr/>
            </p:nvSpPr>
            <p:spPr>
              <a:xfrm>
                <a:off x="8590561" y="3796697"/>
                <a:ext cx="1406026" cy="3759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hr-HR" sz="12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hr-HR" sz="12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hr-HR" sz="1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r-HR" sz="1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sub>
                          </m:sSub>
                        </m:den>
                      </m:f>
                      <m:r>
                        <a:rPr lang="hr-HR" sz="1200" b="0" i="1" smtClean="0">
                          <a:latin typeface="Cambria Math" panose="02040503050406030204" pitchFamily="18" charset="0"/>
                        </a:rPr>
                        <m:t>=0.75 </m:t>
                      </m:r>
                      <m:r>
                        <a:rPr lang="hr-HR" sz="1200" b="0" i="1" smtClean="0">
                          <a:latin typeface="Cambria Math" panose="02040503050406030204" pitchFamily="18" charset="0"/>
                        </a:rPr>
                        <m:t>𝑐𝑚</m:t>
                      </m:r>
                    </m:oMath>
                  </m:oMathPara>
                </a14:m>
                <a:endParaRPr lang="hr-HR" sz="1200" dirty="0"/>
              </a:p>
            </p:txBody>
          </p:sp>
        </mc:Choice>
        <mc:Fallback xmlns="">
          <p:sp>
            <p:nvSpPr>
              <p:cNvPr id="33" name="TekstniOkvir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90561" y="3796697"/>
                <a:ext cx="1406026" cy="375937"/>
              </a:xfrm>
              <a:prstGeom prst="rect">
                <a:avLst/>
              </a:prstGeom>
              <a:blipFill>
                <a:blip r:embed="rId17"/>
                <a:stretch>
                  <a:fillRect t="-3279" r="-1299" b="-9836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kstniOkvir 33"/>
              <p:cNvSpPr txBox="1"/>
              <p:nvPr/>
            </p:nvSpPr>
            <p:spPr>
              <a:xfrm>
                <a:off x="10381335" y="3763752"/>
                <a:ext cx="1207638" cy="3759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hr-HR" sz="12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hr-HR" sz="12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hr-HR" sz="1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r-HR" sz="1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sub>
                          </m:sSub>
                        </m:den>
                      </m:f>
                      <m:r>
                        <a:rPr lang="hr-HR" sz="1200" b="0" i="1" smtClean="0">
                          <a:latin typeface="Cambria Math" panose="02040503050406030204" pitchFamily="18" charset="0"/>
                        </a:rPr>
                        <m:t>=2 </m:t>
                      </m:r>
                      <m:r>
                        <a:rPr lang="hr-HR" sz="1200" b="0" i="1" smtClean="0">
                          <a:latin typeface="Cambria Math" panose="02040503050406030204" pitchFamily="18" charset="0"/>
                        </a:rPr>
                        <m:t>𝑐𝑚</m:t>
                      </m:r>
                    </m:oMath>
                  </m:oMathPara>
                </a14:m>
                <a:endParaRPr lang="hr-HR" sz="1200" dirty="0"/>
              </a:p>
            </p:txBody>
          </p:sp>
        </mc:Choice>
        <mc:Fallback xmlns="">
          <p:sp>
            <p:nvSpPr>
              <p:cNvPr id="34" name="TekstniOkvir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81335" y="3763752"/>
                <a:ext cx="1207638" cy="375937"/>
              </a:xfrm>
              <a:prstGeom prst="rect">
                <a:avLst/>
              </a:prstGeom>
              <a:blipFill>
                <a:blip r:embed="rId18"/>
                <a:stretch>
                  <a:fillRect t="-1613" r="-1515" b="-8065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kstniOkvir 34"/>
              <p:cNvSpPr txBox="1"/>
              <p:nvPr/>
            </p:nvSpPr>
            <p:spPr>
              <a:xfrm>
                <a:off x="8659927" y="4589128"/>
                <a:ext cx="1116011" cy="34740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hr-HR" sz="12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hr-HR" sz="120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d>
                      <m:r>
                        <a:rPr lang="hr-HR" sz="1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r-HR" sz="1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r-HR" sz="12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sSub>
                            <m:sSubPr>
                              <m:ctrlP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</m:sub>
                          </m:sSub>
                        </m:den>
                      </m:f>
                      <m:r>
                        <a:rPr lang="hr-HR" sz="1200" b="0" i="1" smtClean="0">
                          <a:latin typeface="Cambria Math" panose="02040503050406030204" pitchFamily="18" charset="0"/>
                        </a:rPr>
                        <m:t>=2 </m:t>
                      </m:r>
                      <m:r>
                        <a:rPr lang="hr-HR" sz="1200" b="0" i="1" smtClean="0">
                          <a:latin typeface="Cambria Math" panose="02040503050406030204" pitchFamily="18" charset="0"/>
                        </a:rPr>
                        <m:t>𝑐𝑚</m:t>
                      </m:r>
                    </m:oMath>
                  </m:oMathPara>
                </a14:m>
                <a:endParaRPr lang="hr-HR" sz="1200" dirty="0"/>
              </a:p>
            </p:txBody>
          </p:sp>
        </mc:Choice>
        <mc:Fallback xmlns="">
          <p:sp>
            <p:nvSpPr>
              <p:cNvPr id="35" name="TekstniOkvir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59927" y="4589128"/>
                <a:ext cx="1116011" cy="347403"/>
              </a:xfrm>
              <a:prstGeom prst="rect">
                <a:avLst/>
              </a:prstGeom>
              <a:blipFill>
                <a:blip r:embed="rId19"/>
                <a:stretch>
                  <a:fillRect t="-1754" r="-1639" b="-8772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kstniOkvir 35"/>
              <p:cNvSpPr txBox="1"/>
              <p:nvPr/>
            </p:nvSpPr>
            <p:spPr>
              <a:xfrm>
                <a:off x="10438173" y="4571944"/>
                <a:ext cx="1231042" cy="38177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hr-HR" sz="12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hr-HR" sz="12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  <m:r>
                        <a:rPr lang="hr-HR" sz="1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r-HR" sz="1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r-HR" sz="12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num>
                        <m:den>
                          <m:sSub>
                            <m:sSubPr>
                              <m:ctrlP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</m:sub>
                          </m:sSub>
                        </m:den>
                      </m:f>
                      <m:r>
                        <a:rPr lang="hr-HR" sz="1200" b="0" i="1" smtClean="0">
                          <a:latin typeface="Cambria Math" panose="02040503050406030204" pitchFamily="18" charset="0"/>
                        </a:rPr>
                        <m:t>=1.5 </m:t>
                      </m:r>
                      <m:r>
                        <a:rPr lang="hr-HR" sz="1200" b="0" i="1" smtClean="0">
                          <a:latin typeface="Cambria Math" panose="02040503050406030204" pitchFamily="18" charset="0"/>
                        </a:rPr>
                        <m:t>𝑐𝑚</m:t>
                      </m:r>
                    </m:oMath>
                  </m:oMathPara>
                </a14:m>
                <a:endParaRPr lang="hr-HR" sz="1200" dirty="0"/>
              </a:p>
            </p:txBody>
          </p:sp>
        </mc:Choice>
        <mc:Fallback xmlns="">
          <p:sp>
            <p:nvSpPr>
              <p:cNvPr id="36" name="TekstniOkvir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8173" y="4571944"/>
                <a:ext cx="1231042" cy="381771"/>
              </a:xfrm>
              <a:prstGeom prst="rect">
                <a:avLst/>
              </a:prstGeom>
              <a:blipFill>
                <a:blip r:embed="rId20"/>
                <a:stretch>
                  <a:fillRect t="-3175" r="-1980" b="-7937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TekstniOkvir 37"/>
          <p:cNvSpPr txBox="1"/>
          <p:nvPr/>
        </p:nvSpPr>
        <p:spPr>
          <a:xfrm>
            <a:off x="8478658" y="2631637"/>
            <a:ext cx="17556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Mjerilo sila i duljina:</a:t>
            </a:r>
            <a:endParaRPr lang="hr-HR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9" name="TekstniOkvir 38"/>
          <p:cNvSpPr txBox="1"/>
          <p:nvPr/>
        </p:nvSpPr>
        <p:spPr>
          <a:xfrm>
            <a:off x="8500669" y="3465944"/>
            <a:ext cx="10567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Duljine sila:</a:t>
            </a:r>
            <a:endParaRPr lang="hr-HR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0" name="TekstniOkvir 39"/>
          <p:cNvSpPr txBox="1"/>
          <p:nvPr/>
        </p:nvSpPr>
        <p:spPr>
          <a:xfrm>
            <a:off x="8537294" y="4222097"/>
            <a:ext cx="13891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Duljine krakova:</a:t>
            </a:r>
            <a:endParaRPr lang="hr-HR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kstniOkvir 42"/>
              <p:cNvSpPr txBox="1"/>
              <p:nvPr/>
            </p:nvSpPr>
            <p:spPr>
              <a:xfrm>
                <a:off x="8617246" y="5322180"/>
                <a:ext cx="3191509" cy="79746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hr-HR" sz="12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hr-HR" sz="120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hr-HR" sz="1200" b="0" i="1" smtClean="0">
                          <a:latin typeface="Cambria Math" panose="02040503050406030204" pitchFamily="18" charset="0"/>
                        </a:rPr>
                        <m:t>=0.55 </m:t>
                      </m:r>
                      <m:r>
                        <a:rPr lang="hr-HR" sz="1200" b="0" i="1" smtClean="0">
                          <a:latin typeface="Cambria Math" panose="02040503050406030204" pitchFamily="18" charset="0"/>
                        </a:rPr>
                        <m:t>𝑐𝑚</m:t>
                      </m:r>
                      <m:r>
                        <a:rPr lang="hr-HR" sz="1200" b="0" i="0" smtClean="0">
                          <a:latin typeface="Cambria Math" panose="02040503050406030204" pitchFamily="18" charset="0"/>
                        </a:rPr>
                        <m:t>                                            </m:t>
                      </m:r>
                      <m:r>
                        <a:rPr lang="hr-HR" sz="12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hr-HR" sz="12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hr-HR" sz="1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hr-HR" sz="1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hr-HR" sz="1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hr-HR" sz="12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hr-HR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𝑙</m:t>
                          </m:r>
                        </m:sub>
                      </m:sSub>
                    </m:oMath>
                  </m:oMathPara>
                </a14:m>
                <a:endParaRPr lang="hr-HR" sz="1200" b="0" dirty="0" smtClean="0"/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hr-HR" sz="12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hr-HR" sz="12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r-HR" sz="1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0.55</m:t>
                      </m:r>
                      <m:r>
                        <a:rPr lang="hr-HR" sz="1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hr-HR" sz="1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𝑐𝑚</m:t>
                      </m:r>
                      <m:r>
                        <a:rPr lang="hr-HR" sz="1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hr-HR" sz="1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r-HR" sz="1200" b="0" i="1" smtClean="0">
                              <a:latin typeface="Cambria Math" panose="02040503050406030204" pitchFamily="18" charset="0"/>
                            </a:rPr>
                            <m:t>100</m:t>
                          </m:r>
                          <m:r>
                            <a:rPr lang="hr-HR" sz="12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hr-HR" sz="1200" b="0" i="1" smtClean="0">
                              <a:latin typeface="Cambria Math" panose="02040503050406030204" pitchFamily="18" charset="0"/>
                            </a:rPr>
                            <m:t>𝑚𝑚</m:t>
                          </m:r>
                        </m:num>
                        <m:den>
                          <m:r>
                            <a:rPr lang="hr-HR" sz="1200" i="1">
                              <a:latin typeface="Cambria Math" panose="02040503050406030204" pitchFamily="18" charset="0"/>
                            </a:rPr>
                            <m:t>1 </m:t>
                          </m:r>
                          <m:r>
                            <a:rPr lang="hr-HR" sz="1200" i="1">
                              <a:latin typeface="Cambria Math" panose="02040503050406030204" pitchFamily="18" charset="0"/>
                            </a:rPr>
                            <m:t>𝑐𝑚</m:t>
                          </m:r>
                        </m:den>
                      </m:f>
                      <m:r>
                        <a:rPr lang="hr-HR" sz="1200" b="0" i="0" smtClean="0">
                          <a:latin typeface="Cambria Math" panose="02040503050406030204" pitchFamily="18" charset="0"/>
                        </a:rPr>
                        <m:t>                          </m:t>
                      </m:r>
                      <m:r>
                        <a:rPr lang="hr-HR" sz="12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hr-HR" sz="12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r-HR" sz="1200" b="0" i="1" smtClean="0">
                          <a:latin typeface="Cambria Math" panose="02040503050406030204" pitchFamily="18" charset="0"/>
                        </a:rPr>
                        <m:t>55 </m:t>
                      </m:r>
                      <m:r>
                        <a:rPr lang="hr-HR" sz="1200" b="0" i="1" smtClean="0">
                          <a:latin typeface="Cambria Math" panose="02040503050406030204" pitchFamily="18" charset="0"/>
                        </a:rPr>
                        <m:t>𝑐𝑚</m:t>
                      </m:r>
                    </m:oMath>
                  </m:oMathPara>
                </a14:m>
                <a:endParaRPr lang="hr-HR" sz="1200" dirty="0"/>
              </a:p>
            </p:txBody>
          </p:sp>
        </mc:Choice>
        <mc:Fallback xmlns="">
          <p:sp>
            <p:nvSpPr>
              <p:cNvPr id="43" name="TekstniOkvir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17246" y="5322180"/>
                <a:ext cx="3191509" cy="797462"/>
              </a:xfrm>
              <a:prstGeom prst="rect">
                <a:avLst/>
              </a:prstGeom>
              <a:blipFill>
                <a:blip r:embed="rId21"/>
                <a:stretch>
                  <a:fillRect l="-191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4" name="TekstniOkvir 43"/>
          <p:cNvSpPr txBox="1"/>
          <p:nvPr/>
        </p:nvSpPr>
        <p:spPr>
          <a:xfrm>
            <a:off x="8547691" y="4967005"/>
            <a:ext cx="316875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Očitavanje rezultata iz grafičkog prikaza:</a:t>
            </a:r>
            <a:endParaRPr lang="hr-HR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5" name="TekstniOkvir 44"/>
          <p:cNvSpPr txBox="1"/>
          <p:nvPr/>
        </p:nvSpPr>
        <p:spPr>
          <a:xfrm>
            <a:off x="8573275" y="6074876"/>
            <a:ext cx="102547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Rezultanta:</a:t>
            </a:r>
            <a:endParaRPr lang="hr-HR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kstniOkvir 45"/>
              <p:cNvSpPr txBox="1"/>
              <p:nvPr/>
            </p:nvSpPr>
            <p:spPr>
              <a:xfrm>
                <a:off x="8674338" y="6390845"/>
                <a:ext cx="2742867" cy="34695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sz="1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200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hr-HR" sz="12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hr-HR" sz="12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hr-HR" sz="12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hr-HR" sz="12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sSub>
                        <m:sSubPr>
                          <m:ctrlPr>
                            <a:rPr lang="hr-HR" sz="1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2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hr-HR" sz="1200" i="1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hr-HR" sz="1200" i="1">
                              <a:latin typeface="Cambria Math" panose="02040503050406030204" pitchFamily="18" charset="0"/>
                            </a:rPr>
                            <m:t>𝐹</m:t>
                          </m:r>
                        </m:sub>
                      </m:sSub>
                      <m:r>
                        <a:rPr lang="hr-HR" sz="1200" b="0" i="1" smtClean="0">
                          <a:latin typeface="Cambria Math" panose="02040503050406030204" pitchFamily="18" charset="0"/>
                        </a:rPr>
                        <m:t>=2.75 </m:t>
                      </m:r>
                      <m:r>
                        <a:rPr lang="hr-HR" sz="1200" b="0" i="1" smtClean="0">
                          <a:latin typeface="Cambria Math" panose="02040503050406030204" pitchFamily="18" charset="0"/>
                        </a:rPr>
                        <m:t>𝑐𝑚</m:t>
                      </m:r>
                      <m:r>
                        <a:rPr lang="hr-HR" sz="1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hr-HR" sz="1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r-HR" sz="1200" i="1">
                              <a:latin typeface="Cambria Math" panose="02040503050406030204" pitchFamily="18" charset="0"/>
                            </a:rPr>
                            <m:t>200 </m:t>
                          </m:r>
                          <m:r>
                            <a:rPr lang="hr-HR" sz="1200" i="1">
                              <a:latin typeface="Cambria Math" panose="02040503050406030204" pitchFamily="18" charset="0"/>
                            </a:rPr>
                            <m:t>𝑁</m:t>
                          </m:r>
                        </m:num>
                        <m:den>
                          <m:r>
                            <a:rPr lang="hr-HR" sz="1200" i="1">
                              <a:latin typeface="Cambria Math" panose="02040503050406030204" pitchFamily="18" charset="0"/>
                            </a:rPr>
                            <m:t>1 </m:t>
                          </m:r>
                          <m:r>
                            <a:rPr lang="hr-HR" sz="1200" i="1">
                              <a:latin typeface="Cambria Math" panose="02040503050406030204" pitchFamily="18" charset="0"/>
                            </a:rPr>
                            <m:t>𝑐𝑚</m:t>
                          </m:r>
                        </m:den>
                      </m:f>
                      <m:r>
                        <a:rPr lang="hr-HR" sz="1200" b="0" i="1" smtClean="0">
                          <a:latin typeface="Cambria Math" panose="02040503050406030204" pitchFamily="18" charset="0"/>
                        </a:rPr>
                        <m:t>=550 </m:t>
                      </m:r>
                      <m:r>
                        <a:rPr lang="hr-HR" sz="1200" b="0" i="1" smtClean="0">
                          <a:latin typeface="Cambria Math" panose="02040503050406030204" pitchFamily="18" charset="0"/>
                        </a:rPr>
                        <m:t>𝑁</m:t>
                      </m:r>
                    </m:oMath>
                  </m:oMathPara>
                </a14:m>
                <a:endParaRPr lang="hr-HR" sz="1200" dirty="0"/>
              </a:p>
            </p:txBody>
          </p:sp>
        </mc:Choice>
        <mc:Fallback xmlns="">
          <p:sp>
            <p:nvSpPr>
              <p:cNvPr id="46" name="TekstniOkvir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74338" y="6390845"/>
                <a:ext cx="2742867" cy="346954"/>
              </a:xfrm>
              <a:prstGeom prst="rect">
                <a:avLst/>
              </a:prstGeom>
              <a:blipFill>
                <a:blip r:embed="rId22"/>
                <a:stretch>
                  <a:fillRect l="-889" t="-1754" r="-889" b="-14035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30609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</TotalTime>
  <Words>1428</Words>
  <Application>Microsoft Office PowerPoint</Application>
  <PresentationFormat>Široki zaslon</PresentationFormat>
  <Paragraphs>258</Paragraphs>
  <Slides>10</Slides>
  <Notes>1</Notes>
  <HiddenSlides>0</HiddenSlides>
  <MMClips>0</MMClips>
  <ScaleCrop>false</ScaleCrop>
  <HeadingPairs>
    <vt:vector size="6" baseType="variant">
      <vt:variant>
        <vt:lpstr>Korišteni fontovi</vt:lpstr>
      </vt:variant>
      <vt:variant>
        <vt:i4>7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10</vt:i4>
      </vt:variant>
    </vt:vector>
  </HeadingPairs>
  <TitlesOfParts>
    <vt:vector size="18" baseType="lpstr">
      <vt:lpstr>Arial</vt:lpstr>
      <vt:lpstr>Arial Black</vt:lpstr>
      <vt:lpstr>Calibri</vt:lpstr>
      <vt:lpstr>Calibri Light</vt:lpstr>
      <vt:lpstr>Cambria Math</vt:lpstr>
      <vt:lpstr>Times New Roman</vt:lpstr>
      <vt:lpstr>Wingdings</vt:lpstr>
      <vt:lpstr>Tema sustava Office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prezentacija</dc:title>
  <dc:creator>Korisnik</dc:creator>
  <cp:lastModifiedBy>Korisnik</cp:lastModifiedBy>
  <cp:revision>4</cp:revision>
  <dcterms:created xsi:type="dcterms:W3CDTF">2025-11-21T21:54:18Z</dcterms:created>
  <dcterms:modified xsi:type="dcterms:W3CDTF">2025-11-23T11:30:56Z</dcterms:modified>
</cp:coreProperties>
</file>