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6E7B-AF23-4C44-A62D-3D295380BFB1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1826-9A24-4B43-B02D-45A8B8999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19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1826-9A24-4B43-B02D-45A8B8999D3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91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323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37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74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72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210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21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2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54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82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3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DEDD-0179-40B7-A245-32FB28A38EE4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19A3-4948-4E4E-B218-4F9ABD388C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568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0.png"/><Relationship Id="rId13" Type="http://schemas.openxmlformats.org/officeDocument/2006/relationships/image" Target="../media/image2030.png"/><Relationship Id="rId18" Type="http://schemas.openxmlformats.org/officeDocument/2006/relationships/image" Target="../media/image2080.png"/><Relationship Id="rId3" Type="http://schemas.openxmlformats.org/officeDocument/2006/relationships/image" Target="../media/image1.png"/><Relationship Id="rId21" Type="http://schemas.openxmlformats.org/officeDocument/2006/relationships/image" Target="../media/image2110.png"/><Relationship Id="rId7" Type="http://schemas.openxmlformats.org/officeDocument/2006/relationships/image" Target="../media/image1970.png"/><Relationship Id="rId12" Type="http://schemas.openxmlformats.org/officeDocument/2006/relationships/image" Target="../media/image2020.png"/><Relationship Id="rId17" Type="http://schemas.openxmlformats.org/officeDocument/2006/relationships/image" Target="../media/image2070.png"/><Relationship Id="rId25" Type="http://schemas.openxmlformats.org/officeDocument/2006/relationships/image" Target="../media/image2150.png"/><Relationship Id="rId2" Type="http://schemas.openxmlformats.org/officeDocument/2006/relationships/image" Target="../media/image26.png"/><Relationship Id="rId16" Type="http://schemas.openxmlformats.org/officeDocument/2006/relationships/image" Target="../media/image2060.png"/><Relationship Id="rId20" Type="http://schemas.openxmlformats.org/officeDocument/2006/relationships/image" Target="../media/image2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0.png"/><Relationship Id="rId11" Type="http://schemas.openxmlformats.org/officeDocument/2006/relationships/image" Target="../media/image2010.png"/><Relationship Id="rId24" Type="http://schemas.openxmlformats.org/officeDocument/2006/relationships/image" Target="../media/image2140.png"/><Relationship Id="rId5" Type="http://schemas.microsoft.com/office/2007/relationships/hdphoto" Target="../media/hdphoto1.wdp"/><Relationship Id="rId15" Type="http://schemas.openxmlformats.org/officeDocument/2006/relationships/image" Target="../media/image2050.png"/><Relationship Id="rId23" Type="http://schemas.openxmlformats.org/officeDocument/2006/relationships/image" Target="../media/image2130.png"/><Relationship Id="rId10" Type="http://schemas.openxmlformats.org/officeDocument/2006/relationships/image" Target="../media/image2000.png"/><Relationship Id="rId19" Type="http://schemas.openxmlformats.org/officeDocument/2006/relationships/image" Target="../media/image2090.png"/><Relationship Id="rId4" Type="http://schemas.openxmlformats.org/officeDocument/2006/relationships/image" Target="../media/image27.png"/><Relationship Id="rId9" Type="http://schemas.openxmlformats.org/officeDocument/2006/relationships/image" Target="../media/image1990.png"/><Relationship Id="rId14" Type="http://schemas.openxmlformats.org/officeDocument/2006/relationships/image" Target="../media/image2040.png"/><Relationship Id="rId22" Type="http://schemas.openxmlformats.org/officeDocument/2006/relationships/image" Target="../media/image2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.png"/><Relationship Id="rId7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2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1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44.png"/><Relationship Id="rId5" Type="http://schemas.openxmlformats.org/officeDocument/2006/relationships/image" Target="../media/image3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3.png"/><Relationship Id="rId7" Type="http://schemas.openxmlformats.org/officeDocument/2006/relationships/image" Target="../media/image1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3.png"/><Relationship Id="rId9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4.png"/><Relationship Id="rId18" Type="http://schemas.openxmlformats.org/officeDocument/2006/relationships/image" Target="../media/image19.png"/><Relationship Id="rId3" Type="http://schemas.openxmlformats.org/officeDocument/2006/relationships/image" Target="../media/image13.png"/><Relationship Id="rId21" Type="http://schemas.openxmlformats.org/officeDocument/2006/relationships/image" Target="../media/image172.png"/><Relationship Id="rId7" Type="http://schemas.openxmlformats.org/officeDocument/2006/relationships/image" Target="../media/image16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image" Target="../media/image1.png"/><Relationship Id="rId16" Type="http://schemas.openxmlformats.org/officeDocument/2006/relationships/image" Target="../media/image16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62.png"/><Relationship Id="rId5" Type="http://schemas.openxmlformats.org/officeDocument/2006/relationships/image" Target="../media/image14.png"/><Relationship Id="rId15" Type="http://schemas.openxmlformats.org/officeDocument/2006/relationships/image" Target="../media/image166.png"/><Relationship Id="rId10" Type="http://schemas.openxmlformats.org/officeDocument/2006/relationships/image" Target="../media/image18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png"/><Relationship Id="rId13" Type="http://schemas.openxmlformats.org/officeDocument/2006/relationships/image" Target="../media/image409.png"/><Relationship Id="rId18" Type="http://schemas.openxmlformats.org/officeDocument/2006/relationships/image" Target="../media/image414.png"/><Relationship Id="rId3" Type="http://schemas.openxmlformats.org/officeDocument/2006/relationships/image" Target="../media/image12.png"/><Relationship Id="rId21" Type="http://schemas.openxmlformats.org/officeDocument/2006/relationships/image" Target="../media/image417.png"/><Relationship Id="rId7" Type="http://schemas.openxmlformats.org/officeDocument/2006/relationships/image" Target="../media/image403.png"/><Relationship Id="rId12" Type="http://schemas.openxmlformats.org/officeDocument/2006/relationships/image" Target="../media/image408.png"/><Relationship Id="rId17" Type="http://schemas.openxmlformats.org/officeDocument/2006/relationships/image" Target="../media/image413.png"/><Relationship Id="rId2" Type="http://schemas.openxmlformats.org/officeDocument/2006/relationships/image" Target="../media/image21.png"/><Relationship Id="rId16" Type="http://schemas.openxmlformats.org/officeDocument/2006/relationships/image" Target="../media/image412.png"/><Relationship Id="rId20" Type="http://schemas.openxmlformats.org/officeDocument/2006/relationships/image" Target="../media/image4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407.png"/><Relationship Id="rId5" Type="http://schemas.openxmlformats.org/officeDocument/2006/relationships/image" Target="../media/image2700.png"/><Relationship Id="rId15" Type="http://schemas.openxmlformats.org/officeDocument/2006/relationships/image" Target="../media/image411.png"/><Relationship Id="rId10" Type="http://schemas.openxmlformats.org/officeDocument/2006/relationships/image" Target="../media/image406.png"/><Relationship Id="rId19" Type="http://schemas.openxmlformats.org/officeDocument/2006/relationships/image" Target="../media/image415.png"/><Relationship Id="rId4" Type="http://schemas.openxmlformats.org/officeDocument/2006/relationships/image" Target="../media/image1.png"/><Relationship Id="rId9" Type="http://schemas.openxmlformats.org/officeDocument/2006/relationships/image" Target="../media/image405.png"/><Relationship Id="rId14" Type="http://schemas.openxmlformats.org/officeDocument/2006/relationships/image" Target="../media/image410.png"/><Relationship Id="rId22" Type="http://schemas.openxmlformats.org/officeDocument/2006/relationships/image" Target="../media/image4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1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1" name="Slika 5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0" y="2516052"/>
            <a:ext cx="4664337" cy="310023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465311"/>
            <a:ext cx="12192000" cy="6392688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3239396" y="912926"/>
            <a:ext cx="536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>
                <a:solidFill>
                  <a:srgbClr val="000099"/>
                </a:solidFill>
              </a:rPr>
              <a:t>3.3. Nekonkurentni sustav sila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56" name="Pravokutnik 55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402931" y="2402515"/>
            <a:ext cx="66967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/>
              <a:t>Ishodi učenja:</a:t>
            </a:r>
          </a:p>
          <a:p>
            <a:endParaRPr lang="hr-HR" sz="1400" b="1" dirty="0" smtClean="0"/>
          </a:p>
          <a:p>
            <a:r>
              <a:rPr lang="hr-HR" sz="1200" b="1" dirty="0" smtClean="0"/>
              <a:t>1</a:t>
            </a:r>
            <a:r>
              <a:rPr lang="hr-HR" sz="1200" b="1" dirty="0"/>
              <a:t>. Razina: Prisjećanje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Učenik </a:t>
            </a:r>
            <a:r>
              <a:rPr lang="hr-HR" sz="1200" b="1" dirty="0"/>
              <a:t>definira</a:t>
            </a:r>
            <a:r>
              <a:rPr lang="hr-HR" sz="1200" dirty="0"/>
              <a:t> pojam nekonkurentnog sustava sila i </a:t>
            </a:r>
            <a:r>
              <a:rPr lang="hr-HR" sz="1200" b="1" dirty="0"/>
              <a:t>navodi</a:t>
            </a:r>
            <a:r>
              <a:rPr lang="hr-HR" sz="1200" dirty="0"/>
              <a:t> što je </a:t>
            </a:r>
            <a:r>
              <a:rPr lang="hr-HR" sz="1200" dirty="0" err="1"/>
              <a:t>Varignonov</a:t>
            </a:r>
            <a:r>
              <a:rPr lang="hr-HR" sz="1200" dirty="0"/>
              <a:t> poučak.</a:t>
            </a:r>
          </a:p>
          <a:p>
            <a:r>
              <a:rPr lang="hr-HR" sz="1200" b="1" dirty="0"/>
              <a:t>2. Razina: Razumijevanje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Učenik </a:t>
            </a:r>
            <a:r>
              <a:rPr lang="hr-HR" sz="1200" b="1" dirty="0"/>
              <a:t>objašnjava</a:t>
            </a:r>
            <a:r>
              <a:rPr lang="hr-HR" sz="1200" dirty="0"/>
              <a:t> zašto se nekonkurentni sustav sila može zamijeniti jednom </a:t>
            </a:r>
            <a:r>
              <a:rPr lang="hr-HR" sz="1200" dirty="0" err="1"/>
              <a:t>rezultantnom</a:t>
            </a:r>
            <a:r>
              <a:rPr lang="hr-HR" sz="1200" dirty="0"/>
              <a:t> silom te </a:t>
            </a:r>
            <a:r>
              <a:rPr lang="hr-HR" sz="1200" b="1" dirty="0"/>
              <a:t>opisuje</a:t>
            </a:r>
            <a:r>
              <a:rPr lang="hr-HR" sz="1200" dirty="0"/>
              <a:t> razliku između analitičke i grafičke metode određivanja rezultante.</a:t>
            </a:r>
          </a:p>
          <a:p>
            <a:r>
              <a:rPr lang="hr-HR" sz="1200" b="1" dirty="0"/>
              <a:t>3. Razina: Primjena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Učenik </a:t>
            </a:r>
            <a:r>
              <a:rPr lang="hr-HR" sz="1200" b="1" dirty="0"/>
              <a:t>primjenjuje</a:t>
            </a:r>
            <a:r>
              <a:rPr lang="hr-HR" sz="1200" dirty="0"/>
              <a:t> momentno pravilo za izračun udaljenosti rezultante od zadane točke te </a:t>
            </a:r>
            <a:r>
              <a:rPr lang="hr-HR" sz="1200" b="1" dirty="0"/>
              <a:t>konstruira</a:t>
            </a:r>
            <a:r>
              <a:rPr lang="hr-HR" sz="1200" dirty="0"/>
              <a:t> poligon sila i lančani poligon prema zadanom primjeru.</a:t>
            </a:r>
          </a:p>
          <a:p>
            <a:r>
              <a:rPr lang="hr-HR" sz="1200" b="1" dirty="0"/>
              <a:t>4. Razina: Analiza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Učenik </a:t>
            </a:r>
            <a:r>
              <a:rPr lang="hr-HR" sz="1200" b="1" dirty="0"/>
              <a:t>analizira</a:t>
            </a:r>
            <a:r>
              <a:rPr lang="hr-HR" sz="1200" dirty="0"/>
              <a:t> zadani sustav sila i </a:t>
            </a:r>
            <a:r>
              <a:rPr lang="hr-HR" sz="1200" b="1" dirty="0"/>
              <a:t>razlikuje</a:t>
            </a:r>
            <a:r>
              <a:rPr lang="hr-HR" sz="1200" dirty="0"/>
              <a:t> paralelni sustav sila od općeg nekonkurentnog sustava prema njihovim svojstvima i postupcima rješavanja.</a:t>
            </a:r>
          </a:p>
          <a:p>
            <a:r>
              <a:rPr lang="hr-HR" sz="1200" b="1" dirty="0"/>
              <a:t>5. Razina: Vrednovanje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Učenik </a:t>
            </a:r>
            <a:r>
              <a:rPr lang="hr-HR" sz="1200" b="1" dirty="0"/>
              <a:t>procjenjuje</a:t>
            </a:r>
            <a:r>
              <a:rPr lang="hr-HR" sz="1200" dirty="0"/>
              <a:t> točnost dobivenog rezultata usporedbom analitičke i grafičke metode te </a:t>
            </a:r>
            <a:r>
              <a:rPr lang="hr-HR" sz="1200" b="1" dirty="0"/>
              <a:t>obrazlaže</a:t>
            </a:r>
            <a:r>
              <a:rPr lang="hr-HR" sz="1200" dirty="0"/>
              <a:t> prednosti i nedostatke pojedine metode.</a:t>
            </a:r>
          </a:p>
          <a:p>
            <a:r>
              <a:rPr lang="hr-HR" sz="1200" b="1" dirty="0"/>
              <a:t>6. Razina: Stvaranje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Učenik </a:t>
            </a:r>
            <a:r>
              <a:rPr lang="hr-HR" sz="1200" b="1" dirty="0"/>
              <a:t>izrađuje</a:t>
            </a:r>
            <a:r>
              <a:rPr lang="hr-HR" sz="1200" dirty="0"/>
              <a:t> vlastiti zadatak s nekonkurentnim sustavom sila te ga </a:t>
            </a:r>
            <a:r>
              <a:rPr lang="hr-HR" sz="1200" b="1" dirty="0"/>
              <a:t>rješava</a:t>
            </a:r>
            <a:r>
              <a:rPr lang="hr-HR" sz="1200" dirty="0"/>
              <a:t> korištenjem oba pristupa (analitičkog i grafičkog).</a:t>
            </a:r>
          </a:p>
        </p:txBody>
      </p:sp>
    </p:spTree>
    <p:extLst>
      <p:ext uri="{BB962C8B-B14F-4D97-AF65-F5344CB8AC3E}">
        <p14:creationId xmlns:p14="http://schemas.microsoft.com/office/powerpoint/2010/main" val="40628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Ravni poveznik 47"/>
          <p:cNvCxnSpPr/>
          <p:nvPr/>
        </p:nvCxnSpPr>
        <p:spPr>
          <a:xfrm>
            <a:off x="3828825" y="2046518"/>
            <a:ext cx="8168103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Slika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452" y="2359958"/>
            <a:ext cx="5304211" cy="3017839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10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-2" y="0"/>
            <a:ext cx="3828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33CC"/>
                </a:solidFill>
              </a:rPr>
              <a:t>Zadatak br. 3.3.2</a:t>
            </a:r>
            <a:endParaRPr lang="hr-HR" sz="2000" b="1" dirty="0">
              <a:solidFill>
                <a:srgbClr val="0033CC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3616808" y="1"/>
            <a:ext cx="8575193" cy="6857999"/>
          </a:xfrm>
          <a:prstGeom prst="rect">
            <a:avLst/>
          </a:prstGeom>
          <a:solidFill>
            <a:schemeClr val="dk1">
              <a:alpha val="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1" y="465311"/>
            <a:ext cx="3633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Analitičkom i grafičkom metodom potrebno je izračunati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iznos i položaj 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rezultantne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 paralelnog sustava sila ako je zadano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[N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[m], </a:t>
            </a:r>
            <a:endParaRPr lang="hr-HR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[N],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[m], </a:t>
            </a:r>
            <a:endParaRPr lang="hr-HR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[N], </a:t>
            </a: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 5 [m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[N],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2, 83 [m].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16" y="2318458"/>
            <a:ext cx="3316177" cy="1206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niOkvir 17"/>
              <p:cNvSpPr txBox="1"/>
              <p:nvPr/>
            </p:nvSpPr>
            <p:spPr>
              <a:xfrm>
                <a:off x="4838797" y="439094"/>
                <a:ext cx="19444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r-HR" sz="1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hr-HR" sz="12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r-HR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r-HR" sz="12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r-HR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r-HR" sz="12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2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r-HR" sz="1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hr-HR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2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hr-HR" sz="1200" b="1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hr-HR" sz="12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hr-HR" sz="12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r-HR" sz="1200" b="1" dirty="0" smtClean="0"/>
                  <a:t> </a:t>
                </a:r>
                <a:endParaRPr lang="hr-HR" sz="1200" b="1" dirty="0"/>
              </a:p>
            </p:txBody>
          </p:sp>
        </mc:Choice>
        <mc:Fallback xmlns="">
          <p:sp>
            <p:nvSpPr>
              <p:cNvPr id="18" name="TekstniOkvir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97" y="439094"/>
                <a:ext cx="1944443" cy="184666"/>
              </a:xfrm>
              <a:prstGeom prst="rect">
                <a:avLst/>
              </a:prstGeom>
              <a:blipFill>
                <a:blip r:embed="rId6"/>
                <a:stretch>
                  <a:fillRect l="-2821" t="-3333" r="-1254" b="-4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niOkvir 18"/>
          <p:cNvSpPr txBox="1"/>
          <p:nvPr/>
        </p:nvSpPr>
        <p:spPr>
          <a:xfrm>
            <a:off x="3628191" y="78848"/>
            <a:ext cx="176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0033CC"/>
                </a:solidFill>
              </a:rPr>
              <a:t>1. Analitička metoda:</a:t>
            </a:r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3803899" y="357537"/>
            <a:ext cx="102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Rezultanta: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3820849" y="750106"/>
            <a:ext cx="1563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Položaj rezultante: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niOkvir 21"/>
              <p:cNvSpPr txBox="1"/>
              <p:nvPr/>
            </p:nvSpPr>
            <p:spPr>
              <a:xfrm>
                <a:off x="5298956" y="821924"/>
                <a:ext cx="350493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hr-HR" sz="1200" b="1" dirty="0"/>
              </a:p>
            </p:txBody>
          </p:sp>
        </mc:Choice>
        <mc:Fallback xmlns="">
          <p:sp>
            <p:nvSpPr>
              <p:cNvPr id="22" name="TekstniOkvi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56" y="821924"/>
                <a:ext cx="3504934" cy="184666"/>
              </a:xfrm>
              <a:prstGeom prst="rect">
                <a:avLst/>
              </a:prstGeom>
              <a:blipFill>
                <a:blip r:embed="rId7"/>
                <a:stretch>
                  <a:fillRect t="-3333"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a 22"/>
          <p:cNvGrpSpPr/>
          <p:nvPr/>
        </p:nvGrpSpPr>
        <p:grpSpPr>
          <a:xfrm>
            <a:off x="8873140" y="811852"/>
            <a:ext cx="444291" cy="252354"/>
            <a:chOff x="2496933" y="3722167"/>
            <a:chExt cx="444291" cy="252354"/>
          </a:xfrm>
        </p:grpSpPr>
        <p:cxnSp>
          <p:nvCxnSpPr>
            <p:cNvPr id="24" name="Ravni poveznik 23"/>
            <p:cNvCxnSpPr/>
            <p:nvPr/>
          </p:nvCxnSpPr>
          <p:spPr>
            <a:xfrm flipH="1">
              <a:off x="2496933" y="3722167"/>
              <a:ext cx="72531" cy="252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kstniOkvir 24"/>
                <p:cNvSpPr txBox="1"/>
                <p:nvPr/>
              </p:nvSpPr>
              <p:spPr>
                <a:xfrm>
                  <a:off x="2567468" y="3771400"/>
                  <a:ext cx="373756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r-HR" sz="1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hr-HR" sz="10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kstniOkvir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468" y="3771400"/>
                  <a:ext cx="373756" cy="153888"/>
                </a:xfrm>
                <a:prstGeom prst="rect">
                  <a:avLst/>
                </a:prstGeom>
                <a:blipFill>
                  <a:blip r:embed="rId8"/>
                  <a:stretch>
                    <a:fillRect l="-1639" b="-1200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5229706" y="1096711"/>
                <a:ext cx="357418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06" y="1096711"/>
                <a:ext cx="357418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avokutnik 26"/>
              <p:cNvSpPr/>
              <p:nvPr/>
            </p:nvSpPr>
            <p:spPr>
              <a:xfrm>
                <a:off x="5298956" y="1383635"/>
                <a:ext cx="27065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7" name="Pravokutni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56" y="1383635"/>
                <a:ext cx="270651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avokutnik 27"/>
              <p:cNvSpPr/>
              <p:nvPr/>
            </p:nvSpPr>
            <p:spPr>
              <a:xfrm>
                <a:off x="5298956" y="1569296"/>
                <a:ext cx="1481046" cy="443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𝟖𝟓</m:t>
                          </m:r>
                        </m:num>
                        <m:den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𝟖𝟑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8" name="Pravokutni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56" y="1569296"/>
                <a:ext cx="1481046" cy="443006"/>
              </a:xfrm>
              <a:prstGeom prst="rect">
                <a:avLst/>
              </a:prstGeom>
              <a:blipFill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10713721" y="547906"/>
                <a:ext cx="923201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i="1" dirty="0" smtClean="0"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lang="hr-HR" sz="12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721" y="547906"/>
                <a:ext cx="923201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utnik 5"/>
              <p:cNvSpPr/>
              <p:nvPr/>
            </p:nvSpPr>
            <p:spPr>
              <a:xfrm>
                <a:off x="10713721" y="1623215"/>
                <a:ext cx="1097352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𝟖𝟑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721" y="1623215"/>
                <a:ext cx="1097352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kstniOkvir 28"/>
          <p:cNvSpPr txBox="1"/>
          <p:nvPr/>
        </p:nvSpPr>
        <p:spPr>
          <a:xfrm>
            <a:off x="3729004" y="2030315"/>
            <a:ext cx="1639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0033CC"/>
                </a:solidFill>
              </a:rPr>
              <a:t>2. Grafička metoda:</a:t>
            </a:r>
            <a:endParaRPr lang="hr-HR" sz="14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/>
              <p:cNvSpPr txBox="1"/>
              <p:nvPr/>
            </p:nvSpPr>
            <p:spPr>
              <a:xfrm>
                <a:off x="3905487" y="2793872"/>
                <a:ext cx="759439" cy="350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30" name="TekstniOkvi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487" y="2793872"/>
                <a:ext cx="759439" cy="350673"/>
              </a:xfrm>
              <a:prstGeom prst="rect">
                <a:avLst/>
              </a:prstGeom>
              <a:blipFill>
                <a:blip r:embed="rId14"/>
                <a:stretch>
                  <a:fillRect l="-4839" t="-1724" r="-4839" b="-120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4960039" y="2785199"/>
                <a:ext cx="775469" cy="350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0.5 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39" y="2785199"/>
                <a:ext cx="775469" cy="350737"/>
              </a:xfrm>
              <a:prstGeom prst="rect">
                <a:avLst/>
              </a:prstGeom>
              <a:blipFill>
                <a:blip r:embed="rId15"/>
                <a:stretch>
                  <a:fillRect l="-4724" t="-3509" r="-2362" b="-157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3905487" y="3416203"/>
                <a:ext cx="120404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487" y="3416203"/>
                <a:ext cx="1204048" cy="375937"/>
              </a:xfrm>
              <a:prstGeom prst="rect">
                <a:avLst/>
              </a:prstGeom>
              <a:blipFill>
                <a:blip r:embed="rId16"/>
                <a:stretch>
                  <a:fillRect t="-1613" r="-1523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/>
              <p:cNvSpPr txBox="1"/>
              <p:nvPr/>
            </p:nvSpPr>
            <p:spPr>
              <a:xfrm>
                <a:off x="5248171" y="3398105"/>
                <a:ext cx="132465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171" y="3398105"/>
                <a:ext cx="1324658" cy="375937"/>
              </a:xfrm>
              <a:prstGeom prst="rect">
                <a:avLst/>
              </a:prstGeom>
              <a:blipFill>
                <a:blip r:embed="rId17"/>
                <a:stretch>
                  <a:fillRect t="-1613" r="-1382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niOkvir 33"/>
              <p:cNvSpPr txBox="1"/>
              <p:nvPr/>
            </p:nvSpPr>
            <p:spPr>
              <a:xfrm>
                <a:off x="3905487" y="4593054"/>
                <a:ext cx="1116011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487" y="4593054"/>
                <a:ext cx="1116011" cy="347403"/>
              </a:xfrm>
              <a:prstGeom prst="rect">
                <a:avLst/>
              </a:prstGeom>
              <a:blipFill>
                <a:blip r:embed="rId18"/>
                <a:stretch>
                  <a:fillRect r="-1639" b="-105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niOkvir 34"/>
              <p:cNvSpPr txBox="1"/>
              <p:nvPr/>
            </p:nvSpPr>
            <p:spPr>
              <a:xfrm>
                <a:off x="5136274" y="4530056"/>
                <a:ext cx="1114023" cy="3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5" name="TekstniOkvi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274" y="4530056"/>
                <a:ext cx="1114023" cy="381771"/>
              </a:xfrm>
              <a:prstGeom prst="rect">
                <a:avLst/>
              </a:prstGeom>
              <a:blipFill>
                <a:blip r:embed="rId19"/>
                <a:stretch>
                  <a:fillRect t="-3175" r="-1648" b="-95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kstniOkvir 35"/>
          <p:cNvSpPr txBox="1"/>
          <p:nvPr/>
        </p:nvSpPr>
        <p:spPr>
          <a:xfrm>
            <a:off x="3769999" y="2501523"/>
            <a:ext cx="1173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Mjerilo crtanje: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3824622" y="3165953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Duljine sila: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3854607" y="4317874"/>
            <a:ext cx="1217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Duljine krakova: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3926762" y="5001226"/>
                <a:ext cx="1102673" cy="347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62" y="5001226"/>
                <a:ext cx="1102673" cy="347339"/>
              </a:xfrm>
              <a:prstGeom prst="rect">
                <a:avLst/>
              </a:prstGeom>
              <a:blipFill>
                <a:blip r:embed="rId20"/>
                <a:stretch>
                  <a:fillRect r="-2210" b="-105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niOkvir 39"/>
              <p:cNvSpPr txBox="1"/>
              <p:nvPr/>
            </p:nvSpPr>
            <p:spPr>
              <a:xfrm>
                <a:off x="3926762" y="3866960"/>
                <a:ext cx="120763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0" name="TekstniOkvir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62" y="3866960"/>
                <a:ext cx="1207638" cy="375937"/>
              </a:xfrm>
              <a:prstGeom prst="rect">
                <a:avLst/>
              </a:prstGeom>
              <a:blipFill>
                <a:blip r:embed="rId21"/>
                <a:stretch>
                  <a:fillRect t="-1613" r="-2020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kstniOkvir 41"/>
          <p:cNvSpPr txBox="1"/>
          <p:nvPr/>
        </p:nvSpPr>
        <p:spPr>
          <a:xfrm>
            <a:off x="3828825" y="5447796"/>
            <a:ext cx="3514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Očitavanje rezultata iz poligona sila i plana položaja: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3949099" y="6074264"/>
                <a:ext cx="2561214" cy="346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099" y="6074264"/>
                <a:ext cx="2561214" cy="346954"/>
              </a:xfrm>
              <a:prstGeom prst="rect">
                <a:avLst/>
              </a:prstGeom>
              <a:blipFill>
                <a:blip r:embed="rId22"/>
                <a:stretch>
                  <a:fillRect l="-952" t="-1754" r="-952" b="-1403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ravokutnik 43"/>
              <p:cNvSpPr/>
              <p:nvPr/>
            </p:nvSpPr>
            <p:spPr>
              <a:xfrm>
                <a:off x="3856891" y="5685952"/>
                <a:ext cx="111075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4" name="Pravokutni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91" y="5685952"/>
                <a:ext cx="1110753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ravokutnik 44"/>
              <p:cNvSpPr/>
              <p:nvPr/>
            </p:nvSpPr>
            <p:spPr>
              <a:xfrm>
                <a:off x="7336942" y="5717455"/>
                <a:ext cx="11208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=5,67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5" name="Pravokutni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42" y="5717455"/>
                <a:ext cx="1120820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ravokutnik 45"/>
              <p:cNvSpPr/>
              <p:nvPr/>
            </p:nvSpPr>
            <p:spPr>
              <a:xfrm>
                <a:off x="7336941" y="6009987"/>
                <a:ext cx="2821542" cy="443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=5.67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0.5 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≈2.83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6" name="Pravokutni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41" y="6009987"/>
                <a:ext cx="2821542" cy="44307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2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4655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1" y="0"/>
            <a:ext cx="8244838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29174"/>
            <a:ext cx="5368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99"/>
                </a:solidFill>
              </a:rPr>
              <a:t>3.3. Nekonkurentni sustav sila</a:t>
            </a:r>
            <a:endParaRPr lang="hr-HR" sz="2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2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584358" y="2756363"/>
            <a:ext cx="31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44. </a:t>
            </a:r>
          </a:p>
          <a:p>
            <a:pPr marL="228600" indent="-228600">
              <a:buAutoNum type="alphaLcParenR"/>
            </a:pP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nekonkurentni sustav sila, b) rezultanta sila,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8474"/>
          <a:stretch/>
        </p:blipFill>
        <p:spPr>
          <a:xfrm>
            <a:off x="457200" y="747987"/>
            <a:ext cx="1955187" cy="1477051"/>
          </a:xfrm>
          <a:prstGeom prst="rect">
            <a:avLst/>
          </a:prstGeom>
        </p:spPr>
      </p:pic>
      <p:sp>
        <p:nvSpPr>
          <p:cNvPr id="20" name="TekstniOkvir 19"/>
          <p:cNvSpPr txBox="1"/>
          <p:nvPr/>
        </p:nvSpPr>
        <p:spPr>
          <a:xfrm>
            <a:off x="1129901" y="2264135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a)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129" y="812391"/>
            <a:ext cx="1582525" cy="1300889"/>
          </a:xfrm>
          <a:prstGeom prst="rect">
            <a:avLst/>
          </a:prstGeom>
        </p:spPr>
      </p:pic>
      <p:sp>
        <p:nvSpPr>
          <p:cNvPr id="28" name="TekstniOkvir 27"/>
          <p:cNvSpPr txBox="1"/>
          <p:nvPr/>
        </p:nvSpPr>
        <p:spPr>
          <a:xfrm>
            <a:off x="2847628" y="2231387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b)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23" y="3528119"/>
            <a:ext cx="2878174" cy="2322993"/>
          </a:xfrm>
          <a:prstGeom prst="rect">
            <a:avLst/>
          </a:prstGeom>
        </p:spPr>
      </p:pic>
      <p:sp>
        <p:nvSpPr>
          <p:cNvPr id="29" name="TekstniOkvir 28"/>
          <p:cNvSpPr txBox="1"/>
          <p:nvPr/>
        </p:nvSpPr>
        <p:spPr>
          <a:xfrm>
            <a:off x="1687406" y="5108955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c)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036550" y="663657"/>
            <a:ext cx="8109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rgbClr val="C00000"/>
                </a:solidFill>
              </a:rPr>
              <a:t>Nekonkurentni sustav sila </a:t>
            </a:r>
            <a:r>
              <a:rPr lang="hr-HR" sz="1600" dirty="0" smtClean="0"/>
              <a:t>je skup </a:t>
            </a:r>
            <a:r>
              <a:rPr lang="hr-HR" sz="1600" dirty="0"/>
              <a:t>sila čiji se pravci ne </a:t>
            </a:r>
            <a:r>
              <a:rPr lang="hr-HR" sz="1600" dirty="0" smtClean="0"/>
              <a:t>sijeku (slika 44 a.) </a:t>
            </a:r>
            <a:r>
              <a:rPr lang="hr-HR" sz="1600" dirty="0"/>
              <a:t>u jednoj </a:t>
            </a:r>
            <a:r>
              <a:rPr lang="hr-HR" sz="1600" dirty="0" smtClean="0"/>
              <a:t>točki. </a:t>
            </a:r>
          </a:p>
          <a:p>
            <a:r>
              <a:rPr lang="hr-HR" sz="1600" b="1" dirty="0" smtClean="0"/>
              <a:t>Zamjenjuje </a:t>
            </a:r>
            <a:r>
              <a:rPr lang="hr-HR" sz="1600" b="1" dirty="0"/>
              <a:t>se jednom </a:t>
            </a:r>
            <a:r>
              <a:rPr lang="hr-HR" sz="1600" b="1" dirty="0" err="1"/>
              <a:t>rezultantnom</a:t>
            </a:r>
            <a:r>
              <a:rPr lang="hr-HR" sz="1600" b="1" dirty="0"/>
              <a:t> </a:t>
            </a:r>
            <a:r>
              <a:rPr lang="hr-HR" sz="1600" b="1" dirty="0" smtClean="0"/>
              <a:t>silom </a:t>
            </a:r>
            <a:r>
              <a:rPr lang="hr-HR" sz="1600" dirty="0" smtClean="0"/>
              <a:t>(slika 44 b.),</a:t>
            </a:r>
            <a:r>
              <a:rPr lang="hr-HR" sz="1600" b="1" dirty="0" smtClean="0">
                <a:solidFill>
                  <a:srgbClr val="C00000"/>
                </a:solidFill>
              </a:rPr>
              <a:t> </a:t>
            </a:r>
            <a:r>
              <a:rPr lang="hr-HR" sz="1600" dirty="0"/>
              <a:t>čiji se iznos i položaj određuju grafički ili analitički.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457200" y="5867540"/>
            <a:ext cx="1423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45.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Momentno pravilo.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4058093" y="1544838"/>
            <a:ext cx="8088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C00000"/>
                </a:solidFill>
              </a:rPr>
              <a:t>Analitička metoda</a:t>
            </a:r>
          </a:p>
          <a:p>
            <a:r>
              <a:rPr lang="hr-HR" sz="1600" dirty="0"/>
              <a:t>Iznos i nagib rezultantne sile određuje se kao i kod konkurentnih sila (slika </a:t>
            </a:r>
            <a:r>
              <a:rPr lang="hr-HR" sz="1600" dirty="0" smtClean="0"/>
              <a:t>44 b.). </a:t>
            </a:r>
            <a:r>
              <a:rPr lang="hr-HR" sz="1600" dirty="0"/>
              <a:t>Međutim, da bismo mogli odrediti točno mjesto u ravnini pravca rezultantne sile, potrebno je objasniti </a:t>
            </a:r>
            <a:r>
              <a:rPr lang="hr-HR" sz="1600" b="1" dirty="0">
                <a:solidFill>
                  <a:srgbClr val="0033CC"/>
                </a:solidFill>
              </a:rPr>
              <a:t>momentno pravilo (</a:t>
            </a:r>
            <a:r>
              <a:rPr lang="hr-HR" sz="1600" b="1" dirty="0" err="1" smtClean="0">
                <a:solidFill>
                  <a:srgbClr val="0033CC"/>
                </a:solidFill>
              </a:rPr>
              <a:t>Varignonov</a:t>
            </a:r>
            <a:r>
              <a:rPr lang="hr-HR" sz="1600" b="1" dirty="0" smtClean="0">
                <a:solidFill>
                  <a:srgbClr val="0033CC"/>
                </a:solidFill>
              </a:rPr>
              <a:t> </a:t>
            </a:r>
            <a:r>
              <a:rPr lang="hr-HR" sz="1600" b="1" dirty="0">
                <a:solidFill>
                  <a:srgbClr val="0033CC"/>
                </a:solidFill>
              </a:rPr>
              <a:t>poučak)</a:t>
            </a:r>
            <a:r>
              <a:rPr lang="hr-HR" sz="1600" dirty="0"/>
              <a:t>, kako je prikazano slikom </a:t>
            </a:r>
            <a:r>
              <a:rPr lang="hr-HR" sz="1600" dirty="0" smtClean="0"/>
              <a:t>45.</a:t>
            </a:r>
            <a:endParaRPr lang="hr-HR" sz="1600" dirty="0"/>
          </a:p>
        </p:txBody>
      </p:sp>
      <p:sp>
        <p:nvSpPr>
          <p:cNvPr id="12" name="Pravokutnik 11"/>
          <p:cNvSpPr/>
          <p:nvPr/>
        </p:nvSpPr>
        <p:spPr>
          <a:xfrm>
            <a:off x="4077388" y="2775405"/>
            <a:ext cx="811461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Momentna </a:t>
            </a:r>
            <a:r>
              <a:rPr lang="hr-H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avokutnik 12"/>
              <p:cNvSpPr/>
              <p:nvPr/>
            </p:nvSpPr>
            <p:spPr>
              <a:xfrm>
                <a:off x="5540329" y="4052645"/>
                <a:ext cx="4967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+... +</m:t>
                      </m:r>
                      <m:sSub>
                        <m:sSub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hr-HR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3" name="Pravokutni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29" y="4052645"/>
                <a:ext cx="49674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ravokutnik 14"/>
          <p:cNvSpPr/>
          <p:nvPr/>
        </p:nvSpPr>
        <p:spPr>
          <a:xfrm>
            <a:off x="4077387" y="4504800"/>
            <a:ext cx="81146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ovog uvjeta možemo izračunati udaljenost pravca rezultantne sile od željene točke u ravnini.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ravokutnik 30"/>
              <p:cNvSpPr/>
              <p:nvPr/>
            </p:nvSpPr>
            <p:spPr>
              <a:xfrm>
                <a:off x="7036093" y="5002694"/>
                <a:ext cx="1752338" cy="678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hr-HR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r-HR" b="1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r-HR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hr-HR" b="1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1" name="Pravokutni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093" y="5002694"/>
                <a:ext cx="1752338" cy="678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ravokutnik 31"/>
          <p:cNvSpPr/>
          <p:nvPr/>
        </p:nvSpPr>
        <p:spPr>
          <a:xfrm>
            <a:off x="4058093" y="5949977"/>
            <a:ext cx="81146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Odnosno: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ravokutnik 32"/>
              <p:cNvSpPr/>
              <p:nvPr/>
            </p:nvSpPr>
            <p:spPr>
              <a:xfrm>
                <a:off x="5761512" y="5799776"/>
                <a:ext cx="4525085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hr-HR" b="1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b="1" i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+... +</m:t>
                          </m:r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hr-HR" b="1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3" name="Pravokutni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12" y="5799776"/>
                <a:ext cx="4525085" cy="656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ravokutnik 33"/>
          <p:cNvSpPr/>
          <p:nvPr/>
        </p:nvSpPr>
        <p:spPr>
          <a:xfrm>
            <a:off x="4017255" y="3410062"/>
            <a:ext cx="815545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i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 rezultantne sile oko bilo koje točke u ravnini jednak je algebarskom zbroju momenata pojedinačnih sila oko te iste točke: </a:t>
            </a:r>
          </a:p>
        </p:txBody>
      </p:sp>
      <p:sp>
        <p:nvSpPr>
          <p:cNvPr id="35" name="Pravokutnik 34"/>
          <p:cNvSpPr/>
          <p:nvPr/>
        </p:nvSpPr>
        <p:spPr>
          <a:xfrm>
            <a:off x="4058093" y="3102475"/>
            <a:ext cx="386593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Varignonov</a:t>
            </a: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poučak se može opisati riječima:</a:t>
            </a:r>
          </a:p>
        </p:txBody>
      </p:sp>
    </p:spTree>
    <p:extLst>
      <p:ext uri="{BB962C8B-B14F-4D97-AF65-F5344CB8AC3E}">
        <p14:creationId xmlns:p14="http://schemas.microsoft.com/office/powerpoint/2010/main" val="19254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  <p:bldP spid="28" grpId="0"/>
      <p:bldP spid="7" grpId="0"/>
      <p:bldP spid="30" grpId="0"/>
      <p:bldP spid="8" grpId="0"/>
      <p:bldP spid="12" grpId="0"/>
      <p:bldP spid="13" grpId="0"/>
      <p:bldP spid="15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4655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1" y="0"/>
            <a:ext cx="8244838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29174"/>
            <a:ext cx="5368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99"/>
                </a:solidFill>
              </a:rPr>
              <a:t>3.3. Nekonkurentni sustav sila</a:t>
            </a:r>
            <a:endParaRPr lang="hr-HR" sz="2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3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018279" y="956406"/>
            <a:ext cx="812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Rezultantna </a:t>
            </a:r>
            <a:r>
              <a:rPr lang="hr-HR" sz="1600" dirty="0"/>
              <a:t>sila određuje se grafički pomoću </a:t>
            </a:r>
            <a:r>
              <a:rPr lang="hr-HR" sz="1600" b="1" dirty="0"/>
              <a:t>poligona sila</a:t>
            </a:r>
            <a:r>
              <a:rPr lang="hr-HR" sz="1600" dirty="0"/>
              <a:t> </a:t>
            </a:r>
            <a:r>
              <a:rPr lang="hr-HR" sz="1600" dirty="0" smtClean="0"/>
              <a:t>i </a:t>
            </a:r>
            <a:r>
              <a:rPr lang="hr-HR" sz="1600" b="1" dirty="0"/>
              <a:t>lančanog poligona</a:t>
            </a:r>
            <a:r>
              <a:rPr lang="hr-HR" sz="1600" dirty="0"/>
              <a:t> (</a:t>
            </a:r>
            <a:r>
              <a:rPr lang="hr-HR" sz="1600" dirty="0" smtClean="0"/>
              <a:t>slika 46).</a:t>
            </a:r>
            <a:endParaRPr lang="hr-HR" sz="1600" dirty="0"/>
          </a:p>
          <a:p>
            <a:r>
              <a:rPr lang="hr-HR" sz="1600" dirty="0"/>
              <a:t>Sve sile prikažu se u mjerilu, a njihov iznos i nagib dobivaju se spajanjem vektora u poligonu sila. </a:t>
            </a:r>
            <a:r>
              <a:rPr lang="hr-HR" sz="1600" b="1" dirty="0"/>
              <a:t>Rezultanta</a:t>
            </a:r>
            <a:r>
              <a:rPr lang="hr-HR" sz="1600" dirty="0"/>
              <a:t> je vektor koji spaja početak prve i kraj posljednje </a:t>
            </a:r>
            <a:r>
              <a:rPr lang="hr-HR" sz="1600" dirty="0" smtClean="0"/>
              <a:t>sile.</a:t>
            </a:r>
          </a:p>
          <a:p>
            <a:endParaRPr lang="hr-HR" sz="1600" dirty="0"/>
          </a:p>
        </p:txBody>
      </p:sp>
      <p:sp>
        <p:nvSpPr>
          <p:cNvPr id="10" name="Pravokutnik 9"/>
          <p:cNvSpPr/>
          <p:nvPr/>
        </p:nvSpPr>
        <p:spPr>
          <a:xfrm>
            <a:off x="4018279" y="551592"/>
            <a:ext cx="181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Grafička </a:t>
            </a:r>
            <a:r>
              <a:rPr lang="hr-HR" b="1" dirty="0">
                <a:solidFill>
                  <a:srgbClr val="C00000"/>
                </a:solidFill>
              </a:rPr>
              <a:t>metoda</a:t>
            </a: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8" y="520013"/>
            <a:ext cx="3859060" cy="246667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48" y="3340977"/>
            <a:ext cx="3560083" cy="1851742"/>
          </a:xfrm>
          <a:prstGeom prst="rect">
            <a:avLst/>
          </a:prstGeom>
        </p:spPr>
      </p:pic>
      <p:sp>
        <p:nvSpPr>
          <p:cNvPr id="36" name="TekstniOkvir 35"/>
          <p:cNvSpPr txBox="1"/>
          <p:nvPr/>
        </p:nvSpPr>
        <p:spPr>
          <a:xfrm>
            <a:off x="654796" y="3021023"/>
            <a:ext cx="1249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položaja sila</a:t>
            </a:r>
          </a:p>
        </p:txBody>
      </p:sp>
      <p:sp>
        <p:nvSpPr>
          <p:cNvPr id="25" name="Pravokutnik 24"/>
          <p:cNvSpPr/>
          <p:nvPr/>
        </p:nvSpPr>
        <p:spPr>
          <a:xfrm>
            <a:off x="4032093" y="3773908"/>
            <a:ext cx="8161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hr-HR" sz="1600" dirty="0" err="1" smtClean="0"/>
              <a:t>Polne</a:t>
            </a:r>
            <a:r>
              <a:rPr lang="hr-HR" sz="1600" dirty="0" smtClean="0"/>
              <a:t> </a:t>
            </a:r>
            <a:r>
              <a:rPr lang="hr-HR" sz="1600" dirty="0"/>
              <a:t>zrake iz poligona sila se paralelno prenose u plan položaja, tako da one veličine koje u poligonu sila čine trokut, u planu položaja se moraju sjeći u jednoj točki.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4018278" y="1923528"/>
            <a:ext cx="5317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/>
              <a:t>Položaj rezultante</a:t>
            </a:r>
            <a:r>
              <a:rPr lang="hr-HR" sz="1600" dirty="0"/>
              <a:t> određuje se lančanim poligonom (slika 46):</a:t>
            </a:r>
          </a:p>
        </p:txBody>
      </p:sp>
      <p:sp>
        <p:nvSpPr>
          <p:cNvPr id="37" name="Pravokutnik 36"/>
          <p:cNvSpPr/>
          <p:nvPr/>
        </p:nvSpPr>
        <p:spPr>
          <a:xfrm>
            <a:off x="4018278" y="3132519"/>
            <a:ext cx="8173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r-HR" sz="1600" dirty="0" smtClean="0"/>
              <a:t>U </a:t>
            </a:r>
            <a:r>
              <a:rPr lang="hr-HR" sz="1600" dirty="0"/>
              <a:t>poligonu sila se odabere točka (pol) P te se krajevi svih sila spoje </a:t>
            </a:r>
            <a:r>
              <a:rPr lang="hr-HR" sz="1600" dirty="0" err="1"/>
              <a:t>polnim</a:t>
            </a:r>
            <a:r>
              <a:rPr lang="hr-HR" sz="1600" dirty="0"/>
              <a:t> zrakama s točkom P (primjećujemo da dvije susjedne sile imaju jednu zajedničku </a:t>
            </a:r>
            <a:r>
              <a:rPr lang="hr-HR" sz="1600" dirty="0" err="1"/>
              <a:t>polnu</a:t>
            </a:r>
            <a:r>
              <a:rPr lang="hr-HR" sz="1600" dirty="0"/>
              <a:t> zraku).</a:t>
            </a:r>
          </a:p>
        </p:txBody>
      </p:sp>
      <p:sp>
        <p:nvSpPr>
          <p:cNvPr id="38" name="Pravokutnik 37"/>
          <p:cNvSpPr/>
          <p:nvPr/>
        </p:nvSpPr>
        <p:spPr>
          <a:xfrm>
            <a:off x="4030354" y="2525842"/>
            <a:ext cx="8161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1600" dirty="0" smtClean="0"/>
              <a:t>Nacrta </a:t>
            </a:r>
            <a:r>
              <a:rPr lang="hr-HR" sz="1600" dirty="0"/>
              <a:t>se plan položaja sila (tijelo se nacrta u određenom mjerilu, s točno ucrtanim pravcima djelovanja pojedinačnih sila).</a:t>
            </a:r>
          </a:p>
        </p:txBody>
      </p:sp>
      <p:sp>
        <p:nvSpPr>
          <p:cNvPr id="39" name="TekstniOkvir 38"/>
          <p:cNvSpPr txBox="1"/>
          <p:nvPr/>
        </p:nvSpPr>
        <p:spPr>
          <a:xfrm>
            <a:off x="654796" y="5781912"/>
            <a:ext cx="184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46.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Metoda lančanog poligona</a:t>
            </a:r>
          </a:p>
        </p:txBody>
      </p:sp>
      <p:sp>
        <p:nvSpPr>
          <p:cNvPr id="40" name="TekstniOkvir 39"/>
          <p:cNvSpPr txBox="1"/>
          <p:nvPr/>
        </p:nvSpPr>
        <p:spPr>
          <a:xfrm>
            <a:off x="670127" y="5235674"/>
            <a:ext cx="1397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Lančani poligon sila</a:t>
            </a:r>
          </a:p>
        </p:txBody>
      </p:sp>
      <p:sp>
        <p:nvSpPr>
          <p:cNvPr id="41" name="Pravokutnik 40"/>
          <p:cNvSpPr/>
          <p:nvPr/>
        </p:nvSpPr>
        <p:spPr>
          <a:xfrm>
            <a:off x="3945710" y="5802625"/>
            <a:ext cx="812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/>
              <a:t>Pravac </a:t>
            </a:r>
            <a:r>
              <a:rPr lang="hr-HR" sz="1600" dirty="0"/>
              <a:t>rezultantne sile dobiva se produženjem prve i posljednje zrake te određivanjem njihovog sjecišta, jer te tri veličine u poligonu sila uvijek čine trokut.</a:t>
            </a:r>
          </a:p>
        </p:txBody>
      </p:sp>
      <p:sp>
        <p:nvSpPr>
          <p:cNvPr id="42" name="Pravokutnik 41"/>
          <p:cNvSpPr/>
          <p:nvPr/>
        </p:nvSpPr>
        <p:spPr>
          <a:xfrm>
            <a:off x="3925546" y="4563750"/>
            <a:ext cx="8266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Sile F</a:t>
            </a:r>
            <a:r>
              <a:rPr lang="hr-HR" sz="1600" baseline="-25000" dirty="0"/>
              <a:t>1</a:t>
            </a:r>
            <a:r>
              <a:rPr lang="hr-HR" sz="1600" dirty="0"/>
              <a:t>​, zraka 1 i zraka 2 u poligonu sila tvore trokut, pa se zrake paralelno prenose sve dok se ne presijeku s odgovarajućim pravcima sila u planu položaja. </a:t>
            </a:r>
          </a:p>
        </p:txBody>
      </p:sp>
      <p:sp>
        <p:nvSpPr>
          <p:cNvPr id="43" name="Pravokutnik 42"/>
          <p:cNvSpPr/>
          <p:nvPr/>
        </p:nvSpPr>
        <p:spPr>
          <a:xfrm>
            <a:off x="3925546" y="5235674"/>
            <a:ext cx="82297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Zrake se zatim uzastopno prenose paralelno (zraka 2 prema sili F</a:t>
            </a:r>
            <a:r>
              <a:rPr lang="hr-HR" sz="1600" baseline="-25000" dirty="0"/>
              <a:t>2</a:t>
            </a:r>
            <a:r>
              <a:rPr lang="hr-HR" sz="1600" dirty="0"/>
              <a:t>​, zraka 3 prema sili F</a:t>
            </a:r>
            <a:r>
              <a:rPr lang="hr-HR" sz="1600" baseline="-25000" dirty="0"/>
              <a:t>1</a:t>
            </a:r>
            <a:r>
              <a:rPr lang="hr-HR" sz="1600" dirty="0"/>
              <a:t>​, itd.).</a:t>
            </a:r>
          </a:p>
        </p:txBody>
      </p:sp>
    </p:spTree>
    <p:extLst>
      <p:ext uri="{BB962C8B-B14F-4D97-AF65-F5344CB8AC3E}">
        <p14:creationId xmlns:p14="http://schemas.microsoft.com/office/powerpoint/2010/main" val="5595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37" grpId="0"/>
      <p:bldP spid="38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4655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1" y="0"/>
            <a:ext cx="8244838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29174"/>
            <a:ext cx="5368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99"/>
                </a:solidFill>
              </a:rPr>
              <a:t>3.3. Nekonkurentni sustav sila</a:t>
            </a:r>
            <a:endParaRPr lang="hr-HR" sz="2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4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947161" y="601419"/>
            <a:ext cx="8199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Sustav </a:t>
            </a:r>
            <a:r>
              <a:rPr lang="hr-HR" sz="1600" b="1" dirty="0">
                <a:solidFill>
                  <a:srgbClr val="0033CC"/>
                </a:solidFill>
              </a:rPr>
              <a:t>paralelnih sila</a:t>
            </a:r>
          </a:p>
          <a:p>
            <a:r>
              <a:rPr lang="hr-HR" sz="1600" dirty="0"/>
              <a:t>Paralelni sustav sila (slika </a:t>
            </a:r>
            <a:r>
              <a:rPr lang="hr-HR" sz="1600" dirty="0" smtClean="0"/>
              <a:t>47.) </a:t>
            </a:r>
            <a:r>
              <a:rPr lang="hr-HR" sz="1600" dirty="0"/>
              <a:t>čine sile koje djeluju duž međusobno paralelnih pravaca. Njihovo ukupno djelovanje može se zamijeniti </a:t>
            </a:r>
            <a:r>
              <a:rPr lang="hr-HR" sz="1600" b="1" dirty="0"/>
              <a:t>jednom </a:t>
            </a:r>
            <a:r>
              <a:rPr lang="hr-HR" sz="1600" b="1" dirty="0" err="1"/>
              <a:t>rezultantnom</a:t>
            </a:r>
            <a:r>
              <a:rPr lang="hr-HR" sz="1600" b="1" dirty="0"/>
              <a:t> silom</a:t>
            </a:r>
            <a:r>
              <a:rPr lang="hr-HR" sz="1600" dirty="0"/>
              <a:t> istog učinka.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947161" y="164362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b="1" dirty="0">
                <a:solidFill>
                  <a:srgbClr val="0033CC"/>
                </a:solidFill>
              </a:rPr>
              <a:t>Analitička metoda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Iznos rezultante</a:t>
            </a:r>
            <a:r>
              <a:rPr lang="hr-HR" sz="1600" dirty="0"/>
              <a:t> dobiva se kao </a:t>
            </a:r>
            <a:r>
              <a:rPr lang="hr-HR" sz="1600" b="1" dirty="0"/>
              <a:t>algebarski zbroj svih sila</a:t>
            </a:r>
            <a:r>
              <a:rPr lang="hr-HR" sz="1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avokutnik 12"/>
              <p:cNvSpPr/>
              <p:nvPr/>
            </p:nvSpPr>
            <p:spPr>
              <a:xfrm>
                <a:off x="6045797" y="2307943"/>
                <a:ext cx="3328412" cy="679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400" b="1" i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400" b="1" i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400" b="1" i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400" b="1" i="0">
                          <a:latin typeface="Cambria Math" panose="02040503050406030204" pitchFamily="18" charset="0"/>
                        </a:rPr>
                        <m:t>+...+ 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hr-HR" sz="14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sz="14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13" name="Pravokutni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97" y="2307943"/>
                <a:ext cx="3328412" cy="679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3947161" y="321100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Položaj rezultante</a:t>
            </a:r>
            <a:r>
              <a:rPr lang="hr-HR" sz="1600" dirty="0"/>
              <a:t> određuje se </a:t>
            </a:r>
            <a:r>
              <a:rPr lang="hr-HR" sz="1600" b="1" dirty="0"/>
              <a:t>momentnim pravilom</a:t>
            </a:r>
            <a:r>
              <a:rPr lang="hr-HR" sz="1600" dirty="0"/>
              <a:t> (slika </a:t>
            </a:r>
            <a:r>
              <a:rPr lang="hr-HR" sz="1600" dirty="0" smtClean="0"/>
              <a:t>48):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avokutnik 14"/>
              <p:cNvSpPr/>
              <p:nvPr/>
            </p:nvSpPr>
            <p:spPr>
              <a:xfrm>
                <a:off x="5831111" y="3660953"/>
                <a:ext cx="44312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+... +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Pravokutni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11" y="3660953"/>
                <a:ext cx="443121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avokutnik 7"/>
          <p:cNvSpPr/>
          <p:nvPr/>
        </p:nvSpPr>
        <p:spPr>
          <a:xfrm>
            <a:off x="5932869" y="4040455"/>
            <a:ext cx="4110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rgbClr val="C00000"/>
                </a:solidFill>
              </a:rPr>
              <a:t>Pri </a:t>
            </a:r>
            <a:r>
              <a:rPr lang="hr-HR" sz="1600" dirty="0">
                <a:solidFill>
                  <a:srgbClr val="C00000"/>
                </a:solidFill>
              </a:rPr>
              <a:t>čemu treba paziti na </a:t>
            </a:r>
            <a:r>
              <a:rPr lang="hr-HR" sz="1600" b="1" dirty="0">
                <a:solidFill>
                  <a:srgbClr val="C00000"/>
                </a:solidFill>
              </a:rPr>
              <a:t>predznake momenata</a:t>
            </a:r>
            <a:r>
              <a:rPr lang="hr-HR" sz="16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Pravokutnik 8"/>
          <p:cNvSpPr/>
          <p:nvPr/>
        </p:nvSpPr>
        <p:spPr>
          <a:xfrm>
            <a:off x="4497272" y="4321493"/>
            <a:ext cx="1310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/>
              <a:t>Iz toga slijedi: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avokutnik 19"/>
              <p:cNvSpPr/>
              <p:nvPr/>
            </p:nvSpPr>
            <p:spPr>
              <a:xfrm>
                <a:off x="5435237" y="4729700"/>
                <a:ext cx="5268685" cy="613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hr-HR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hr-HR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r-HR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hr-HR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hr-HR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den>
                      </m:f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r-HR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r-HR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hr-HR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hr-HR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hr-HR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hr-HR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+... +</m:t>
                          </m:r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hr-HR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Pravokutni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37" y="4729700"/>
                <a:ext cx="5268685" cy="613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avokutnik 9"/>
          <p:cNvSpPr/>
          <p:nvPr/>
        </p:nvSpPr>
        <p:spPr>
          <a:xfrm>
            <a:off x="3975177" y="5343394"/>
            <a:ext cx="8216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0033CC"/>
                </a:solidFill>
              </a:rPr>
              <a:t>Grafička metoda</a:t>
            </a:r>
          </a:p>
          <a:p>
            <a:r>
              <a:rPr lang="hr-HR" sz="1600" dirty="0"/>
              <a:t>Rezultanta paralelnog sustava može se odrediti</a:t>
            </a:r>
            <a:r>
              <a:rPr lang="hr-HR" sz="1600" dirty="0" smtClean="0"/>
              <a:t>:</a:t>
            </a:r>
          </a:p>
          <a:p>
            <a:endParaRPr lang="hr-HR" sz="1600" dirty="0"/>
          </a:p>
          <a:p>
            <a:pPr marL="342900" indent="-342900">
              <a:buFont typeface="+mj-lt"/>
              <a:buAutoNum type="arabicPeriod"/>
            </a:pPr>
            <a:r>
              <a:rPr lang="hr-HR" sz="1600" b="1" dirty="0"/>
              <a:t>Poligonom i lančanim poligonom sila</a:t>
            </a:r>
            <a:endParaRPr lang="hr-HR" sz="1600" dirty="0"/>
          </a:p>
          <a:p>
            <a:pPr marL="342900" indent="-342900">
              <a:buFont typeface="+mj-lt"/>
              <a:buAutoNum type="arabicPeriod"/>
            </a:pPr>
            <a:r>
              <a:rPr lang="hr-HR" sz="1600" b="1" dirty="0"/>
              <a:t>Dodavanjem dvije jednake, suprotno usmjerene sile</a:t>
            </a:r>
            <a:r>
              <a:rPr lang="hr-HR" sz="1600" dirty="0"/>
              <a:t> na istom pravcu djelovanja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400" y="741520"/>
            <a:ext cx="2270400" cy="1804200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>
            <a:off x="865990" y="2726811"/>
            <a:ext cx="184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47.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Metoda lančanog poligona</a:t>
            </a: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501888" y="3287081"/>
            <a:ext cx="2829076" cy="2492917"/>
          </a:xfrm>
          <a:prstGeom prst="rect">
            <a:avLst/>
          </a:prstGeom>
        </p:spPr>
      </p:pic>
      <p:sp>
        <p:nvSpPr>
          <p:cNvPr id="23" name="TekstniOkvir 22"/>
          <p:cNvSpPr txBox="1"/>
          <p:nvPr/>
        </p:nvSpPr>
        <p:spPr>
          <a:xfrm>
            <a:off x="807593" y="5976249"/>
            <a:ext cx="129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48. </a:t>
            </a:r>
          </a:p>
          <a:p>
            <a:r>
              <a:rPr lang="hr-H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Varigonov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poučak</a:t>
            </a:r>
          </a:p>
        </p:txBody>
      </p:sp>
    </p:spTree>
    <p:extLst>
      <p:ext uri="{BB962C8B-B14F-4D97-AF65-F5344CB8AC3E}">
        <p14:creationId xmlns:p14="http://schemas.microsoft.com/office/powerpoint/2010/main" val="21682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7" grpId="0"/>
      <p:bldP spid="15" grpId="0"/>
      <p:bldP spid="8" grpId="0"/>
      <p:bldP spid="9" grpId="0"/>
      <p:bldP spid="20" grpId="0"/>
      <p:bldP spid="1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805" y="1383097"/>
            <a:ext cx="3696994" cy="2160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940" y="1383097"/>
            <a:ext cx="3700725" cy="2160000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610229" y="2545"/>
            <a:ext cx="8578413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4655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613586" y="32729"/>
            <a:ext cx="5368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C00000"/>
                </a:solidFill>
              </a:rPr>
              <a:t>Analitička metoda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5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3350" y="545881"/>
            <a:ext cx="1765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ZADATKA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18334" y="869066"/>
            <a:ext cx="3828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Analitičkom i grafičkom metodom naći iznos i položaj rezultantne sile paralelnih sila ako je zadano</a:t>
            </a:r>
            <a:r>
              <a:rPr lang="hr-HR" sz="1400" dirty="0"/>
              <a:t>: </a:t>
            </a:r>
            <a:endParaRPr lang="hr-HR" sz="1400" dirty="0" smtClean="0"/>
          </a:p>
          <a:p>
            <a:endParaRPr lang="hr-HR" sz="1400" dirty="0" smtClean="0"/>
          </a:p>
          <a:p>
            <a:pPr marL="357188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150[N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200[mm] </a:t>
            </a:r>
          </a:p>
          <a:p>
            <a:pPr marL="357188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400[N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150 [mm].</a:t>
            </a:r>
          </a:p>
          <a:p>
            <a:pPr marL="893763"/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196533" y="2463692"/>
            <a:ext cx="2824459" cy="1517998"/>
            <a:chOff x="215265" y="2689978"/>
            <a:chExt cx="3554095" cy="1966962"/>
          </a:xfrm>
        </p:grpSpPr>
        <p:pic>
          <p:nvPicPr>
            <p:cNvPr id="27" name="Slika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265" y="3008133"/>
              <a:ext cx="3554095" cy="1648807"/>
            </a:xfrm>
            <a:prstGeom prst="rect">
              <a:avLst/>
            </a:prstGeom>
          </p:spPr>
        </p:pic>
        <p:sp>
          <p:nvSpPr>
            <p:cNvPr id="43" name="Pravokutnik 42"/>
            <p:cNvSpPr/>
            <p:nvPr/>
          </p:nvSpPr>
          <p:spPr>
            <a:xfrm>
              <a:off x="1266311" y="2703450"/>
              <a:ext cx="389704" cy="438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hr-HR" sz="1600" dirty="0"/>
            </a:p>
          </p:txBody>
        </p:sp>
        <p:sp>
          <p:nvSpPr>
            <p:cNvPr id="44" name="Pravokutnik 43"/>
            <p:cNvSpPr/>
            <p:nvPr/>
          </p:nvSpPr>
          <p:spPr>
            <a:xfrm>
              <a:off x="2975887" y="2689978"/>
              <a:ext cx="389704" cy="438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hr-HR" sz="1600" dirty="0"/>
            </a:p>
          </p:txBody>
        </p:sp>
      </p:grpSp>
      <p:sp>
        <p:nvSpPr>
          <p:cNvPr id="5" name="TekstniOkvir 4"/>
          <p:cNvSpPr txBox="1"/>
          <p:nvPr/>
        </p:nvSpPr>
        <p:spPr>
          <a:xfrm>
            <a:off x="3613586" y="623101"/>
            <a:ext cx="1944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33CC"/>
                </a:solidFill>
              </a:rPr>
              <a:t>Iznos rezultante sila</a:t>
            </a:r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47" name="TekstniOkvir 46"/>
          <p:cNvSpPr txBox="1"/>
          <p:nvPr/>
        </p:nvSpPr>
        <p:spPr>
          <a:xfrm>
            <a:off x="3947161" y="898406"/>
            <a:ext cx="824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Svodimo zadatak na jednostavnu skicu na kojoj označimo smjer djelovanja sila po x i y osi i orijentaciju momenta: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kstniOkvir 49"/>
          <p:cNvSpPr txBox="1"/>
          <p:nvPr/>
        </p:nvSpPr>
        <p:spPr>
          <a:xfrm>
            <a:off x="8383393" y="2908325"/>
            <a:ext cx="376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Izračunavamo iznos rezultante sile, pridržavajući se željene orijentacije: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kstniOkvir 52"/>
          <p:cNvSpPr txBox="1"/>
          <p:nvPr/>
        </p:nvSpPr>
        <p:spPr>
          <a:xfrm>
            <a:off x="8383393" y="1194217"/>
            <a:ext cx="3716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Uvijek uzimamo pozitivan smjer djelovanja sila po y osi, na način da su pozitivno usmjerene sile one kojih najviše ima iste orijentacije.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kstniOkvir 53"/>
          <p:cNvSpPr txBox="1"/>
          <p:nvPr/>
        </p:nvSpPr>
        <p:spPr>
          <a:xfrm>
            <a:off x="8383393" y="1925590"/>
            <a:ext cx="3738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Npr. u ovom primjeru, sile djeluju prema dolje, što je inače negativna orijentacija, ali zbog jednostavnosti odabrali smo da bude pozitivna, čega se dalje moramo pridržavati.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4191423" y="3613578"/>
                <a:ext cx="11059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23" y="3613578"/>
                <a:ext cx="1105944" cy="215444"/>
              </a:xfrm>
              <a:prstGeom prst="rect">
                <a:avLst/>
              </a:prstGeom>
              <a:blipFill>
                <a:blip r:embed="rId7"/>
                <a:stretch>
                  <a:fillRect l="-3315" r="-1105" b="-1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niOkvir 54"/>
              <p:cNvSpPr txBox="1"/>
              <p:nvPr/>
            </p:nvSpPr>
            <p:spPr>
              <a:xfrm>
                <a:off x="5262719" y="3613578"/>
                <a:ext cx="1035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=150+400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5" name="TekstniOkvir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719" y="3613578"/>
                <a:ext cx="1035348" cy="215444"/>
              </a:xfrm>
              <a:prstGeom prst="rect">
                <a:avLst/>
              </a:prstGeom>
              <a:blipFill>
                <a:blip r:embed="rId8"/>
                <a:stretch>
                  <a:fillRect l="-1176" r="-2941" b="-57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kstniOkvir 55"/>
              <p:cNvSpPr txBox="1"/>
              <p:nvPr/>
            </p:nvSpPr>
            <p:spPr>
              <a:xfrm>
                <a:off x="6298067" y="3602199"/>
                <a:ext cx="6732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1400" dirty="0" smtClean="0"/>
                  <a:t>550 [N]</a:t>
                </a:r>
                <a:endParaRPr lang="hr-HR" sz="1400" dirty="0"/>
              </a:p>
            </p:txBody>
          </p:sp>
        </mc:Choice>
        <mc:Fallback xmlns="">
          <p:sp>
            <p:nvSpPr>
              <p:cNvPr id="56" name="TekstniOkvir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067" y="3602199"/>
                <a:ext cx="673261" cy="215444"/>
              </a:xfrm>
              <a:prstGeom prst="rect">
                <a:avLst/>
              </a:prstGeom>
              <a:blipFill>
                <a:blip r:embed="rId9"/>
                <a:stretch>
                  <a:fillRect l="-5405" t="-25714" r="-15315" b="-514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kstniOkvir 56"/>
          <p:cNvSpPr txBox="1"/>
          <p:nvPr/>
        </p:nvSpPr>
        <p:spPr>
          <a:xfrm>
            <a:off x="7269880" y="3531596"/>
            <a:ext cx="4852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Dakle </a:t>
            </a:r>
            <a:r>
              <a:rPr lang="hr-H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rezultantna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sila je iste orijentacije kao i sile F1 i F2 (u ovom slučaju pozitivne orijentacije). No u ovom trenutku ne znamo njezin položaj na prikazanoj gredi. Položaj rezultante tj. udaljenost (x) odredit ćemo pomoću momentnog pravila.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kstniOkvir 57"/>
          <p:cNvSpPr txBox="1"/>
          <p:nvPr/>
        </p:nvSpPr>
        <p:spPr>
          <a:xfrm>
            <a:off x="3731650" y="4504285"/>
            <a:ext cx="4171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33CC"/>
                </a:solidFill>
              </a:rPr>
              <a:t>Položaj rezultante (x), prema momentnom pravilu</a:t>
            </a:r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59" name="TekstniOkvir 58"/>
          <p:cNvSpPr txBox="1"/>
          <p:nvPr/>
        </p:nvSpPr>
        <p:spPr>
          <a:xfrm>
            <a:off x="4043935" y="4736853"/>
            <a:ext cx="805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skici plana položaja sila se bilo gdje u ravnini pretpostavi pravac rezultantne sile, s tim da je paralelan s pravcima sila F</a:t>
            </a:r>
            <a:r>
              <a:rPr lang="hr-HR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F</a:t>
            </a:r>
            <a:r>
              <a:rPr lang="hr-HR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S </a:t>
            </a:r>
            <a:r>
              <a:rPr lang="hr-H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 označi udaljenost tog pravca  od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željene točke (u ovom slučaju od točke A).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/>
              <p:cNvSpPr txBox="1"/>
              <p:nvPr/>
            </p:nvSpPr>
            <p:spPr>
              <a:xfrm>
                <a:off x="4174490" y="5311157"/>
                <a:ext cx="19289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15" name="TekstniOkvi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90" y="5311157"/>
                <a:ext cx="1928990" cy="215444"/>
              </a:xfrm>
              <a:prstGeom prst="rect">
                <a:avLst/>
              </a:prstGeom>
              <a:blipFill>
                <a:blip r:embed="rId10"/>
                <a:stretch>
                  <a:fillRect r="-1582" b="-13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kstniOkvir 61"/>
              <p:cNvSpPr txBox="1"/>
              <p:nvPr/>
            </p:nvSpPr>
            <p:spPr>
              <a:xfrm>
                <a:off x="4298224" y="5628210"/>
                <a:ext cx="19289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62" name="TekstniOkvir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24" y="5628210"/>
                <a:ext cx="1928990" cy="215444"/>
              </a:xfrm>
              <a:prstGeom prst="rect">
                <a:avLst/>
              </a:prstGeom>
              <a:blipFill>
                <a:blip r:embed="rId11"/>
                <a:stretch>
                  <a:fillRect l="-1577" r="-1577" b="-13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kstniOkvir 64"/>
              <p:cNvSpPr txBox="1"/>
              <p:nvPr/>
            </p:nvSpPr>
            <p:spPr>
              <a:xfrm>
                <a:off x="6722293" y="5399430"/>
                <a:ext cx="1646669" cy="444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hr-HR" sz="1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65" name="TekstniOkvir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93" y="5399430"/>
                <a:ext cx="1646669" cy="444224"/>
              </a:xfrm>
              <a:prstGeom prst="rect">
                <a:avLst/>
              </a:prstGeom>
              <a:blipFill>
                <a:blip r:embed="rId12"/>
                <a:stretch>
                  <a:fillRect l="-1111" t="-1370" b="-82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avokutnik 19"/>
              <p:cNvSpPr/>
              <p:nvPr/>
            </p:nvSpPr>
            <p:spPr>
              <a:xfrm>
                <a:off x="8294783" y="5353129"/>
                <a:ext cx="2253181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−150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400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</m:t>
                          </m:r>
                          <m:r>
                            <m:rPr>
                              <m:nor/>
                            </m:rPr>
                            <a:rPr lang="hr-HR" sz="1400" dirty="0"/>
                            <m:t> </m:t>
                          </m:r>
                        </m:num>
                        <m:den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550</m:t>
                          </m:r>
                        </m:den>
                      </m:f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20" name="Pravokutni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783" y="5353129"/>
                <a:ext cx="2253181" cy="501419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Pravokutnik 76"/>
              <p:cNvSpPr/>
              <p:nvPr/>
            </p:nvSpPr>
            <p:spPr>
              <a:xfrm>
                <a:off x="10385005" y="5460999"/>
                <a:ext cx="11882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4.54 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77" name="Pravokutnik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005" y="5460999"/>
                <a:ext cx="11882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091940" y="6075628"/>
            <a:ext cx="6785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Pozitivan rezultat za </a:t>
            </a:r>
            <a:r>
              <a:rPr kumimoji="0" lang="sr-Latn-RS" altLang="sr-Latn-R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x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znači da se rezultantna sila nalazi 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desno od </a:t>
            </a:r>
            <a:r>
              <a:rPr kumimoji="0" lang="sr-Latn-RS" altLang="sr-Latn-R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točke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sr-Latn-RS" altLang="sr-Latn-R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A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Negativan rezultat za </a:t>
            </a:r>
            <a:r>
              <a:rPr kumimoji="0" lang="sr-Latn-RS" altLang="sr-Latn-R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x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znači da se rezultantna sila nalazi </a:t>
            </a:r>
            <a:r>
              <a:rPr kumimoji="0" lang="sr-Latn-RS" altLang="sr-Latn-R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lijevo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od </a:t>
            </a:r>
            <a:r>
              <a:rPr kumimoji="0" lang="sr-Latn-RS" altLang="sr-Latn-R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točke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sr-Latn-RS" altLang="sr-Latn-RS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A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kumimoji="0" lang="sr-Latn-RS" altLang="sr-Latn-R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136775" y="4301436"/>
            <a:ext cx="3606953" cy="2186095"/>
            <a:chOff x="-17208" y="4159507"/>
            <a:chExt cx="3606953" cy="2186095"/>
          </a:xfrm>
        </p:grpSpPr>
        <p:sp>
          <p:nvSpPr>
            <p:cNvPr id="22" name="TekstniOkvir 21"/>
            <p:cNvSpPr txBox="1"/>
            <p:nvPr/>
          </p:nvSpPr>
          <p:spPr>
            <a:xfrm>
              <a:off x="196533" y="4278205"/>
              <a:ext cx="2261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Rezultati analitičke metode:</a:t>
              </a:r>
              <a:endPara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Pravokutnik 22"/>
                <p:cNvSpPr/>
                <p:nvPr/>
              </p:nvSpPr>
              <p:spPr>
                <a:xfrm>
                  <a:off x="756418" y="4957989"/>
                  <a:ext cx="131388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hr-HR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r>
                          <a:rPr lang="hr-HR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𝟓𝟓𝟎</m:t>
                        </m:r>
                        <m:r>
                          <a:rPr lang="hr-H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hr-HR" sz="16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Pravokutni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18" y="4957989"/>
                  <a:ext cx="1313886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kstniOkvir 78"/>
            <p:cNvSpPr txBox="1"/>
            <p:nvPr/>
          </p:nvSpPr>
          <p:spPr>
            <a:xfrm>
              <a:off x="320836" y="4672274"/>
              <a:ext cx="13140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Rezultanta:</a:t>
              </a:r>
              <a:endPara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kstniOkvir 80"/>
            <p:cNvSpPr txBox="1"/>
            <p:nvPr/>
          </p:nvSpPr>
          <p:spPr>
            <a:xfrm>
              <a:off x="309155" y="5366600"/>
              <a:ext cx="3280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Krak na kojem djeluje rezultanta (položaj rezultante):</a:t>
              </a:r>
              <a:endPara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Pravokutnik 24"/>
                <p:cNvSpPr/>
                <p:nvPr/>
              </p:nvSpPr>
              <p:spPr>
                <a:xfrm>
                  <a:off x="742208" y="5892208"/>
                  <a:ext cx="152727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r-H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hr-HR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hr-HR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  <m:r>
                          <a:rPr lang="hr-HR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hr-HR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  <m:r>
                          <a:rPr lang="hr-HR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oMath>
                    </m:oMathPara>
                  </a14:m>
                  <a:endParaRPr lang="hr-HR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Pravokutnik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08" y="5892208"/>
                  <a:ext cx="1527278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Pravokutnik 25"/>
            <p:cNvSpPr/>
            <p:nvPr/>
          </p:nvSpPr>
          <p:spPr>
            <a:xfrm>
              <a:off x="-17208" y="4159507"/>
              <a:ext cx="3288347" cy="218609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2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0713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50" grpId="0"/>
      <p:bldP spid="53" grpId="0"/>
      <p:bldP spid="54" grpId="0"/>
      <p:bldP spid="9" grpId="0"/>
      <p:bldP spid="55" grpId="0"/>
      <p:bldP spid="56" grpId="0"/>
      <p:bldP spid="57" grpId="0"/>
      <p:bldP spid="58" grpId="0"/>
      <p:bldP spid="59" grpId="0"/>
      <p:bldP spid="15" grpId="0"/>
      <p:bldP spid="62" grpId="0"/>
      <p:bldP spid="65" grpId="0"/>
      <p:bldP spid="20" grpId="0"/>
      <p:bldP spid="7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utnik 17"/>
          <p:cNvSpPr/>
          <p:nvPr/>
        </p:nvSpPr>
        <p:spPr>
          <a:xfrm>
            <a:off x="3599727" y="0"/>
            <a:ext cx="8592273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4655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40749"/>
            <a:ext cx="5368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C00000"/>
                </a:solidFill>
              </a:rPr>
              <a:t>Grafička metoda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6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3350" y="545881"/>
            <a:ext cx="1765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ZADATKA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186364" y="2625660"/>
            <a:ext cx="3201392" cy="1609509"/>
            <a:chOff x="215265" y="2638269"/>
            <a:chExt cx="3554095" cy="2018671"/>
          </a:xfrm>
        </p:grpSpPr>
        <p:pic>
          <p:nvPicPr>
            <p:cNvPr id="27" name="Slika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265" y="3008133"/>
              <a:ext cx="3554095" cy="1648807"/>
            </a:xfrm>
            <a:prstGeom prst="rect">
              <a:avLst/>
            </a:prstGeom>
          </p:spPr>
        </p:pic>
        <p:sp>
          <p:nvSpPr>
            <p:cNvPr id="43" name="Pravokutnik 42"/>
            <p:cNvSpPr/>
            <p:nvPr/>
          </p:nvSpPr>
          <p:spPr>
            <a:xfrm>
              <a:off x="1234394" y="2649440"/>
              <a:ext cx="325730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hr-HR" dirty="0"/>
            </a:p>
          </p:txBody>
        </p:sp>
        <p:sp>
          <p:nvSpPr>
            <p:cNvPr id="44" name="Pravokutnik 43"/>
            <p:cNvSpPr/>
            <p:nvPr/>
          </p:nvSpPr>
          <p:spPr>
            <a:xfrm>
              <a:off x="2951571" y="2638269"/>
              <a:ext cx="325730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hr-HR" dirty="0"/>
            </a:p>
          </p:txBody>
        </p:sp>
      </p:grp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47" name="Pravokutnik 46"/>
          <p:cNvSpPr/>
          <p:nvPr/>
        </p:nvSpPr>
        <p:spPr>
          <a:xfrm>
            <a:off x="118334" y="869066"/>
            <a:ext cx="3828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Analitičkom i grafičkom metodom naći iznos i položaj rezultantne sile paralelnih sila ako je zadano</a:t>
            </a:r>
            <a:r>
              <a:rPr lang="hr-HR" sz="1400" dirty="0"/>
              <a:t>: </a:t>
            </a:r>
            <a:endParaRPr lang="hr-HR" sz="1400" dirty="0" smtClean="0"/>
          </a:p>
          <a:p>
            <a:endParaRPr lang="hr-HR" sz="1400" dirty="0" smtClean="0"/>
          </a:p>
          <a:p>
            <a:pPr marL="357188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150[N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200[mm] </a:t>
            </a:r>
          </a:p>
          <a:p>
            <a:pPr marL="357188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400[N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150 [mm].</a:t>
            </a:r>
          </a:p>
          <a:p>
            <a:pPr marL="893763"/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3613586" y="623101"/>
            <a:ext cx="3971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33CC"/>
                </a:solidFill>
              </a:rPr>
              <a:t>Određivanje mjerila sila </a:t>
            </a:r>
            <a:r>
              <a:rPr lang="hr-HR" sz="1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1400" b="1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="1" dirty="0" smtClean="0">
                <a:solidFill>
                  <a:srgbClr val="0033CC"/>
                </a:solidFill>
              </a:rPr>
              <a:t> i mjerila duljina </a:t>
            </a:r>
            <a:r>
              <a:rPr lang="hr-HR" sz="1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1400" b="1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hr-HR" sz="1400" b="1" baseline="-25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4110366" y="976062"/>
                <a:ext cx="98398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66" y="976062"/>
                <a:ext cx="983987" cy="403316"/>
              </a:xfrm>
              <a:prstGeom prst="rect">
                <a:avLst/>
              </a:prstGeom>
              <a:blipFill>
                <a:blip r:embed="rId5"/>
                <a:stretch>
                  <a:fillRect l="-3704" r="-2469" b="-1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kstniOkvir 64"/>
              <p:cNvSpPr txBox="1"/>
              <p:nvPr/>
            </p:nvSpPr>
            <p:spPr>
              <a:xfrm>
                <a:off x="5461646" y="976062"/>
                <a:ext cx="1117357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5" name="TekstniOkvir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646" y="976062"/>
                <a:ext cx="1117357" cy="404791"/>
              </a:xfrm>
              <a:prstGeom prst="rect">
                <a:avLst/>
              </a:prstGeom>
              <a:blipFill>
                <a:blip r:embed="rId6"/>
                <a:stretch>
                  <a:fillRect l="-3279" r="-1093" b="-1194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kstniOkvir 65"/>
          <p:cNvSpPr txBox="1"/>
          <p:nvPr/>
        </p:nvSpPr>
        <p:spPr>
          <a:xfrm>
            <a:off x="7546888" y="616637"/>
            <a:ext cx="4238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33CC"/>
                </a:solidFill>
              </a:rPr>
              <a:t>Određivanje iznosa sila </a:t>
            </a:r>
            <a:r>
              <a:rPr lang="hr-HR" sz="14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prema odabranom mjerilu:</a:t>
            </a:r>
            <a:endParaRPr lang="hr-HR" sz="1400" b="1" baseline="-250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/>
              <p:cNvSpPr txBox="1"/>
              <p:nvPr/>
            </p:nvSpPr>
            <p:spPr>
              <a:xfrm>
                <a:off x="8010404" y="987494"/>
                <a:ext cx="1638205" cy="438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=0.75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8" name="TekstniOkvi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404" y="987494"/>
                <a:ext cx="1638205" cy="438518"/>
              </a:xfrm>
              <a:prstGeom prst="rect">
                <a:avLst/>
              </a:prstGeom>
              <a:blipFill>
                <a:blip r:embed="rId7"/>
                <a:stretch>
                  <a:fillRect r="-743" b="-8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kstniOkvir 66"/>
              <p:cNvSpPr txBox="1"/>
              <p:nvPr/>
            </p:nvSpPr>
            <p:spPr>
              <a:xfrm>
                <a:off x="9910202" y="987494"/>
                <a:ext cx="1406732" cy="438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67" name="TekstniOkvir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202" y="987494"/>
                <a:ext cx="1406732" cy="438518"/>
              </a:xfrm>
              <a:prstGeom prst="rect">
                <a:avLst/>
              </a:prstGeom>
              <a:blipFill>
                <a:blip r:embed="rId8"/>
                <a:stretch>
                  <a:fillRect r="-870" b="-8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kstniOkvir 67"/>
          <p:cNvSpPr txBox="1"/>
          <p:nvPr/>
        </p:nvSpPr>
        <p:spPr>
          <a:xfrm>
            <a:off x="5474629" y="1529527"/>
            <a:ext cx="443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33CC"/>
                </a:solidFill>
              </a:rPr>
              <a:t>Određivanje duljine krakova prema zadanom mjerilu</a:t>
            </a:r>
            <a:r>
              <a:rPr lang="hr-HR" sz="14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:</a:t>
            </a:r>
            <a:endParaRPr lang="hr-HR" sz="1400" b="1" baseline="-250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niOkvir 68"/>
              <p:cNvSpPr txBox="1"/>
              <p:nvPr/>
            </p:nvSpPr>
            <p:spPr>
              <a:xfrm>
                <a:off x="5856098" y="1927112"/>
                <a:ext cx="1303049" cy="405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69" name="TekstniOkvir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98" y="1927112"/>
                <a:ext cx="1303049" cy="405304"/>
              </a:xfrm>
              <a:prstGeom prst="rect">
                <a:avLst/>
              </a:prstGeom>
              <a:blipFill>
                <a:blip r:embed="rId9"/>
                <a:stretch>
                  <a:fillRect r="-939" b="-89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niOkvir 69"/>
              <p:cNvSpPr txBox="1"/>
              <p:nvPr/>
            </p:nvSpPr>
            <p:spPr>
              <a:xfrm>
                <a:off x="7547339" y="1907075"/>
                <a:ext cx="1435714" cy="4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70" name="TekstniOkvir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339" y="1907075"/>
                <a:ext cx="1435714" cy="445378"/>
              </a:xfrm>
              <a:prstGeom prst="rect">
                <a:avLst/>
              </a:prstGeom>
              <a:blipFill>
                <a:blip r:embed="rId10"/>
                <a:stretch>
                  <a:fillRect t="-1370" r="-847" b="-82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kstniOkvir 70"/>
          <p:cNvSpPr txBox="1"/>
          <p:nvPr/>
        </p:nvSpPr>
        <p:spPr>
          <a:xfrm>
            <a:off x="3663908" y="2417394"/>
            <a:ext cx="2869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33CC"/>
                </a:solidFill>
              </a:rPr>
              <a:t>Izrada crteža plana položaja sila</a:t>
            </a:r>
            <a:r>
              <a:rPr lang="hr-HR" sz="14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:</a:t>
            </a:r>
            <a:endParaRPr lang="hr-HR" sz="1400" b="1" baseline="-250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4042955" y="2893955"/>
            <a:ext cx="8055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položaja sila, se crta pojednostavljeno, ali u prihvaćenom mjerilu.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4655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" y="65201"/>
            <a:ext cx="3554006" cy="399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40749"/>
            <a:ext cx="5368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C00000"/>
                </a:solidFill>
              </a:rPr>
              <a:t>Grafička metoda</a:t>
            </a:r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7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3350" y="545881"/>
            <a:ext cx="1765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ZADATKA</a:t>
            </a:r>
          </a:p>
        </p:txBody>
      </p:sp>
      <p:grpSp>
        <p:nvGrpSpPr>
          <p:cNvPr id="45" name="Grupa 44"/>
          <p:cNvGrpSpPr/>
          <p:nvPr/>
        </p:nvGrpSpPr>
        <p:grpSpPr>
          <a:xfrm>
            <a:off x="186364" y="2625660"/>
            <a:ext cx="3201392" cy="1609509"/>
            <a:chOff x="215265" y="2638269"/>
            <a:chExt cx="3554095" cy="2018671"/>
          </a:xfrm>
        </p:grpSpPr>
        <p:pic>
          <p:nvPicPr>
            <p:cNvPr id="27" name="Slika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265" y="3008133"/>
              <a:ext cx="3554095" cy="1648807"/>
            </a:xfrm>
            <a:prstGeom prst="rect">
              <a:avLst/>
            </a:prstGeom>
          </p:spPr>
        </p:pic>
        <p:sp>
          <p:nvSpPr>
            <p:cNvPr id="43" name="Pravokutnik 42"/>
            <p:cNvSpPr/>
            <p:nvPr/>
          </p:nvSpPr>
          <p:spPr>
            <a:xfrm>
              <a:off x="1234394" y="2649440"/>
              <a:ext cx="325730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hr-HR" dirty="0"/>
            </a:p>
          </p:txBody>
        </p:sp>
        <p:sp>
          <p:nvSpPr>
            <p:cNvPr id="44" name="Pravokutnik 43"/>
            <p:cNvSpPr/>
            <p:nvPr/>
          </p:nvSpPr>
          <p:spPr>
            <a:xfrm>
              <a:off x="2951571" y="2638269"/>
              <a:ext cx="325730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hr-HR" dirty="0"/>
            </a:p>
          </p:txBody>
        </p:sp>
      </p:grp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47" name="Pravokutnik 46"/>
          <p:cNvSpPr/>
          <p:nvPr/>
        </p:nvSpPr>
        <p:spPr>
          <a:xfrm>
            <a:off x="118334" y="869066"/>
            <a:ext cx="3828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Analitičkom i grafičkom metodom naći iznos i položaj rezultantne sile paralelnih sila ako je zadano</a:t>
            </a:r>
            <a:r>
              <a:rPr lang="hr-HR" sz="1400" dirty="0"/>
              <a:t>: </a:t>
            </a:r>
            <a:endParaRPr lang="hr-HR" sz="1400" dirty="0" smtClean="0"/>
          </a:p>
          <a:p>
            <a:endParaRPr lang="hr-HR" sz="1400" dirty="0" smtClean="0"/>
          </a:p>
          <a:p>
            <a:pPr marL="357188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150[N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200[mm] </a:t>
            </a:r>
          </a:p>
          <a:p>
            <a:pPr marL="357188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400[N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hr-HR" sz="1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150 [mm].</a:t>
            </a:r>
          </a:p>
          <a:p>
            <a:pPr marL="893763"/>
            <a:endPara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3599727" y="513171"/>
            <a:ext cx="2869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33CC"/>
                </a:solidFill>
              </a:rPr>
              <a:t>Izrada crteža plana položaja sila</a:t>
            </a:r>
            <a:r>
              <a:rPr lang="hr-HR" sz="14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:</a:t>
            </a:r>
            <a:endParaRPr lang="hr-HR" sz="1400" b="1" baseline="-25000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353" y="1156154"/>
            <a:ext cx="5984503" cy="5040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763" y="1149912"/>
            <a:ext cx="5985994" cy="504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763" y="1149912"/>
            <a:ext cx="5985000" cy="5040000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3657763" y="1149912"/>
            <a:ext cx="5994607" cy="5040000"/>
            <a:chOff x="-10113558" y="11384829"/>
            <a:chExt cx="5994607" cy="5040000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3558" y="11384829"/>
              <a:ext cx="5994607" cy="50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kstniOkvir 27"/>
                <p:cNvSpPr txBox="1"/>
                <p:nvPr/>
              </p:nvSpPr>
              <p:spPr>
                <a:xfrm>
                  <a:off x="-5890023" y="14462475"/>
                  <a:ext cx="1435714" cy="13514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hr-HR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2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=2.75 </m:t>
                        </m:r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hr-HR" sz="1200" b="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2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hr-H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r-H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hr-H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hr-HR" sz="1200" b="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hr-HR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2.75 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200 </m:t>
                            </m:r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den>
                        </m:f>
                      </m:oMath>
                    </m:oMathPara>
                  </a14:m>
                  <a:endParaRPr lang="hr-HR" sz="120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hr-HR" sz="1200" i="1">
                            <a:latin typeface="Cambria Math" panose="02040503050406030204" pitchFamily="18" charset="0"/>
                          </a:rPr>
                          <m:t>=550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r-HR" sz="12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oMath>
                    </m:oMathPara>
                  </a14:m>
                  <a:endParaRPr lang="hr-HR" sz="1200" dirty="0"/>
                </a:p>
              </p:txBody>
            </p:sp>
          </mc:Choice>
          <mc:Fallback xmlns="">
            <p:sp>
              <p:nvSpPr>
                <p:cNvPr id="28" name="TekstniOkvir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90023" y="14462475"/>
                  <a:ext cx="1435714" cy="1351460"/>
                </a:xfrm>
                <a:prstGeom prst="rect">
                  <a:avLst/>
                </a:prstGeom>
                <a:blipFill>
                  <a:blip r:embed="rId9"/>
                  <a:stretch>
                    <a:fillRect l="-383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a 25"/>
          <p:cNvGrpSpPr/>
          <p:nvPr/>
        </p:nvGrpSpPr>
        <p:grpSpPr>
          <a:xfrm>
            <a:off x="3657763" y="1149912"/>
            <a:ext cx="8241779" cy="5040000"/>
            <a:chOff x="-7091567" y="16163768"/>
            <a:chExt cx="8241779" cy="5040000"/>
          </a:xfrm>
        </p:grpSpPr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7091567" y="16163768"/>
              <a:ext cx="5986019" cy="50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kstniOkvir 33"/>
                <p:cNvSpPr txBox="1"/>
                <p:nvPr/>
              </p:nvSpPr>
              <p:spPr>
                <a:xfrm>
                  <a:off x="-2876620" y="19688636"/>
                  <a:ext cx="1435714" cy="13514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hr-HR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2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=2.75 </m:t>
                        </m:r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hr-HR" sz="1200" b="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2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hr-H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r-H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hr-H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hr-HR" sz="1200" b="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hr-HR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2.75 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200 </m:t>
                            </m:r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den>
                        </m:f>
                      </m:oMath>
                    </m:oMathPara>
                  </a14:m>
                  <a:endParaRPr lang="hr-HR" sz="120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hr-HR" sz="1200" i="1">
                            <a:latin typeface="Cambria Math" panose="02040503050406030204" pitchFamily="18" charset="0"/>
                          </a:rPr>
                          <m:t>=550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r-HR" sz="12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oMath>
                    </m:oMathPara>
                  </a14:m>
                  <a:endParaRPr lang="hr-HR" sz="1200" dirty="0"/>
                </a:p>
              </p:txBody>
            </p:sp>
          </mc:Choice>
          <mc:Fallback xmlns="">
            <p:sp>
              <p:nvSpPr>
                <p:cNvPr id="34" name="TekstniOkvir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76620" y="19688636"/>
                  <a:ext cx="1435714" cy="1351460"/>
                </a:xfrm>
                <a:prstGeom prst="rect">
                  <a:avLst/>
                </a:prstGeom>
                <a:blipFill>
                  <a:blip r:embed="rId11"/>
                  <a:stretch>
                    <a:fillRect l="-3814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kstniOkvir 14"/>
            <p:cNvSpPr txBox="1"/>
            <p:nvPr/>
          </p:nvSpPr>
          <p:spPr>
            <a:xfrm>
              <a:off x="-1006553" y="16760141"/>
              <a:ext cx="2110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 dirty="0" smtClean="0"/>
                <a:t>Paralelno s poligonom nacrtamo crtu čija duljina obuhvaća sve sile.</a:t>
              </a:r>
              <a:endParaRPr lang="hr-HR" sz="1400" dirty="0"/>
            </a:p>
          </p:txBody>
        </p:sp>
        <p:sp>
          <p:nvSpPr>
            <p:cNvPr id="36" name="TekstniOkvir 35"/>
            <p:cNvSpPr txBox="1"/>
            <p:nvPr/>
          </p:nvSpPr>
          <p:spPr>
            <a:xfrm>
              <a:off x="-1006553" y="17714200"/>
              <a:ext cx="21109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 dirty="0" smtClean="0"/>
                <a:t>Na paralelnu crtu kopiramo sve početke i krajeve sila.</a:t>
              </a:r>
              <a:endParaRPr lang="hr-HR" sz="1400" dirty="0"/>
            </a:p>
          </p:txBody>
        </p:sp>
        <p:sp>
          <p:nvSpPr>
            <p:cNvPr id="37" name="TekstniOkvir 36"/>
            <p:cNvSpPr txBox="1"/>
            <p:nvPr/>
          </p:nvSpPr>
          <p:spPr>
            <a:xfrm>
              <a:off x="-974605" y="18514288"/>
              <a:ext cx="2110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 dirty="0" smtClean="0"/>
                <a:t>Proizvoljno odredimo točku </a:t>
              </a:r>
              <a:r>
                <a:rPr lang="hr-HR" sz="1400" i="1" dirty="0" smtClean="0"/>
                <a:t>P.</a:t>
              </a:r>
              <a:endParaRPr lang="hr-HR" sz="1400" dirty="0"/>
            </a:p>
          </p:txBody>
        </p:sp>
        <p:sp>
          <p:nvSpPr>
            <p:cNvPr id="38" name="TekstniOkvir 37"/>
            <p:cNvSpPr txBox="1"/>
            <p:nvPr/>
          </p:nvSpPr>
          <p:spPr>
            <a:xfrm>
              <a:off x="-960698" y="19021516"/>
              <a:ext cx="2110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 dirty="0" smtClean="0"/>
                <a:t>Početak i kraj prve sile F</a:t>
              </a:r>
              <a:r>
                <a:rPr lang="hr-HR" sz="1400" baseline="-25000" dirty="0" smtClean="0"/>
                <a:t>1</a:t>
              </a:r>
              <a:r>
                <a:rPr lang="hr-HR" sz="1400" dirty="0" smtClean="0"/>
                <a:t>, spojimo s točkom P</a:t>
              </a:r>
              <a:endParaRPr lang="hr-HR" sz="1400" dirty="0"/>
            </a:p>
          </p:txBody>
        </p:sp>
        <p:sp>
          <p:nvSpPr>
            <p:cNvPr id="39" name="TekstniOkvir 38"/>
            <p:cNvSpPr txBox="1"/>
            <p:nvPr/>
          </p:nvSpPr>
          <p:spPr>
            <a:xfrm>
              <a:off x="-960698" y="19676946"/>
              <a:ext cx="2110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 dirty="0" smtClean="0"/>
                <a:t>Početak i kraj prve sile F</a:t>
              </a:r>
              <a:r>
                <a:rPr lang="hr-HR" sz="1400" baseline="-25000" dirty="0" smtClean="0"/>
                <a:t>2</a:t>
              </a:r>
              <a:r>
                <a:rPr lang="hr-HR" sz="1400" dirty="0" smtClean="0"/>
                <a:t>, spojimo s točkom P</a:t>
              </a:r>
              <a:endParaRPr lang="hr-HR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niOkvir 39"/>
              <p:cNvSpPr txBox="1"/>
              <p:nvPr/>
            </p:nvSpPr>
            <p:spPr>
              <a:xfrm>
                <a:off x="249798" y="4476745"/>
                <a:ext cx="843949" cy="346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40" name="TekstniOkvir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98" y="4476745"/>
                <a:ext cx="843949" cy="346954"/>
              </a:xfrm>
              <a:prstGeom prst="rect">
                <a:avLst/>
              </a:prstGeom>
              <a:blipFill>
                <a:blip r:embed="rId12"/>
                <a:stretch>
                  <a:fillRect l="-4348" t="-1754" r="-4348" b="-1403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niOkvir 40"/>
              <p:cNvSpPr txBox="1"/>
              <p:nvPr/>
            </p:nvSpPr>
            <p:spPr>
              <a:xfrm>
                <a:off x="1757992" y="4499643"/>
                <a:ext cx="956608" cy="346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41" name="TekstniOkvir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992" y="4499643"/>
                <a:ext cx="956608" cy="346954"/>
              </a:xfrm>
              <a:prstGeom prst="rect">
                <a:avLst/>
              </a:prstGeom>
              <a:blipFill>
                <a:blip r:embed="rId13"/>
                <a:stretch>
                  <a:fillRect l="-3185" t="-3509" r="-2548" b="-1403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niOkvir 41"/>
              <p:cNvSpPr txBox="1"/>
              <p:nvPr/>
            </p:nvSpPr>
            <p:spPr>
              <a:xfrm>
                <a:off x="193486" y="4977863"/>
                <a:ext cx="1406026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=0.75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2" name="TekstniOkvi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6" y="4977863"/>
                <a:ext cx="1406026" cy="375937"/>
              </a:xfrm>
              <a:prstGeom prst="rect">
                <a:avLst/>
              </a:prstGeom>
              <a:blipFill>
                <a:blip r:embed="rId14"/>
                <a:stretch>
                  <a:fillRect t="-3279" r="-1304" b="-98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niOkvir 45"/>
              <p:cNvSpPr txBox="1"/>
              <p:nvPr/>
            </p:nvSpPr>
            <p:spPr>
              <a:xfrm>
                <a:off x="1736890" y="4974381"/>
                <a:ext cx="120763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6" name="TekstniOkvir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890" y="4974381"/>
                <a:ext cx="1207638" cy="375937"/>
              </a:xfrm>
              <a:prstGeom prst="rect">
                <a:avLst/>
              </a:prstGeom>
              <a:blipFill>
                <a:blip r:embed="rId15"/>
                <a:stretch>
                  <a:fillRect t="-3226" r="-1515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niOkvir 47"/>
              <p:cNvSpPr txBox="1"/>
              <p:nvPr/>
            </p:nvSpPr>
            <p:spPr>
              <a:xfrm>
                <a:off x="193486" y="5497356"/>
                <a:ext cx="1116011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8" name="TekstniOkvir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6" y="5497356"/>
                <a:ext cx="1116011" cy="347403"/>
              </a:xfrm>
              <a:prstGeom prst="rect">
                <a:avLst/>
              </a:prstGeom>
              <a:blipFill>
                <a:blip r:embed="rId16"/>
                <a:stretch>
                  <a:fillRect t="-1754" r="-1639" b="-877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niOkvir 48"/>
              <p:cNvSpPr txBox="1"/>
              <p:nvPr/>
            </p:nvSpPr>
            <p:spPr>
              <a:xfrm>
                <a:off x="1771522" y="5474458"/>
                <a:ext cx="1231042" cy="3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9" name="TekstniOkvir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22" y="5474458"/>
                <a:ext cx="1231042" cy="381771"/>
              </a:xfrm>
              <a:prstGeom prst="rect">
                <a:avLst/>
              </a:prstGeom>
              <a:blipFill>
                <a:blip r:embed="rId17"/>
                <a:stretch>
                  <a:fillRect t="-3175" r="-1485" b="-95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Slika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763" y="1149912"/>
            <a:ext cx="5993049" cy="504000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57763" y="1149912"/>
            <a:ext cx="5982857" cy="5040000"/>
          </a:xfrm>
          <a:prstGeom prst="rect">
            <a:avLst/>
          </a:prstGeom>
        </p:spPr>
      </p:pic>
      <p:grpSp>
        <p:nvGrpSpPr>
          <p:cNvPr id="25" name="Grupa 24"/>
          <p:cNvGrpSpPr/>
          <p:nvPr/>
        </p:nvGrpSpPr>
        <p:grpSpPr>
          <a:xfrm>
            <a:off x="3657763" y="1149912"/>
            <a:ext cx="5980685" cy="5040000"/>
            <a:chOff x="-7119003" y="38604799"/>
            <a:chExt cx="5980685" cy="5040000"/>
          </a:xfrm>
        </p:grpSpPr>
        <p:pic>
          <p:nvPicPr>
            <p:cNvPr id="23" name="Slika 2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7119003" y="38604799"/>
              <a:ext cx="5980685" cy="50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kstniOkvir 49"/>
                <p:cNvSpPr txBox="1"/>
                <p:nvPr/>
              </p:nvSpPr>
              <p:spPr>
                <a:xfrm>
                  <a:off x="-2876620" y="41890516"/>
                  <a:ext cx="1360822" cy="13514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hr-HR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=0.55 </m:t>
                        </m:r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hr-HR" sz="1200" b="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r-H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r-H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hr-H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hr-HR" sz="1200" b="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0.55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  <m:r>
                          <a:rPr lang="hr-H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2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hr-HR" sz="12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den>
                        </m:f>
                      </m:oMath>
                    </m:oMathPara>
                  </a14:m>
                  <a:endParaRPr lang="hr-HR" sz="120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55 </m:t>
                        </m:r>
                        <m:r>
                          <a:rPr lang="hr-HR" sz="1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hr-HR" sz="1200" dirty="0"/>
                </a:p>
              </p:txBody>
            </p:sp>
          </mc:Choice>
          <mc:Fallback xmlns="">
            <p:sp>
              <p:nvSpPr>
                <p:cNvPr id="50" name="TekstniOkvir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76620" y="41890516"/>
                  <a:ext cx="1360822" cy="1351460"/>
                </a:xfrm>
                <a:prstGeom prst="rect">
                  <a:avLst/>
                </a:prstGeom>
                <a:blipFill>
                  <a:blip r:embed="rId21"/>
                  <a:stretch>
                    <a:fillRect l="-3139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Slika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57763" y="1149912"/>
            <a:ext cx="5983918" cy="5040000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545049" y="10008"/>
            <a:ext cx="8629029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prove Calculation Skill in 7 Steps | by John Marsh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44" y="2897641"/>
            <a:ext cx="2785895" cy="27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8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1" name="Slika 5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20" y="2542914"/>
            <a:ext cx="6049072" cy="402061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465312"/>
            <a:ext cx="12192000" cy="6392688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3239396" y="912926"/>
            <a:ext cx="536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>
                <a:solidFill>
                  <a:srgbClr val="000099"/>
                </a:solidFill>
              </a:rPr>
              <a:t>3.3. Nekonkurentni sustav sila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55" name="Pravokutnik 54"/>
          <p:cNvSpPr/>
          <p:nvPr/>
        </p:nvSpPr>
        <p:spPr>
          <a:xfrm>
            <a:off x="3239396" y="1659429"/>
            <a:ext cx="5368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ZADATCI</a:t>
            </a:r>
            <a:endParaRPr lang="hr-HR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Pravokutnik 55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lika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65" y="2893101"/>
            <a:ext cx="4558008" cy="3936324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96" y="457611"/>
            <a:ext cx="3519052" cy="2053963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9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3828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33CC"/>
                </a:solidFill>
              </a:rPr>
              <a:t>Zadatak br. 3.3.1</a:t>
            </a:r>
            <a:endParaRPr lang="hr-HR" sz="2000" b="1" dirty="0">
              <a:solidFill>
                <a:srgbClr val="0033CC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666931" y="1340"/>
            <a:ext cx="8525069" cy="6856660"/>
          </a:xfrm>
          <a:prstGeom prst="rect">
            <a:avLst/>
          </a:prstGeom>
          <a:solidFill>
            <a:schemeClr val="dk1">
              <a:alpha val="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/>
              <p:cNvSpPr/>
              <p:nvPr/>
            </p:nvSpPr>
            <p:spPr>
              <a:xfrm>
                <a:off x="0" y="400110"/>
                <a:ext cx="382882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Analitičkom i grafičkom metodom naći iznos i položaj rezultantne sile paralelnih sila ako je zadano: </a:t>
                </a:r>
              </a:p>
              <a:p>
                <a:endParaRPr lang="hr-H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hr-HR" sz="1600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150[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hr-HR" sz="1600" dirty="0">
                  <a:solidFill>
                    <a:srgbClr val="0033CC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hr-HR" sz="1600" b="0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400[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hr-HR" sz="1600" dirty="0" smtClean="0">
                  <a:solidFill>
                    <a:srgbClr val="0033CC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200[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hr-HR" sz="1600" dirty="0" smtClean="0">
                  <a:solidFill>
                    <a:srgbClr val="0033CC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1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= 150 [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hr-HR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endParaRPr lang="hr-HR" sz="1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110"/>
                <a:ext cx="3828827" cy="2092881"/>
              </a:xfrm>
              <a:prstGeom prst="rect">
                <a:avLst/>
              </a:prstGeom>
              <a:blipFill>
                <a:blip r:embed="rId5"/>
                <a:stretch>
                  <a:fillRect l="-796" t="-875" b="-17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70" y="2893101"/>
            <a:ext cx="2842831" cy="1385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7536258" y="930763"/>
                <a:ext cx="945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r-HR" sz="1200" b="1" dirty="0"/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58" y="930763"/>
                <a:ext cx="945772" cy="184666"/>
              </a:xfrm>
              <a:prstGeom prst="rect">
                <a:avLst/>
              </a:prstGeom>
              <a:blipFill>
                <a:blip r:embed="rId7"/>
                <a:stretch>
                  <a:fillRect l="-3226" r="-1935"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niOkvir 21"/>
              <p:cNvSpPr txBox="1"/>
              <p:nvPr/>
            </p:nvSpPr>
            <p:spPr>
              <a:xfrm>
                <a:off x="8482030" y="930763"/>
                <a:ext cx="8869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=150+400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2" name="TekstniOkvi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030" y="930763"/>
                <a:ext cx="886974" cy="184666"/>
              </a:xfrm>
              <a:prstGeom prst="rect">
                <a:avLst/>
              </a:prstGeom>
              <a:blipFill>
                <a:blip r:embed="rId8"/>
                <a:stretch>
                  <a:fillRect l="-2055" r="-3425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9386363" y="938799"/>
                <a:ext cx="57868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1200" dirty="0" smtClean="0"/>
                  <a:t>550 [N]</a:t>
                </a:r>
                <a:endParaRPr lang="hr-HR" sz="1200" dirty="0"/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363" y="938799"/>
                <a:ext cx="578685" cy="184666"/>
              </a:xfrm>
              <a:prstGeom prst="rect">
                <a:avLst/>
              </a:prstGeom>
              <a:blipFill>
                <a:blip r:embed="rId9"/>
                <a:stretch>
                  <a:fillRect l="-6316" t="-26667" r="-15789" b="-5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7536258" y="1286429"/>
                <a:ext cx="165718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58" y="1286429"/>
                <a:ext cx="1657185" cy="184666"/>
              </a:xfrm>
              <a:prstGeom prst="rect">
                <a:avLst/>
              </a:prstGeom>
              <a:blipFill>
                <a:blip r:embed="rId10"/>
                <a:stretch>
                  <a:fillRect r="-1471"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/>
              <p:cNvSpPr txBox="1"/>
              <p:nvPr/>
            </p:nvSpPr>
            <p:spPr>
              <a:xfrm>
                <a:off x="7536258" y="1603482"/>
                <a:ext cx="165718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5" name="TekstniOkvi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58" y="1603482"/>
                <a:ext cx="1657185" cy="184666"/>
              </a:xfrm>
              <a:prstGeom prst="rect">
                <a:avLst/>
              </a:prstGeom>
              <a:blipFill>
                <a:blip r:embed="rId11"/>
                <a:stretch>
                  <a:fillRect l="-1838" r="-1471"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7536258" y="1966836"/>
                <a:ext cx="1416092" cy="380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hr-HR" sz="12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58" y="1966836"/>
                <a:ext cx="1416092" cy="380810"/>
              </a:xfrm>
              <a:prstGeom prst="rect">
                <a:avLst/>
              </a:prstGeom>
              <a:blipFill>
                <a:blip r:embed="rId12"/>
                <a:stretch>
                  <a:fillRect l="-858" t="-3226" b="-96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avokutnik 26"/>
              <p:cNvSpPr/>
              <p:nvPr/>
            </p:nvSpPr>
            <p:spPr>
              <a:xfrm>
                <a:off x="8852716" y="1920535"/>
                <a:ext cx="1955342" cy="443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−150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400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150</m:t>
                          </m:r>
                          <m:r>
                            <m:rPr>
                              <m:nor/>
                            </m:rPr>
                            <a:rPr lang="hr-HR" sz="1200" dirty="0"/>
                            <m:t> 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550</m:t>
                          </m:r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7" name="Pravokutni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716" y="1920535"/>
                <a:ext cx="1955342" cy="443006"/>
              </a:xfrm>
              <a:prstGeom prst="rect">
                <a:avLst/>
              </a:prstGeom>
              <a:blipFill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avokutnik 27"/>
              <p:cNvSpPr/>
              <p:nvPr/>
            </p:nvSpPr>
            <p:spPr>
              <a:xfrm>
                <a:off x="10739284" y="2018741"/>
                <a:ext cx="10427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4.54 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8" name="Pravokutni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284" y="2018741"/>
                <a:ext cx="104278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kstniOkvir 28"/>
          <p:cNvSpPr txBox="1"/>
          <p:nvPr/>
        </p:nvSpPr>
        <p:spPr>
          <a:xfrm>
            <a:off x="3828827" y="61041"/>
            <a:ext cx="17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Analitička metoda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7417355" y="406528"/>
            <a:ext cx="2870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Rezultantna sila i položaj rezultante: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3915896" y="2365878"/>
            <a:ext cx="1588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Grafička metoda</a:t>
            </a:r>
            <a:endParaRPr lang="hr-HR" sz="16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8635437" y="3009758"/>
                <a:ext cx="843949" cy="346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437" y="3009758"/>
                <a:ext cx="843949" cy="346954"/>
              </a:xfrm>
              <a:prstGeom prst="rect">
                <a:avLst/>
              </a:prstGeom>
              <a:blipFill>
                <a:blip r:embed="rId15"/>
                <a:stretch>
                  <a:fillRect l="-4348" t="-3509" r="-4348" b="-1403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10413683" y="3009758"/>
                <a:ext cx="956608" cy="346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683" y="3009758"/>
                <a:ext cx="956608" cy="346954"/>
              </a:xfrm>
              <a:prstGeom prst="rect">
                <a:avLst/>
              </a:prstGeom>
              <a:blipFill>
                <a:blip r:embed="rId16"/>
                <a:stretch>
                  <a:fillRect l="-3185" t="-3509" r="-2548" b="-1403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/>
              <p:cNvSpPr txBox="1"/>
              <p:nvPr/>
            </p:nvSpPr>
            <p:spPr>
              <a:xfrm>
                <a:off x="8590561" y="3796697"/>
                <a:ext cx="1406026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=0.75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561" y="3796697"/>
                <a:ext cx="1406026" cy="375937"/>
              </a:xfrm>
              <a:prstGeom prst="rect">
                <a:avLst/>
              </a:prstGeom>
              <a:blipFill>
                <a:blip r:embed="rId17"/>
                <a:stretch>
                  <a:fillRect t="-3279" r="-1299" b="-98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niOkvir 33"/>
              <p:cNvSpPr txBox="1"/>
              <p:nvPr/>
            </p:nvSpPr>
            <p:spPr>
              <a:xfrm>
                <a:off x="10381335" y="3763752"/>
                <a:ext cx="120763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335" y="3763752"/>
                <a:ext cx="1207638" cy="375937"/>
              </a:xfrm>
              <a:prstGeom prst="rect">
                <a:avLst/>
              </a:prstGeom>
              <a:blipFill>
                <a:blip r:embed="rId18"/>
                <a:stretch>
                  <a:fillRect t="-1613" r="-1515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niOkvir 34"/>
              <p:cNvSpPr txBox="1"/>
              <p:nvPr/>
            </p:nvSpPr>
            <p:spPr>
              <a:xfrm>
                <a:off x="8659927" y="4589128"/>
                <a:ext cx="1116011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5" name="TekstniOkvi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927" y="4589128"/>
                <a:ext cx="1116011" cy="347403"/>
              </a:xfrm>
              <a:prstGeom prst="rect">
                <a:avLst/>
              </a:prstGeom>
              <a:blipFill>
                <a:blip r:embed="rId19"/>
                <a:stretch>
                  <a:fillRect t="-1754" r="-1639" b="-877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10438173" y="4571944"/>
                <a:ext cx="1231042" cy="3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=1.5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173" y="4571944"/>
                <a:ext cx="1231042" cy="381771"/>
              </a:xfrm>
              <a:prstGeom prst="rect">
                <a:avLst/>
              </a:prstGeom>
              <a:blipFill>
                <a:blip r:embed="rId20"/>
                <a:stretch>
                  <a:fillRect t="-3175" r="-1980" b="-793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kstniOkvir 37"/>
          <p:cNvSpPr txBox="1"/>
          <p:nvPr/>
        </p:nvSpPr>
        <p:spPr>
          <a:xfrm>
            <a:off x="8478658" y="2631637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Mjerilo sila i duljina: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8500669" y="3465944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Duljine sila: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8537294" y="4222097"/>
            <a:ext cx="1389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Duljine krakova: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8617246" y="5322180"/>
                <a:ext cx="3191509" cy="797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=0.55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hr-HR" sz="12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0.55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55 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246" y="5322180"/>
                <a:ext cx="3191509" cy="797462"/>
              </a:xfrm>
              <a:prstGeom prst="rect">
                <a:avLst/>
              </a:prstGeom>
              <a:blipFill>
                <a:blip r:embed="rId21"/>
                <a:stretch>
                  <a:fillRect l="-1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kstniOkvir 43"/>
          <p:cNvSpPr txBox="1"/>
          <p:nvPr/>
        </p:nvSpPr>
        <p:spPr>
          <a:xfrm>
            <a:off x="8547691" y="4967005"/>
            <a:ext cx="316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Očitavanje rezultata iz grafičkog prikaza: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8573275" y="6074876"/>
            <a:ext cx="102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Rezultanta: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niOkvir 45"/>
              <p:cNvSpPr txBox="1"/>
              <p:nvPr/>
            </p:nvSpPr>
            <p:spPr>
              <a:xfrm>
                <a:off x="8674338" y="6390845"/>
                <a:ext cx="2742867" cy="346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=2.75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=550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6" name="TekstniOkvir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38" y="6390845"/>
                <a:ext cx="2742867" cy="346954"/>
              </a:xfrm>
              <a:prstGeom prst="rect">
                <a:avLst/>
              </a:prstGeom>
              <a:blipFill>
                <a:blip r:embed="rId22"/>
                <a:stretch>
                  <a:fillRect l="-889" t="-1754" r="-889" b="-1403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6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1428</Words>
  <Application>Microsoft Office PowerPoint</Application>
  <PresentationFormat>Široki zaslon</PresentationFormat>
  <Paragraphs>258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4</cp:revision>
  <dcterms:created xsi:type="dcterms:W3CDTF">2025-11-21T21:54:18Z</dcterms:created>
  <dcterms:modified xsi:type="dcterms:W3CDTF">2025-11-23T11:30:56Z</dcterms:modified>
</cp:coreProperties>
</file>