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5" r:id="rId2"/>
    <p:sldId id="306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8113"/>
    <a:srgbClr val="333333"/>
    <a:srgbClr val="EBAE15"/>
    <a:srgbClr val="FF33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rednji stil 2 - Isticanj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rednji stil 2 - Isticanj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5B96B5-541A-4765-B031-B4710AA107B2}" type="datetimeFigureOut">
              <a:rPr lang="hr-HR" smtClean="0"/>
              <a:t>28.10.2025.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3ED5F-6CD5-428E-BAD9-47660D8ED47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4166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33ED5F-6CD5-428E-BAD9-47660D8ED476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04495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597B-A76A-44C9-9E95-E07C24F89680}" type="datetime1">
              <a:rPr lang="hr-HR" smtClean="0"/>
              <a:t>28.10.2025.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8963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FF0C-A3BA-430E-81BF-6A53F7182B71}" type="datetime1">
              <a:rPr lang="hr-HR" smtClean="0"/>
              <a:t>28.10.2025.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4400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DA80-6D1A-4175-94B5-C97F1FDE44D1}" type="datetime1">
              <a:rPr lang="hr-HR" smtClean="0"/>
              <a:t>28.10.2025.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2616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34EAA-5B00-450E-BCF1-5EE4DD3F2A8B}" type="datetime1">
              <a:rPr lang="hr-HR" smtClean="0"/>
              <a:t>28.10.2025.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14286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85B8-835E-4D67-95DF-9113122D941D}" type="datetime1">
              <a:rPr lang="hr-HR" smtClean="0"/>
              <a:t>28.10.2025.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180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5B42-73AC-4C3A-9DCA-D33E2672AA98}" type="datetime1">
              <a:rPr lang="hr-HR" smtClean="0"/>
              <a:t>28.10.2025.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51156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4131A-9D43-4A32-8892-E309525F74B3}" type="datetime1">
              <a:rPr lang="hr-HR" smtClean="0"/>
              <a:t>28.10.2025.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67605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F24E-20B4-4B34-B93E-50A34E7ED4BF}" type="datetime1">
              <a:rPr lang="hr-HR" smtClean="0"/>
              <a:t>28.10.2025.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7514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D0B59-4FB7-4143-8435-BCD96FC6AD31}" type="datetime1">
              <a:rPr lang="hr-HR" smtClean="0"/>
              <a:t>28.10.2025.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70114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4D98-A0F6-42BE-8526-39733A072848}" type="datetime1">
              <a:rPr lang="hr-HR" smtClean="0"/>
              <a:t>28.10.2025.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348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79F2-7DDC-440B-916E-0F9BA9D70C45}" type="datetime1">
              <a:rPr lang="hr-HR" smtClean="0"/>
              <a:t>28.10.2025.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7684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23EBB-140B-4631-8848-C96FFC3EEF3E}" type="datetime1">
              <a:rPr lang="hr-HR" smtClean="0"/>
              <a:t>28.10.2025.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212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11349317" y="6388623"/>
            <a:ext cx="757518" cy="365125"/>
          </a:xfrm>
          <a:ln>
            <a:solidFill>
              <a:srgbClr val="EB8113"/>
            </a:solidFill>
          </a:ln>
        </p:spPr>
        <p:txBody>
          <a:bodyPr/>
          <a:lstStyle/>
          <a:p>
            <a:pPr algn="ctr"/>
            <a:fld id="{31F02658-BDD1-4C1D-A300-E134D1B3EB8B}" type="slidenum">
              <a:rPr lang="hr-HR" smtClean="0">
                <a:solidFill>
                  <a:srgbClr val="EB8113"/>
                </a:solidFill>
              </a:rPr>
              <a:pPr algn="ctr"/>
              <a:t>1</a:t>
            </a:fld>
            <a:endParaRPr lang="hr-HR">
              <a:solidFill>
                <a:srgbClr val="EB8113"/>
              </a:solidFill>
            </a:endParaRPr>
          </a:p>
        </p:txBody>
      </p:sp>
      <p:sp>
        <p:nvSpPr>
          <p:cNvPr id="2" name="Pravokutnik 1"/>
          <p:cNvSpPr/>
          <p:nvPr/>
        </p:nvSpPr>
        <p:spPr>
          <a:xfrm>
            <a:off x="0" y="0"/>
            <a:ext cx="61654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latin typeface="PlayfairDisplay"/>
              </a:rPr>
              <a:t>3.2. 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  <a:latin typeface="PlayfairDisplay"/>
              </a:rPr>
              <a:t>Standardno označavanje tehničkih materijala</a:t>
            </a:r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ravokutnik 2"/>
          <p:cNvSpPr/>
          <p:nvPr/>
        </p:nvSpPr>
        <p:spPr>
          <a:xfrm>
            <a:off x="476250" y="495360"/>
            <a:ext cx="11715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latin typeface="Calibri" panose="020F0502020204030204" pitchFamily="34" charset="0"/>
              </a:rPr>
              <a:t>Označavanje čelika (slika </a:t>
            </a:r>
            <a:r>
              <a:rPr lang="hr-HR" dirty="0" smtClean="0">
                <a:latin typeface="Calibri" panose="020F0502020204030204" pitchFamily="34" charset="0"/>
              </a:rPr>
              <a:t>29) </a:t>
            </a:r>
            <a:r>
              <a:rPr lang="hr-HR" dirty="0">
                <a:latin typeface="Calibri" panose="020F0502020204030204" pitchFamily="34" charset="0"/>
              </a:rPr>
              <a:t>prema normi EN 10027-1 način je identificiranja različitih vrsta čelika </a:t>
            </a:r>
            <a:r>
              <a:rPr lang="hr-HR" dirty="0" smtClean="0">
                <a:latin typeface="Calibri" panose="020F0502020204030204" pitchFamily="34" charset="0"/>
              </a:rPr>
              <a:t>i njihovih </a:t>
            </a:r>
            <a:r>
              <a:rPr lang="hr-HR" dirty="0">
                <a:latin typeface="Calibri" panose="020F0502020204030204" pitchFamily="34" charset="0"/>
              </a:rPr>
              <a:t>svojstava. Ovaj sustav označavanja pomaže ljudima da lakše razumiju o kojoj vrsti čelika </a:t>
            </a:r>
            <a:r>
              <a:rPr lang="hr-HR" dirty="0" smtClean="0">
                <a:latin typeface="Calibri" panose="020F0502020204030204" pitchFamily="34" charset="0"/>
              </a:rPr>
              <a:t>se radi</a:t>
            </a:r>
            <a:r>
              <a:rPr lang="hr-HR" dirty="0">
                <a:latin typeface="Calibri" panose="020F0502020204030204" pitchFamily="34" charset="0"/>
              </a:rPr>
              <a:t>.</a:t>
            </a: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476250" y="1236941"/>
            <a:ext cx="11715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latin typeface="Calibri" panose="020F0502020204030204" pitchFamily="34" charset="0"/>
              </a:rPr>
              <a:t>Norma EN 10027 daje kod koji se sastoji od slova i brojeva za predstavljanje različitih </a:t>
            </a:r>
            <a:r>
              <a:rPr lang="hr-HR" dirty="0" smtClean="0">
                <a:latin typeface="Calibri" panose="020F0502020204030204" pitchFamily="34" charset="0"/>
              </a:rPr>
              <a:t>karakteristika čelika</a:t>
            </a:r>
            <a:r>
              <a:rPr lang="hr-HR" dirty="0">
                <a:latin typeface="Calibri" panose="020F0502020204030204" pitchFamily="34" charset="0"/>
              </a:rPr>
              <a:t>. Razjasnimo kako funkcionira </a:t>
            </a:r>
            <a:r>
              <a:rPr lang="hr-HR" dirty="0" smtClean="0">
                <a:latin typeface="Calibri" panose="020F0502020204030204" pitchFamily="34" charset="0"/>
              </a:rPr>
              <a:t>označavanje, na primjeru čelika koji ima oznaku </a:t>
            </a:r>
            <a:r>
              <a:rPr lang="hr-HR" b="1" dirty="0" smtClean="0">
                <a:latin typeface="Calibri" panose="020F0502020204030204" pitchFamily="34" charset="0"/>
              </a:rPr>
              <a:t>S 355 J2 G3 +Z35</a:t>
            </a:r>
            <a:r>
              <a:rPr lang="hr-HR" dirty="0" smtClean="0">
                <a:latin typeface="Calibri" panose="020F0502020204030204" pitchFamily="34" charset="0"/>
              </a:rPr>
              <a:t>:</a:t>
            </a:r>
            <a:endParaRPr lang="hr-HR" dirty="0"/>
          </a:p>
        </p:txBody>
      </p:sp>
      <p:graphicFrame>
        <p:nvGraphicFramePr>
          <p:cNvPr id="7" name="Tablic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469857"/>
              </p:ext>
            </p:extLst>
          </p:nvPr>
        </p:nvGraphicFramePr>
        <p:xfrm>
          <a:off x="2661857" y="2281945"/>
          <a:ext cx="700722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8276">
                  <a:extLst>
                    <a:ext uri="{9D8B030D-6E8A-4147-A177-3AD203B41FA5}">
                      <a16:colId xmlns:a16="http://schemas.microsoft.com/office/drawing/2014/main" val="3469951243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1446182446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331121470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1766134223"/>
                    </a:ext>
                  </a:extLst>
                </a:gridCol>
                <a:gridCol w="1654174">
                  <a:extLst>
                    <a:ext uri="{9D8B030D-6E8A-4147-A177-3AD203B41FA5}">
                      <a16:colId xmlns:a16="http://schemas.microsoft.com/office/drawing/2014/main" val="34403454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355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J2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G3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+Z35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60397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hr-HR" sz="1400" b="1" dirty="0" smtClean="0"/>
                        <a:t>Osnovna oznaka</a:t>
                      </a:r>
                      <a:endParaRPr lang="hr-HR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/>
                        <a:t>Dodatna oznaka 1</a:t>
                      </a:r>
                      <a:endParaRPr lang="hr-H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/>
                        <a:t>Dodatna oznaka 2</a:t>
                      </a:r>
                      <a:endParaRPr lang="hr-H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/>
                        <a:t>Dopunska oznaka</a:t>
                      </a:r>
                      <a:endParaRPr lang="hr-H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144622"/>
                  </a:ext>
                </a:extLst>
              </a:tr>
            </a:tbl>
          </a:graphicData>
        </a:graphic>
      </p:graphicFrame>
      <p:sp>
        <p:nvSpPr>
          <p:cNvPr id="8" name="Pravokutnik 7"/>
          <p:cNvSpPr/>
          <p:nvPr/>
        </p:nvSpPr>
        <p:spPr>
          <a:xfrm>
            <a:off x="3449691" y="3237632"/>
            <a:ext cx="56355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>
                <a:latin typeface="Calibri" panose="020F0502020204030204" pitchFamily="34" charset="0"/>
              </a:rPr>
              <a:t>Slika </a:t>
            </a:r>
            <a:r>
              <a:rPr lang="hr-HR" dirty="0" smtClean="0">
                <a:latin typeface="Calibri" panose="020F0502020204030204" pitchFamily="34" charset="0"/>
              </a:rPr>
              <a:t>29</a:t>
            </a:r>
            <a:r>
              <a:rPr lang="sv-SE" dirty="0" smtClean="0">
                <a:latin typeface="Calibri" panose="020F0502020204030204" pitchFamily="34" charset="0"/>
              </a:rPr>
              <a:t> </a:t>
            </a:r>
            <a:r>
              <a:rPr lang="sv-SE" dirty="0">
                <a:latin typeface="Calibri" panose="020F0502020204030204" pitchFamily="34" charset="0"/>
              </a:rPr>
              <a:t>- Označavanje čelika prema standardu EN 10027-1</a:t>
            </a:r>
            <a:endParaRPr lang="hr-HR" dirty="0"/>
          </a:p>
        </p:txBody>
      </p:sp>
      <p:sp>
        <p:nvSpPr>
          <p:cNvPr id="9" name="Pravokutnik 8"/>
          <p:cNvSpPr/>
          <p:nvPr/>
        </p:nvSpPr>
        <p:spPr>
          <a:xfrm>
            <a:off x="628649" y="3996035"/>
            <a:ext cx="114781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latin typeface="Calibri" panose="020F0502020204030204" pitchFamily="34" charset="0"/>
              </a:rPr>
              <a:t>Oznaka čelika sastoji se od tri skupine i to od </a:t>
            </a:r>
            <a:r>
              <a:rPr lang="pl-PL" b="1" dirty="0">
                <a:latin typeface="Calibri" panose="020F0502020204030204" pitchFamily="34" charset="0"/>
              </a:rPr>
              <a:t>osnovne oznake</a:t>
            </a:r>
            <a:r>
              <a:rPr lang="pl-PL" dirty="0">
                <a:latin typeface="Calibri" panose="020F0502020204030204" pitchFamily="34" charset="0"/>
              </a:rPr>
              <a:t>, </a:t>
            </a:r>
            <a:r>
              <a:rPr lang="pl-PL" b="1" dirty="0">
                <a:latin typeface="Calibri" panose="020F0502020204030204" pitchFamily="34" charset="0"/>
              </a:rPr>
              <a:t>dodatnih oznaka</a:t>
            </a:r>
            <a:r>
              <a:rPr lang="pl-PL" dirty="0">
                <a:latin typeface="Calibri" panose="020F0502020204030204" pitchFamily="34" charset="0"/>
              </a:rPr>
              <a:t> za čelike i </a:t>
            </a:r>
            <a:r>
              <a:rPr lang="pl-PL" b="1" dirty="0">
                <a:latin typeface="Calibri" panose="020F0502020204030204" pitchFamily="34" charset="0"/>
              </a:rPr>
              <a:t>dopunske</a:t>
            </a:r>
          </a:p>
          <a:p>
            <a:r>
              <a:rPr lang="hr-HR" b="1" dirty="0">
                <a:latin typeface="Calibri" panose="020F0502020204030204" pitchFamily="34" charset="0"/>
              </a:rPr>
              <a:t>oznake</a:t>
            </a:r>
            <a:r>
              <a:rPr lang="hr-HR" dirty="0">
                <a:latin typeface="Calibri" panose="020F0502020204030204" pitchFamily="34" charset="0"/>
              </a:rPr>
              <a:t> za proizvod.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4317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11349317" y="6388623"/>
            <a:ext cx="757518" cy="365125"/>
          </a:xfrm>
          <a:ln>
            <a:solidFill>
              <a:srgbClr val="EB8113"/>
            </a:solidFill>
          </a:ln>
        </p:spPr>
        <p:txBody>
          <a:bodyPr/>
          <a:lstStyle/>
          <a:p>
            <a:pPr algn="ctr"/>
            <a:fld id="{31F02658-BDD1-4C1D-A300-E134D1B3EB8B}" type="slidenum">
              <a:rPr lang="hr-HR" smtClean="0">
                <a:solidFill>
                  <a:srgbClr val="EB8113"/>
                </a:solidFill>
              </a:rPr>
              <a:pPr algn="ctr"/>
              <a:t>10</a:t>
            </a:fld>
            <a:endParaRPr lang="hr-HR">
              <a:solidFill>
                <a:srgbClr val="EB8113"/>
              </a:solidFill>
            </a:endParaRP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453310"/>
              </p:ext>
            </p:extLst>
          </p:nvPr>
        </p:nvGraphicFramePr>
        <p:xfrm>
          <a:off x="210888" y="329216"/>
          <a:ext cx="3999162" cy="6046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3112">
                  <a:extLst>
                    <a:ext uri="{9D8B030D-6E8A-4147-A177-3AD203B41FA5}">
                      <a16:colId xmlns:a16="http://schemas.microsoft.com/office/drawing/2014/main" val="1540754771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3259994005"/>
                    </a:ext>
                  </a:extLst>
                </a:gridCol>
              </a:tblGrid>
              <a:tr h="22243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Primjeri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naziva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čelika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za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konstrukcijske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čelike</a:t>
                      </a:r>
                      <a:endParaRPr lang="hr-HR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</a:rPr>
                        <a:t> </a:t>
                      </a:r>
                      <a:endParaRPr lang="hr-HR" sz="105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612366"/>
                  </a:ext>
                </a:extLst>
              </a:tr>
              <a:tr h="1529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Norma</a:t>
                      </a:r>
                      <a:endParaRPr lang="hr-HR" sz="12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Naziv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čelika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prema</a:t>
                      </a:r>
                      <a:r>
                        <a:rPr lang="en-US" sz="1200" b="1" dirty="0">
                          <a:effectLst/>
                        </a:rPr>
                        <a:t> EN 10027-1</a:t>
                      </a:r>
                      <a:endParaRPr lang="hr-HR" sz="12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extLst>
                  <a:ext uri="{0D108BD9-81ED-4DB2-BD59-A6C34878D82A}">
                    <a16:rowId xmlns:a16="http://schemas.microsoft.com/office/drawing/2014/main" val="671242233"/>
                  </a:ext>
                </a:extLst>
              </a:tr>
              <a:tr h="9175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 10025-2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S235JR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S275JR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S355JR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S355J2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S355K2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S450J0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extLst>
                  <a:ext uri="{0D108BD9-81ED-4DB2-BD59-A6C34878D82A}">
                    <a16:rowId xmlns:a16="http://schemas.microsoft.com/office/drawing/2014/main" val="3085292181"/>
                  </a:ext>
                </a:extLst>
              </a:tr>
              <a:tr h="305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 10025-3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S355N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S355NL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extLst>
                  <a:ext uri="{0D108BD9-81ED-4DB2-BD59-A6C34878D82A}">
                    <a16:rowId xmlns:a16="http://schemas.microsoft.com/office/drawing/2014/main" val="3666427392"/>
                  </a:ext>
                </a:extLst>
              </a:tr>
              <a:tr h="305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 10025-4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S355M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S355ML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extLst>
                  <a:ext uri="{0D108BD9-81ED-4DB2-BD59-A6C34878D82A}">
                    <a16:rowId xmlns:a16="http://schemas.microsoft.com/office/drawing/2014/main" val="870401622"/>
                  </a:ext>
                </a:extLst>
              </a:tr>
              <a:tr h="10704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 10025-5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S235J0W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S235J2W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S355J0WP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S355J2WP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S355J0W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S355J2W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S355K2W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extLst>
                  <a:ext uri="{0D108BD9-81ED-4DB2-BD59-A6C34878D82A}">
                    <a16:rowId xmlns:a16="http://schemas.microsoft.com/office/drawing/2014/main" val="2212713125"/>
                  </a:ext>
                </a:extLst>
              </a:tr>
              <a:tr h="4587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 10025-6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S460Q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S460QL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S460QL1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extLst>
                  <a:ext uri="{0D108BD9-81ED-4DB2-BD59-A6C34878D82A}">
                    <a16:rowId xmlns:a16="http://schemas.microsoft.com/office/drawing/2014/main" val="1673114124"/>
                  </a:ext>
                </a:extLst>
              </a:tr>
              <a:tr h="1529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 10149-2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S355MC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extLst>
                  <a:ext uri="{0D108BD9-81ED-4DB2-BD59-A6C34878D82A}">
                    <a16:rowId xmlns:a16="http://schemas.microsoft.com/office/drawing/2014/main" val="3685857429"/>
                  </a:ext>
                </a:extLst>
              </a:tr>
              <a:tr h="1529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 10149-3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S355NC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extLst>
                  <a:ext uri="{0D108BD9-81ED-4DB2-BD59-A6C34878D82A}">
                    <a16:rowId xmlns:a16="http://schemas.microsoft.com/office/drawing/2014/main" val="2013236070"/>
                  </a:ext>
                </a:extLst>
              </a:tr>
              <a:tr h="1529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 10210-1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S355J2H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extLst>
                  <a:ext uri="{0D108BD9-81ED-4DB2-BD59-A6C34878D82A}">
                    <a16:rowId xmlns:a16="http://schemas.microsoft.com/office/drawing/2014/main" val="2058089506"/>
                  </a:ext>
                </a:extLst>
              </a:tr>
              <a:tr h="1529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 10248-1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S355GP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extLst>
                  <a:ext uri="{0D108BD9-81ED-4DB2-BD59-A6C34878D82A}">
                    <a16:rowId xmlns:a16="http://schemas.microsoft.com/office/drawing/2014/main" val="2049394042"/>
                  </a:ext>
                </a:extLst>
              </a:tr>
              <a:tr h="305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 10346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S350GD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S350GD+Z</a:t>
                      </a:r>
                      <a:endParaRPr lang="hr-HR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4399" marR="54399" marT="0" marB="0" anchor="ctr"/>
                </a:tc>
                <a:extLst>
                  <a:ext uri="{0D108BD9-81ED-4DB2-BD59-A6C34878D82A}">
                    <a16:rowId xmlns:a16="http://schemas.microsoft.com/office/drawing/2014/main" val="3979612852"/>
                  </a:ext>
                </a:extLst>
              </a:tr>
            </a:tbl>
          </a:graphicData>
        </a:graphic>
      </p:graphicFrame>
      <p:graphicFrame>
        <p:nvGraphicFramePr>
          <p:cNvPr id="7" name="Tablic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36106"/>
              </p:ext>
            </p:extLst>
          </p:nvPr>
        </p:nvGraphicFramePr>
        <p:xfrm>
          <a:off x="4572332" y="736907"/>
          <a:ext cx="6691259" cy="5651716"/>
        </p:xfrm>
        <a:graphic>
          <a:graphicData uri="http://schemas.openxmlformats.org/drawingml/2006/table">
            <a:tbl>
              <a:tblPr/>
              <a:tblGrid>
                <a:gridCol w="805822">
                  <a:extLst>
                    <a:ext uri="{9D8B030D-6E8A-4147-A177-3AD203B41FA5}">
                      <a16:colId xmlns:a16="http://schemas.microsoft.com/office/drawing/2014/main" val="889026432"/>
                    </a:ext>
                  </a:extLst>
                </a:gridCol>
                <a:gridCol w="5885437">
                  <a:extLst>
                    <a:ext uri="{9D8B030D-6E8A-4147-A177-3AD203B41FA5}">
                      <a16:colId xmlns:a16="http://schemas.microsoft.com/office/drawing/2014/main" val="3314634480"/>
                    </a:ext>
                  </a:extLst>
                </a:gridCol>
              </a:tblGrid>
              <a:tr h="124013">
                <a:tc>
                  <a:txBody>
                    <a:bodyPr/>
                    <a:lstStyle/>
                    <a:p>
                      <a:r>
                        <a:rPr lang="hr-HR" sz="11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Oznaka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Opis</a:t>
                      </a:r>
                      <a:endParaRPr lang="hr-HR" sz="11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8060040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 dirty="0"/>
                        <a:t>S235JR</a:t>
                      </a:r>
                      <a:endParaRPr lang="hr-HR" sz="1050" dirty="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050" b="1" dirty="0"/>
                        <a:t>S</a:t>
                      </a:r>
                      <a:r>
                        <a:rPr lang="hr-HR" sz="1050" dirty="0"/>
                        <a:t> – konstrukcijski čelik; </a:t>
                      </a:r>
                      <a:r>
                        <a:rPr lang="hr-HR" sz="1050" b="1" dirty="0"/>
                        <a:t>235</a:t>
                      </a:r>
                      <a:r>
                        <a:rPr lang="hr-HR" sz="1050" dirty="0"/>
                        <a:t> – granica razvlačenja 235 </a:t>
                      </a:r>
                      <a:r>
                        <a:rPr lang="hr-HR" sz="1050" dirty="0" err="1"/>
                        <a:t>MPa</a:t>
                      </a:r>
                      <a:r>
                        <a:rPr lang="hr-HR" sz="1050" dirty="0"/>
                        <a:t>; </a:t>
                      </a:r>
                      <a:r>
                        <a:rPr lang="hr-HR" sz="1050" b="1" dirty="0"/>
                        <a:t>JR</a:t>
                      </a:r>
                      <a:r>
                        <a:rPr lang="hr-HR" sz="1050" dirty="0"/>
                        <a:t> – udarni rad 27 J na +20 °C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9140394"/>
                  </a:ext>
                </a:extLst>
              </a:tr>
              <a:tr h="124013">
                <a:tc>
                  <a:txBody>
                    <a:bodyPr/>
                    <a:lstStyle/>
                    <a:p>
                      <a:r>
                        <a:rPr lang="hr-HR" sz="1050" b="1" dirty="0"/>
                        <a:t>S275JR</a:t>
                      </a:r>
                      <a:endParaRPr lang="hr-HR" sz="1050" dirty="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050" dirty="0"/>
                        <a:t>S – konstrukcijski čelik; 275 MPa; JR – 27 J na +20 °C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156539"/>
                  </a:ext>
                </a:extLst>
              </a:tr>
              <a:tr h="124013">
                <a:tc>
                  <a:txBody>
                    <a:bodyPr/>
                    <a:lstStyle/>
                    <a:p>
                      <a:r>
                        <a:rPr lang="hr-HR" sz="1050" b="1" dirty="0"/>
                        <a:t>S355JR</a:t>
                      </a:r>
                      <a:endParaRPr lang="hr-HR" sz="1050" dirty="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050" dirty="0"/>
                        <a:t>S – konstrukcijski čelik; 355 MPa; JR – 27 J na +20 °C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3042066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 dirty="0"/>
                        <a:t>S355J2</a:t>
                      </a:r>
                      <a:endParaRPr lang="hr-HR" sz="1050" dirty="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050" dirty="0"/>
                        <a:t>S – konstrukcijski čelik; 355 MPa; J2 – udarni rad 27 J na −20 °C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7884605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 dirty="0"/>
                        <a:t>S355K2</a:t>
                      </a:r>
                      <a:endParaRPr lang="hr-HR" sz="1050" dirty="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050" dirty="0"/>
                        <a:t>S – konstrukcijski čelik; 355 MPa; K2 – udarni rad 40 J na −20 °C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7171965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 dirty="0"/>
                        <a:t>S450J0</a:t>
                      </a:r>
                      <a:endParaRPr lang="hr-HR" sz="1050" dirty="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050" dirty="0"/>
                        <a:t>S – konstrukcijski čelik; 450 MPa; J0 – udarni rad 27 J na 0 °C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8541773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 dirty="0"/>
                        <a:t>S355N</a:t>
                      </a:r>
                      <a:endParaRPr lang="hr-HR" sz="1050" dirty="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050" dirty="0"/>
                        <a:t>S – konstrukcijski čelik; 355 MPa; </a:t>
                      </a:r>
                      <a:r>
                        <a:rPr lang="pl-PL" sz="1050" b="1" dirty="0"/>
                        <a:t>N</a:t>
                      </a:r>
                      <a:r>
                        <a:rPr lang="pl-PL" sz="1050" dirty="0"/>
                        <a:t> – normalizacijski valjan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8522709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 dirty="0"/>
                        <a:t>S355NL</a:t>
                      </a:r>
                      <a:endParaRPr lang="hr-HR" sz="1050" dirty="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050" dirty="0"/>
                        <a:t>S – konstrukcijski čelik; 355 </a:t>
                      </a:r>
                      <a:r>
                        <a:rPr lang="hr-HR" sz="1050" dirty="0" err="1"/>
                        <a:t>MPa</a:t>
                      </a:r>
                      <a:r>
                        <a:rPr lang="hr-HR" sz="1050" dirty="0"/>
                        <a:t>; N – normalizacijski valjan; </a:t>
                      </a:r>
                      <a:r>
                        <a:rPr lang="hr-HR" sz="1050" b="1" dirty="0"/>
                        <a:t>L</a:t>
                      </a:r>
                      <a:r>
                        <a:rPr lang="hr-HR" sz="1050" dirty="0"/>
                        <a:t> – za niske temperature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9642586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/>
                        <a:t>S355M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050" dirty="0"/>
                        <a:t>S – konstrukcijski čelik; 355 </a:t>
                      </a:r>
                      <a:r>
                        <a:rPr lang="hr-HR" sz="1050" dirty="0" err="1"/>
                        <a:t>MPa</a:t>
                      </a:r>
                      <a:r>
                        <a:rPr lang="hr-HR" sz="1050" dirty="0"/>
                        <a:t>; </a:t>
                      </a:r>
                      <a:r>
                        <a:rPr lang="hr-HR" sz="1050" b="1" dirty="0"/>
                        <a:t>M</a:t>
                      </a:r>
                      <a:r>
                        <a:rPr lang="hr-HR" sz="1050" dirty="0"/>
                        <a:t> – </a:t>
                      </a:r>
                      <a:r>
                        <a:rPr lang="hr-HR" sz="1050" dirty="0" err="1"/>
                        <a:t>termomehanički</a:t>
                      </a:r>
                      <a:r>
                        <a:rPr lang="hr-HR" sz="1050" dirty="0"/>
                        <a:t> valjan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9944927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/>
                        <a:t>S355ML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050" dirty="0"/>
                        <a:t>S – konstrukcijski čelik; 355 </a:t>
                      </a:r>
                      <a:r>
                        <a:rPr lang="hr-HR" sz="1050" dirty="0" err="1"/>
                        <a:t>MPa</a:t>
                      </a:r>
                      <a:r>
                        <a:rPr lang="hr-HR" sz="1050" dirty="0"/>
                        <a:t>; M – </a:t>
                      </a:r>
                      <a:r>
                        <a:rPr lang="hr-HR" sz="1050" dirty="0" err="1"/>
                        <a:t>termomehanički</a:t>
                      </a:r>
                      <a:r>
                        <a:rPr lang="hr-HR" sz="1050" dirty="0"/>
                        <a:t> valjan; L – za niske temperature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4332222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/>
                        <a:t>S235J0W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050" dirty="0"/>
                        <a:t>S – konstrukcijski čelik; 235 MPa; J0 – 27 J na 0 °C; </a:t>
                      </a:r>
                      <a:r>
                        <a:rPr lang="pl-PL" sz="1050" b="1" dirty="0"/>
                        <a:t>W</a:t>
                      </a:r>
                      <a:r>
                        <a:rPr lang="pl-PL" sz="1050" dirty="0"/>
                        <a:t> – otporan na atmosferske utjecaje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7466654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/>
                        <a:t>S235J2W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050" dirty="0"/>
                        <a:t>S – konstrukcijski čelik; 235 MPa; J2 – 27 J na −20 °C; W – otporan na atmosferske utjecaje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090981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/>
                        <a:t>S355J0WP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050" dirty="0"/>
                        <a:t>S – konstrukcijski čelik; 355 </a:t>
                      </a:r>
                      <a:r>
                        <a:rPr lang="hr-HR" sz="1050" dirty="0" err="1"/>
                        <a:t>MPa</a:t>
                      </a:r>
                      <a:r>
                        <a:rPr lang="hr-HR" sz="1050" dirty="0"/>
                        <a:t>; J0 – 27 J na 0 °C; </a:t>
                      </a:r>
                      <a:r>
                        <a:rPr lang="hr-HR" sz="1050" b="1" dirty="0"/>
                        <a:t>WP</a:t>
                      </a:r>
                      <a:r>
                        <a:rPr lang="hr-HR" sz="1050" dirty="0"/>
                        <a:t> – otporan na vremenske utjecaje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405218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/>
                        <a:t>S355J2WP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050" dirty="0"/>
                        <a:t>S – konstrukcijski čelik; 355 </a:t>
                      </a:r>
                      <a:r>
                        <a:rPr lang="hr-HR" sz="1050" dirty="0" err="1"/>
                        <a:t>MPa</a:t>
                      </a:r>
                      <a:r>
                        <a:rPr lang="hr-HR" sz="1050" dirty="0"/>
                        <a:t>; J2 – 27 J na −20 °C; WP – otporan na vremenske utjecaje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299487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/>
                        <a:t>S355J0W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050" dirty="0"/>
                        <a:t>S – konstrukcijski čelik; 355 MPa; J0 – 27 J na 0 °C; W – otporan na atmosferske utjecaje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6150386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/>
                        <a:t>S355J2W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050" dirty="0"/>
                        <a:t>S – konstrukcijski čelik; 355 MPa; J2 – 27 J na −20 °C; W – otporan na atmosferske utjecaje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436488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/>
                        <a:t>S355K2W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050" dirty="0"/>
                        <a:t>S – konstrukcijski čelik; 355 MPa; K2 – 40 J na −20 °C; W – otporan na atmosferske utjecaje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39603"/>
                  </a:ext>
                </a:extLst>
              </a:tr>
              <a:tr h="124013">
                <a:tc>
                  <a:txBody>
                    <a:bodyPr/>
                    <a:lstStyle/>
                    <a:p>
                      <a:r>
                        <a:rPr lang="hr-HR" sz="1050" b="1"/>
                        <a:t>S460Q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050" dirty="0"/>
                        <a:t>S – konstrukcijski čelik; 460 </a:t>
                      </a:r>
                      <a:r>
                        <a:rPr lang="hr-HR" sz="1050" dirty="0" err="1"/>
                        <a:t>MPa</a:t>
                      </a:r>
                      <a:r>
                        <a:rPr lang="hr-HR" sz="1050" dirty="0"/>
                        <a:t>; </a:t>
                      </a:r>
                      <a:r>
                        <a:rPr lang="hr-HR" sz="1050" b="1" dirty="0"/>
                        <a:t>Q</a:t>
                      </a:r>
                      <a:r>
                        <a:rPr lang="hr-HR" sz="1050" dirty="0"/>
                        <a:t> – kaljen i popušten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2001206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/>
                        <a:t>S460QL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050" dirty="0"/>
                        <a:t>S – konstrukcijski čelik; 460 </a:t>
                      </a:r>
                      <a:r>
                        <a:rPr lang="hr-HR" sz="1050" dirty="0" err="1"/>
                        <a:t>MPa</a:t>
                      </a:r>
                      <a:r>
                        <a:rPr lang="hr-HR" sz="1050" dirty="0"/>
                        <a:t>; Q – kaljen i popušten; </a:t>
                      </a:r>
                      <a:r>
                        <a:rPr lang="hr-HR" sz="1050" b="1" dirty="0"/>
                        <a:t>L</a:t>
                      </a:r>
                      <a:r>
                        <a:rPr lang="hr-HR" sz="1050" dirty="0"/>
                        <a:t> – za niske temperature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270586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/>
                        <a:t>S460QL1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050" dirty="0"/>
                        <a:t>S – konstrukcijski čelik; 460 </a:t>
                      </a:r>
                      <a:r>
                        <a:rPr lang="hr-HR" sz="1050" dirty="0" err="1"/>
                        <a:t>MPa</a:t>
                      </a:r>
                      <a:r>
                        <a:rPr lang="hr-HR" sz="1050" dirty="0"/>
                        <a:t>; Q – kaljen i popušten; </a:t>
                      </a:r>
                      <a:r>
                        <a:rPr lang="hr-HR" sz="1050" b="1" dirty="0"/>
                        <a:t>L1</a:t>
                      </a:r>
                      <a:r>
                        <a:rPr lang="hr-HR" sz="1050" dirty="0"/>
                        <a:t> – dodatno za vrlo niske temperature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5502514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/>
                        <a:t>S355MC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050" dirty="0"/>
                        <a:t>S – konstrukcijski čelik; 355 </a:t>
                      </a:r>
                      <a:r>
                        <a:rPr lang="hr-HR" sz="1050" dirty="0" err="1"/>
                        <a:t>MPa</a:t>
                      </a:r>
                      <a:r>
                        <a:rPr lang="hr-HR" sz="1050" dirty="0"/>
                        <a:t>; </a:t>
                      </a:r>
                      <a:r>
                        <a:rPr lang="hr-HR" sz="1050" b="1" dirty="0"/>
                        <a:t>MC</a:t>
                      </a:r>
                      <a:r>
                        <a:rPr lang="hr-HR" sz="1050" dirty="0"/>
                        <a:t> – </a:t>
                      </a:r>
                      <a:r>
                        <a:rPr lang="hr-HR" sz="1050" dirty="0" err="1"/>
                        <a:t>termomehanički</a:t>
                      </a:r>
                      <a:r>
                        <a:rPr lang="hr-HR" sz="1050" dirty="0"/>
                        <a:t> valjan s mogućnošću hladne obrade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9093269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/>
                        <a:t>S355NC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050" dirty="0"/>
                        <a:t>S – konstrukcijski čelik; 355 MPa; </a:t>
                      </a:r>
                      <a:r>
                        <a:rPr lang="pl-PL" sz="1050" b="1" dirty="0"/>
                        <a:t>NC</a:t>
                      </a:r>
                      <a:r>
                        <a:rPr lang="pl-PL" sz="1050" dirty="0"/>
                        <a:t> – normalizacijski valjan za hladnu obradu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815907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/>
                        <a:t>S355J2H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050" dirty="0"/>
                        <a:t>S – konstrukcijski čelik; 355 </a:t>
                      </a:r>
                      <a:r>
                        <a:rPr lang="hr-HR" sz="1050" dirty="0" err="1"/>
                        <a:t>MPa</a:t>
                      </a:r>
                      <a:r>
                        <a:rPr lang="hr-HR" sz="1050" dirty="0"/>
                        <a:t>; J2 – 27 J na −20 °C; </a:t>
                      </a:r>
                      <a:r>
                        <a:rPr lang="hr-HR" sz="1050" b="1" dirty="0"/>
                        <a:t>H</a:t>
                      </a:r>
                      <a:r>
                        <a:rPr lang="hr-HR" sz="1050" dirty="0"/>
                        <a:t> – šuplji profil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8850857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/>
                        <a:t>S355GP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050" dirty="0"/>
                        <a:t>S – konstrukcijski čelik; 355 MPa; </a:t>
                      </a:r>
                      <a:r>
                        <a:rPr lang="pl-PL" sz="1050" b="1" dirty="0"/>
                        <a:t>GP</a:t>
                      </a:r>
                      <a:r>
                        <a:rPr lang="pl-PL" sz="1050" dirty="0"/>
                        <a:t> – za opću primjenu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8299107"/>
                  </a:ext>
                </a:extLst>
              </a:tr>
              <a:tr h="124013">
                <a:tc>
                  <a:txBody>
                    <a:bodyPr/>
                    <a:lstStyle/>
                    <a:p>
                      <a:r>
                        <a:rPr lang="hr-HR" sz="1050" b="1"/>
                        <a:t>S350GD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050" dirty="0"/>
                        <a:t>S – konstrukcijski čelik; 350 MPa; </a:t>
                      </a:r>
                      <a:r>
                        <a:rPr lang="pl-PL" sz="1050" b="1" dirty="0"/>
                        <a:t>GD</a:t>
                      </a:r>
                      <a:r>
                        <a:rPr lang="pl-PL" sz="1050" dirty="0"/>
                        <a:t> – pocinčani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180661"/>
                  </a:ext>
                </a:extLst>
              </a:tr>
              <a:tr h="214498">
                <a:tc>
                  <a:txBody>
                    <a:bodyPr/>
                    <a:lstStyle/>
                    <a:p>
                      <a:r>
                        <a:rPr lang="hr-HR" sz="1050" b="1"/>
                        <a:t>S350GD+Z</a:t>
                      </a:r>
                      <a:endParaRPr lang="hr-HR" sz="105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050" dirty="0"/>
                        <a:t>S – konstrukcijski čelik; 350 MPa; GD – pocinčani; </a:t>
                      </a:r>
                      <a:r>
                        <a:rPr lang="pl-PL" sz="1050" b="1" dirty="0"/>
                        <a:t>+Z</a:t>
                      </a:r>
                      <a:r>
                        <a:rPr lang="pl-PL" sz="1050" dirty="0"/>
                        <a:t> – cink premaz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9978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398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11349317" y="6388623"/>
            <a:ext cx="757518" cy="365125"/>
          </a:xfrm>
          <a:ln>
            <a:solidFill>
              <a:srgbClr val="EB8113"/>
            </a:solidFill>
          </a:ln>
        </p:spPr>
        <p:txBody>
          <a:bodyPr/>
          <a:lstStyle/>
          <a:p>
            <a:pPr algn="ctr"/>
            <a:fld id="{31F02658-BDD1-4C1D-A300-E134D1B3EB8B}" type="slidenum">
              <a:rPr lang="hr-HR" smtClean="0">
                <a:solidFill>
                  <a:srgbClr val="EB8113"/>
                </a:solidFill>
              </a:rPr>
              <a:pPr algn="ctr"/>
              <a:t>2</a:t>
            </a:fld>
            <a:endParaRPr lang="hr-HR">
              <a:solidFill>
                <a:srgbClr val="EB8113"/>
              </a:solidFill>
            </a:endParaRPr>
          </a:p>
        </p:txBody>
      </p:sp>
      <p:sp>
        <p:nvSpPr>
          <p:cNvPr id="3" name="Pravokutnik 2"/>
          <p:cNvSpPr/>
          <p:nvPr/>
        </p:nvSpPr>
        <p:spPr>
          <a:xfrm>
            <a:off x="543485" y="843260"/>
            <a:ext cx="11563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Prvo slovo "S</a:t>
            </a:r>
            <a:r>
              <a:rPr lang="hr-HR" dirty="0">
                <a:latin typeface="Calibri" panose="020F0502020204030204" pitchFamily="34" charset="0"/>
              </a:rPr>
              <a:t>" predstavlja grupu čelika prema namjeni. U ovom slučaju "S" </a:t>
            </a:r>
            <a:r>
              <a:rPr lang="hr-HR" dirty="0" smtClean="0">
                <a:latin typeface="Calibri" panose="020F0502020204030204" pitchFamily="34" charset="0"/>
              </a:rPr>
              <a:t>označava "konstrukcijski </a:t>
            </a:r>
            <a:r>
              <a:rPr lang="hr-HR" dirty="0">
                <a:latin typeface="Calibri" panose="020F0502020204030204" pitchFamily="34" charset="0"/>
              </a:rPr>
              <a:t>čelik" (slika </a:t>
            </a:r>
            <a:r>
              <a:rPr lang="hr-HR" dirty="0" smtClean="0">
                <a:latin typeface="Calibri" panose="020F0502020204030204" pitchFamily="34" charset="0"/>
              </a:rPr>
              <a:t>30).</a:t>
            </a:r>
            <a:endParaRPr lang="hr-HR" dirty="0"/>
          </a:p>
        </p:txBody>
      </p:sp>
      <p:graphicFrame>
        <p:nvGraphicFramePr>
          <p:cNvPr id="6" name="Tablic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31625"/>
              </p:ext>
            </p:extLst>
          </p:nvPr>
        </p:nvGraphicFramePr>
        <p:xfrm>
          <a:off x="2032000" y="1357841"/>
          <a:ext cx="81280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950">
                  <a:extLst>
                    <a:ext uri="{9D8B030D-6E8A-4147-A177-3AD203B41FA5}">
                      <a16:colId xmlns:a16="http://schemas.microsoft.com/office/drawing/2014/main" val="1608661737"/>
                    </a:ext>
                  </a:extLst>
                </a:gridCol>
                <a:gridCol w="7131050">
                  <a:extLst>
                    <a:ext uri="{9D8B030D-6E8A-4147-A177-3AD203B41FA5}">
                      <a16:colId xmlns:a16="http://schemas.microsoft.com/office/drawing/2014/main" val="14840037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Oznaka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Opis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962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S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Konstrukcijski čelik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93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P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Čelik za posude pod tlakom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907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L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Čelik za cjevovode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021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E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Čelik za upotrebu u strojogradnji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054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H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Čelik</a:t>
                      </a:r>
                      <a:r>
                        <a:rPr lang="hr-HR" sz="1600" b="1" baseline="0" dirty="0" smtClean="0"/>
                        <a:t> za izradu plosnatih proizvoda (hladno valjani)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188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R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Čelici za izgradnju</a:t>
                      </a:r>
                      <a:r>
                        <a:rPr lang="hr-HR" sz="1600" b="1" baseline="0" dirty="0" smtClean="0"/>
                        <a:t> tračnica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658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C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Ugljični čelici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349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n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Legirani čelici (1% mangana uz </a:t>
                      </a:r>
                      <a:r>
                        <a:rPr lang="hr-HR" sz="1600" b="1" dirty="0" err="1" smtClean="0"/>
                        <a:t>maseni</a:t>
                      </a:r>
                      <a:r>
                        <a:rPr lang="hr-HR" sz="1600" b="1" dirty="0" smtClean="0"/>
                        <a:t> udio ostalih elemenata od 5%)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752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X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Legirani čelici s više od 5% </a:t>
                      </a:r>
                      <a:r>
                        <a:rPr lang="hr-HR" sz="1600" b="1" dirty="0" err="1" smtClean="0"/>
                        <a:t>masenog</a:t>
                      </a:r>
                      <a:r>
                        <a:rPr lang="hr-HR" sz="1600" b="1" dirty="0" smtClean="0"/>
                        <a:t> udjela elemenata za </a:t>
                      </a:r>
                      <a:r>
                        <a:rPr lang="hr-HR" sz="1600" b="1" dirty="0" err="1" smtClean="0"/>
                        <a:t>legiranje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470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HS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err="1" smtClean="0"/>
                        <a:t>Brzorezni</a:t>
                      </a:r>
                      <a:r>
                        <a:rPr lang="hr-HR" sz="1600" b="1" dirty="0" smtClean="0"/>
                        <a:t> čelici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526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G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Čelični lijev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709723"/>
                  </a:ext>
                </a:extLst>
              </a:tr>
            </a:tbl>
          </a:graphicData>
        </a:graphic>
      </p:graphicFrame>
      <p:sp>
        <p:nvSpPr>
          <p:cNvPr id="7" name="Pravokutnik 6"/>
          <p:cNvSpPr/>
          <p:nvPr/>
        </p:nvSpPr>
        <p:spPr>
          <a:xfrm>
            <a:off x="2032000" y="5924854"/>
            <a:ext cx="8128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1600" dirty="0">
                <a:latin typeface="Calibri" panose="020F0502020204030204" pitchFamily="34" charset="0"/>
              </a:rPr>
              <a:t>Slika </a:t>
            </a:r>
            <a:r>
              <a:rPr lang="hr-HR" sz="1600" dirty="0" smtClean="0">
                <a:latin typeface="Calibri" panose="020F0502020204030204" pitchFamily="34" charset="0"/>
              </a:rPr>
              <a:t>30 </a:t>
            </a:r>
            <a:r>
              <a:rPr lang="hr-HR" sz="1600" dirty="0">
                <a:latin typeface="Calibri" panose="020F0502020204030204" pitchFamily="34" charset="0"/>
              </a:rPr>
              <a:t>- Osnovna oznaka koja definira svojstva čelika odnosno čvrstoću i svrhu primjene</a:t>
            </a:r>
            <a:endParaRPr lang="hr-HR" sz="1600" dirty="0"/>
          </a:p>
        </p:txBody>
      </p:sp>
      <p:sp>
        <p:nvSpPr>
          <p:cNvPr id="8" name="Pravokutnik 7"/>
          <p:cNvSpPr/>
          <p:nvPr/>
        </p:nvSpPr>
        <p:spPr>
          <a:xfrm>
            <a:off x="543485" y="216638"/>
            <a:ext cx="541090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hr-HR" dirty="0">
                <a:latin typeface="Calibri" panose="020F0502020204030204" pitchFamily="34" charset="0"/>
              </a:rPr>
              <a:t>Primjer oznake prema EN 10027 standardu: </a:t>
            </a:r>
            <a:r>
              <a:rPr lang="hr-HR" b="1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S355J2G3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83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11349317" y="6388623"/>
            <a:ext cx="757518" cy="365125"/>
          </a:xfrm>
          <a:ln>
            <a:solidFill>
              <a:srgbClr val="EB8113"/>
            </a:solidFill>
          </a:ln>
        </p:spPr>
        <p:txBody>
          <a:bodyPr/>
          <a:lstStyle/>
          <a:p>
            <a:pPr algn="ctr"/>
            <a:fld id="{31F02658-BDD1-4C1D-A300-E134D1B3EB8B}" type="slidenum">
              <a:rPr lang="hr-HR" smtClean="0">
                <a:solidFill>
                  <a:srgbClr val="EB8113"/>
                </a:solidFill>
              </a:rPr>
              <a:pPr algn="ctr"/>
              <a:t>3</a:t>
            </a:fld>
            <a:endParaRPr lang="hr-HR">
              <a:solidFill>
                <a:srgbClr val="EB8113"/>
              </a:solidFill>
            </a:endParaRPr>
          </a:p>
        </p:txBody>
      </p:sp>
      <p:sp>
        <p:nvSpPr>
          <p:cNvPr id="2" name="Pravokutnik 1"/>
          <p:cNvSpPr/>
          <p:nvPr/>
        </p:nvSpPr>
        <p:spPr>
          <a:xfrm>
            <a:off x="762000" y="550176"/>
            <a:ext cx="1143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Broj "355" </a:t>
            </a:r>
            <a:r>
              <a:rPr lang="hr-HR" b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označava minimalnu granicu razvlačenja čelika </a:t>
            </a:r>
            <a:r>
              <a:rPr lang="hr-HR" dirty="0">
                <a:latin typeface="Calibri" panose="020F0502020204030204" pitchFamily="34" charset="0"/>
              </a:rPr>
              <a:t>u </a:t>
            </a:r>
            <a:r>
              <a:rPr lang="hr-HR" b="1" u="sng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megapaskalima</a:t>
            </a:r>
            <a:r>
              <a:rPr lang="hr-HR" b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(</a:t>
            </a:r>
            <a:r>
              <a:rPr lang="hr-HR" b="1" u="sng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MPa</a:t>
            </a:r>
            <a:r>
              <a:rPr lang="hr-HR" b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</a:t>
            </a:r>
            <a:r>
              <a:rPr lang="hr-HR" dirty="0">
                <a:latin typeface="Calibri" panose="020F0502020204030204" pitchFamily="34" charset="0"/>
              </a:rPr>
              <a:t>. </a:t>
            </a:r>
            <a:r>
              <a:rPr lang="hr-HR" dirty="0" smtClean="0">
                <a:latin typeface="Calibri" panose="020F0502020204030204" pitchFamily="34" charset="0"/>
              </a:rPr>
              <a:t>Granica razvlačenja </a:t>
            </a:r>
            <a:r>
              <a:rPr lang="hr-HR" dirty="0">
                <a:latin typeface="Calibri" panose="020F0502020204030204" pitchFamily="34" charset="0"/>
              </a:rPr>
              <a:t>garantira koliko je čelik čvrst prije nego što se počne trajno deformirati </a:t>
            </a:r>
            <a:r>
              <a:rPr lang="hr-HR" dirty="0" smtClean="0">
                <a:latin typeface="Calibri" panose="020F0502020204030204" pitchFamily="34" charset="0"/>
              </a:rPr>
              <a:t>pod opterećenjem</a:t>
            </a:r>
            <a:r>
              <a:rPr lang="hr-HR" dirty="0">
                <a:latin typeface="Calibri" panose="020F0502020204030204" pitchFamily="34" charset="0"/>
              </a:rPr>
              <a:t>.</a:t>
            </a: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762000" y="1194839"/>
            <a:ext cx="1143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Dodatna oznaka 1 </a:t>
            </a:r>
            <a:r>
              <a:rPr lang="pl-PL" dirty="0">
                <a:latin typeface="Calibri" panose="020F0502020204030204" pitchFamily="34" charset="0"/>
              </a:rPr>
              <a:t>predstavlja mehaničku karakteristiku odnosno </a:t>
            </a:r>
            <a:r>
              <a:rPr lang="pl-PL" b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udarnu radnj loma čelika</a:t>
            </a:r>
            <a:r>
              <a:rPr lang="pl-PL" dirty="0">
                <a:latin typeface="Calibri" panose="020F0502020204030204" pitchFamily="34" charset="0"/>
              </a:rPr>
              <a:t>. </a:t>
            </a:r>
            <a:r>
              <a:rPr lang="pl-PL" dirty="0" smtClean="0">
                <a:latin typeface="Calibri" panose="020F0502020204030204" pitchFamily="34" charset="0"/>
              </a:rPr>
              <a:t>U ovom </a:t>
            </a:r>
            <a:r>
              <a:rPr lang="pl-PL" dirty="0">
                <a:latin typeface="Calibri" panose="020F0502020204030204" pitchFamily="34" charset="0"/>
              </a:rPr>
              <a:t>slučaju, "J2" kratica nam govori da je </a:t>
            </a:r>
            <a:r>
              <a:rPr lang="pl-PL" b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udarni rad loma 27 </a:t>
            </a:r>
            <a:r>
              <a:rPr lang="pl-PL" b="1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J (džula) </a:t>
            </a:r>
            <a:r>
              <a:rPr lang="pl-PL" b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na temperaturi od -20 °</a:t>
            </a:r>
            <a:r>
              <a:rPr lang="pl-PL" b="1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 </a:t>
            </a:r>
            <a:r>
              <a:rPr lang="hr-HR" dirty="0" smtClean="0">
                <a:latin typeface="Calibri" panose="020F0502020204030204" pitchFamily="34" charset="0"/>
              </a:rPr>
              <a:t>(slika 31).</a:t>
            </a:r>
            <a:endParaRPr lang="hr-HR" dirty="0"/>
          </a:p>
        </p:txBody>
      </p:sp>
      <p:graphicFrame>
        <p:nvGraphicFramePr>
          <p:cNvPr id="7" name="Tablic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213288"/>
              </p:ext>
            </p:extLst>
          </p:nvPr>
        </p:nvGraphicFramePr>
        <p:xfrm>
          <a:off x="3538469" y="1921866"/>
          <a:ext cx="2714762" cy="4291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328">
                  <a:extLst>
                    <a:ext uri="{9D8B030D-6E8A-4147-A177-3AD203B41FA5}">
                      <a16:colId xmlns:a16="http://schemas.microsoft.com/office/drawing/2014/main" val="3614654075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388314396"/>
                    </a:ext>
                  </a:extLst>
                </a:gridCol>
                <a:gridCol w="894521">
                  <a:extLst>
                    <a:ext uri="{9D8B030D-6E8A-4147-A177-3AD203B41FA5}">
                      <a16:colId xmlns:a16="http://schemas.microsoft.com/office/drawing/2014/main" val="2585520168"/>
                    </a:ext>
                  </a:extLst>
                </a:gridCol>
              </a:tblGrid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Oznaka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Udarni lom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err="1" smtClean="0"/>
                        <a:t>Temp</a:t>
                      </a:r>
                      <a:r>
                        <a:rPr lang="hr-HR" sz="1400" dirty="0" smtClean="0"/>
                        <a:t>.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363834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JR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27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20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40958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KR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40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20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093112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LR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60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20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241445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J0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27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512028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K0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40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786053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L0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60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597674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J2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27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-20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502593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K2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40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-20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251264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L2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60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-20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194275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J3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27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-30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6402836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K3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40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-30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8254677"/>
                  </a:ext>
                </a:extLst>
              </a:tr>
            </a:tbl>
          </a:graphicData>
        </a:graphic>
      </p:graphicFrame>
      <p:graphicFrame>
        <p:nvGraphicFramePr>
          <p:cNvPr id="8" name="Tablic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811553"/>
              </p:ext>
            </p:extLst>
          </p:nvPr>
        </p:nvGraphicFramePr>
        <p:xfrm>
          <a:off x="6331916" y="1921866"/>
          <a:ext cx="2714762" cy="3948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328">
                  <a:extLst>
                    <a:ext uri="{9D8B030D-6E8A-4147-A177-3AD203B41FA5}">
                      <a16:colId xmlns:a16="http://schemas.microsoft.com/office/drawing/2014/main" val="3614654075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388314396"/>
                    </a:ext>
                  </a:extLst>
                </a:gridCol>
                <a:gridCol w="894521">
                  <a:extLst>
                    <a:ext uri="{9D8B030D-6E8A-4147-A177-3AD203B41FA5}">
                      <a16:colId xmlns:a16="http://schemas.microsoft.com/office/drawing/2014/main" val="2585520168"/>
                    </a:ext>
                  </a:extLst>
                </a:gridCol>
              </a:tblGrid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Oznaka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Udarni lom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err="1" smtClean="0"/>
                        <a:t>Temp</a:t>
                      </a:r>
                      <a:r>
                        <a:rPr lang="hr-HR" sz="1400" dirty="0" smtClean="0"/>
                        <a:t>.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363834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L3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60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-30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40958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J4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27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-40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093112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K4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27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40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241445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L4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60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-40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512028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J5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27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-50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786053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K5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40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-50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597674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L5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60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-50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502593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J6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27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-60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251264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K6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40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-60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194275"/>
                  </a:ext>
                </a:extLst>
              </a:tr>
              <a:tr h="34305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L6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60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-60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6402836"/>
                  </a:ext>
                </a:extLst>
              </a:tr>
            </a:tbl>
          </a:graphicData>
        </a:graphic>
      </p:graphicFrame>
      <p:sp>
        <p:nvSpPr>
          <p:cNvPr id="9" name="Pravokutnik 8"/>
          <p:cNvSpPr/>
          <p:nvPr/>
        </p:nvSpPr>
        <p:spPr>
          <a:xfrm>
            <a:off x="4344833" y="6415194"/>
            <a:ext cx="39741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600" dirty="0">
                <a:latin typeface="Calibri" panose="020F0502020204030204" pitchFamily="34" charset="0"/>
              </a:rPr>
              <a:t>Slika </a:t>
            </a:r>
            <a:r>
              <a:rPr lang="hr-HR" sz="1600" dirty="0" smtClean="0">
                <a:latin typeface="Calibri" panose="020F0502020204030204" pitchFamily="34" charset="0"/>
              </a:rPr>
              <a:t>31 </a:t>
            </a:r>
            <a:r>
              <a:rPr lang="hr-HR" sz="1600" dirty="0">
                <a:latin typeface="Calibri" panose="020F0502020204030204" pitchFamily="34" charset="0"/>
              </a:rPr>
              <a:t>- Tablica koja definira udarni rad loma</a:t>
            </a:r>
            <a:endParaRPr lang="hr-HR" sz="1600" dirty="0"/>
          </a:p>
        </p:txBody>
      </p:sp>
      <p:sp>
        <p:nvSpPr>
          <p:cNvPr id="10" name="Pravokutnik 9"/>
          <p:cNvSpPr/>
          <p:nvPr/>
        </p:nvSpPr>
        <p:spPr>
          <a:xfrm>
            <a:off x="762000" y="140496"/>
            <a:ext cx="541090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hr-HR" dirty="0">
                <a:latin typeface="Calibri" panose="020F0502020204030204" pitchFamily="34" charset="0"/>
              </a:rPr>
              <a:t>Primjer oznake prema EN 10027 standardu: </a:t>
            </a:r>
            <a:r>
              <a:rPr lang="hr-HR" b="1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S355J2G3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19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11349317" y="6388623"/>
            <a:ext cx="757518" cy="365125"/>
          </a:xfrm>
          <a:ln>
            <a:solidFill>
              <a:srgbClr val="EB8113"/>
            </a:solidFill>
          </a:ln>
        </p:spPr>
        <p:txBody>
          <a:bodyPr/>
          <a:lstStyle/>
          <a:p>
            <a:pPr algn="ctr"/>
            <a:fld id="{31F02658-BDD1-4C1D-A300-E134D1B3EB8B}" type="slidenum">
              <a:rPr lang="hr-HR" smtClean="0">
                <a:solidFill>
                  <a:srgbClr val="EB8113"/>
                </a:solidFill>
              </a:rPr>
              <a:pPr algn="ctr"/>
              <a:t>4</a:t>
            </a:fld>
            <a:endParaRPr lang="hr-HR">
              <a:solidFill>
                <a:srgbClr val="EB8113"/>
              </a:solidFill>
            </a:endParaRPr>
          </a:p>
        </p:txBody>
      </p:sp>
      <p:sp>
        <p:nvSpPr>
          <p:cNvPr id="2" name="Pravokutnik 1"/>
          <p:cNvSpPr/>
          <p:nvPr/>
        </p:nvSpPr>
        <p:spPr>
          <a:xfrm>
            <a:off x="752474" y="186035"/>
            <a:ext cx="114395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b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Dodatna oznaka 1 također može definirati toplinsku obradu</a:t>
            </a:r>
            <a:r>
              <a:rPr lang="hr-HR" dirty="0">
                <a:latin typeface="Calibri" panose="020F0502020204030204" pitchFamily="34" charset="0"/>
              </a:rPr>
              <a:t> (slika </a:t>
            </a:r>
            <a:r>
              <a:rPr lang="hr-HR" dirty="0" smtClean="0">
                <a:latin typeface="Calibri" panose="020F0502020204030204" pitchFamily="34" charset="0"/>
              </a:rPr>
              <a:t>32) </a:t>
            </a:r>
            <a:r>
              <a:rPr lang="hr-HR" dirty="0">
                <a:latin typeface="Calibri" panose="020F0502020204030204" pitchFamily="34" charset="0"/>
              </a:rPr>
              <a:t>i područje primjene (slika </a:t>
            </a:r>
            <a:r>
              <a:rPr lang="hr-HR" dirty="0" smtClean="0">
                <a:latin typeface="Calibri" panose="020F0502020204030204" pitchFamily="34" charset="0"/>
              </a:rPr>
              <a:t>33) čelika</a:t>
            </a:r>
            <a:r>
              <a:rPr lang="hr-HR" dirty="0">
                <a:latin typeface="Calibri" panose="020F0502020204030204" pitchFamily="34" charset="0"/>
              </a:rPr>
              <a:t>.</a:t>
            </a:r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268608"/>
              </p:ext>
            </p:extLst>
          </p:nvPr>
        </p:nvGraphicFramePr>
        <p:xfrm>
          <a:off x="822324" y="776816"/>
          <a:ext cx="493077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76">
                  <a:extLst>
                    <a:ext uri="{9D8B030D-6E8A-4147-A177-3AD203B41FA5}">
                      <a16:colId xmlns:a16="http://schemas.microsoft.com/office/drawing/2014/main" val="1608661737"/>
                    </a:ext>
                  </a:extLst>
                </a:gridCol>
                <a:gridCol w="4076699">
                  <a:extLst>
                    <a:ext uri="{9D8B030D-6E8A-4147-A177-3AD203B41FA5}">
                      <a16:colId xmlns:a16="http://schemas.microsoft.com/office/drawing/2014/main" val="14840037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Oznaka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Opis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962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A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Čelik otvrdnut izlučivanjem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93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M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err="1" smtClean="0"/>
                        <a:t>Termomehanički</a:t>
                      </a:r>
                      <a:r>
                        <a:rPr lang="hr-HR" sz="1600" b="1" dirty="0" smtClean="0"/>
                        <a:t> valjani čelik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907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N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Normizacijski žareni (valjani) čelik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021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Q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Poboljšani čelik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054176"/>
                  </a:ext>
                </a:extLst>
              </a:tr>
            </a:tbl>
          </a:graphicData>
        </a:graphic>
      </p:graphicFrame>
      <p:sp>
        <p:nvSpPr>
          <p:cNvPr id="6" name="Pravokutnik 5"/>
          <p:cNvSpPr/>
          <p:nvPr/>
        </p:nvSpPr>
        <p:spPr>
          <a:xfrm>
            <a:off x="1613148" y="2683188"/>
            <a:ext cx="288476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600" dirty="0">
                <a:latin typeface="Calibri" panose="020F0502020204030204" pitchFamily="34" charset="0"/>
              </a:rPr>
              <a:t>Slika </a:t>
            </a:r>
            <a:r>
              <a:rPr lang="hr-HR" sz="1600" dirty="0" smtClean="0">
                <a:latin typeface="Calibri" panose="020F0502020204030204" pitchFamily="34" charset="0"/>
              </a:rPr>
              <a:t>32 </a:t>
            </a:r>
            <a:r>
              <a:rPr lang="hr-HR" sz="1600" dirty="0">
                <a:latin typeface="Calibri" panose="020F0502020204030204" pitchFamily="34" charset="0"/>
              </a:rPr>
              <a:t>- Toplinska obrada čelika</a:t>
            </a:r>
            <a:endParaRPr lang="hr-HR" sz="1600" dirty="0"/>
          </a:p>
        </p:txBody>
      </p:sp>
      <p:graphicFrame>
        <p:nvGraphicFramePr>
          <p:cNvPr id="8" name="Tablic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15073"/>
              </p:ext>
            </p:extLst>
          </p:nvPr>
        </p:nvGraphicFramePr>
        <p:xfrm>
          <a:off x="6100002" y="783755"/>
          <a:ext cx="4930775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76">
                  <a:extLst>
                    <a:ext uri="{9D8B030D-6E8A-4147-A177-3AD203B41FA5}">
                      <a16:colId xmlns:a16="http://schemas.microsoft.com/office/drawing/2014/main" val="1608661737"/>
                    </a:ext>
                  </a:extLst>
                </a:gridCol>
                <a:gridCol w="4076699">
                  <a:extLst>
                    <a:ext uri="{9D8B030D-6E8A-4147-A177-3AD203B41FA5}">
                      <a16:colId xmlns:a16="http://schemas.microsoft.com/office/drawing/2014/main" val="14840037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Oznaka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Opis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962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C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Hladno obradivi čelici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93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D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Čelici za vruće uranjanje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907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E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Čelici za emajliranje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021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F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Čelici za kovanje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054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H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Čelici za visoke</a:t>
                      </a:r>
                      <a:r>
                        <a:rPr lang="hr-HR" sz="1600" b="1" baseline="0" dirty="0" smtClean="0"/>
                        <a:t> temperature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472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L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Čelici za niske temperature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297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O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Čelici za primjenu na moru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389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P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Čelici za </a:t>
                      </a:r>
                      <a:r>
                        <a:rPr lang="hr-HR" sz="1600" b="1" dirty="0" err="1" smtClean="0"/>
                        <a:t>žmurje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982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R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Čelici za sobnu temperaturu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164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S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Čelici za </a:t>
                      </a:r>
                      <a:r>
                        <a:rPr lang="hr-HR" sz="1600" b="1" dirty="0" err="1" smtClean="0"/>
                        <a:t>prodogradnju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504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T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Čelici za cijevi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142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W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Čelici otporni na atmosferu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644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X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Čelici za nisku i visoku temperaturu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840709"/>
                  </a:ext>
                </a:extLst>
              </a:tr>
            </a:tbl>
          </a:graphicData>
        </a:graphic>
      </p:graphicFrame>
      <p:sp>
        <p:nvSpPr>
          <p:cNvPr id="9" name="Pravokutnik 8"/>
          <p:cNvSpPr/>
          <p:nvPr/>
        </p:nvSpPr>
        <p:spPr>
          <a:xfrm>
            <a:off x="7196971" y="6120884"/>
            <a:ext cx="3379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>
                <a:latin typeface="Calibri" panose="020F0502020204030204" pitchFamily="34" charset="0"/>
              </a:rPr>
              <a:t>Slika </a:t>
            </a:r>
            <a:r>
              <a:rPr lang="hr-HR" dirty="0" smtClean="0">
                <a:latin typeface="Calibri" panose="020F0502020204030204" pitchFamily="34" charset="0"/>
              </a:rPr>
              <a:t>33 </a:t>
            </a:r>
            <a:r>
              <a:rPr lang="hr-HR" dirty="0">
                <a:latin typeface="Calibri" panose="020F0502020204030204" pitchFamily="34" charset="0"/>
              </a:rPr>
              <a:t>- Područje primjene čelika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8939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11349317" y="6388623"/>
            <a:ext cx="757518" cy="365125"/>
          </a:xfrm>
          <a:ln>
            <a:solidFill>
              <a:srgbClr val="EB8113"/>
            </a:solidFill>
          </a:ln>
        </p:spPr>
        <p:txBody>
          <a:bodyPr/>
          <a:lstStyle/>
          <a:p>
            <a:pPr algn="ctr"/>
            <a:fld id="{31F02658-BDD1-4C1D-A300-E134D1B3EB8B}" type="slidenum">
              <a:rPr lang="hr-HR" smtClean="0">
                <a:solidFill>
                  <a:srgbClr val="EB8113"/>
                </a:solidFill>
              </a:rPr>
              <a:pPr algn="ctr"/>
              <a:t>5</a:t>
            </a:fld>
            <a:endParaRPr lang="hr-HR">
              <a:solidFill>
                <a:srgbClr val="EB8113"/>
              </a:solidFill>
            </a:endParaRPr>
          </a:p>
        </p:txBody>
      </p:sp>
      <p:sp>
        <p:nvSpPr>
          <p:cNvPr id="2" name="Pravokutnik 1"/>
          <p:cNvSpPr/>
          <p:nvPr/>
        </p:nvSpPr>
        <p:spPr>
          <a:xfrm>
            <a:off x="133350" y="707946"/>
            <a:ext cx="120586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4. Dodatna </a:t>
            </a:r>
            <a:r>
              <a:rPr lang="hr-HR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oznaka 2 </a:t>
            </a:r>
            <a:r>
              <a:rPr lang="hr-HR" dirty="0">
                <a:latin typeface="Calibri" panose="020F0502020204030204" pitchFamily="34" charset="0"/>
              </a:rPr>
              <a:t>predstavlja fizičku karakteristiku. U ovom slučaju "G3" kratica nam govori</a:t>
            </a:r>
          </a:p>
          <a:p>
            <a:r>
              <a:rPr lang="hr-HR" dirty="0">
                <a:latin typeface="Calibri" panose="020F0502020204030204" pitchFamily="34" charset="0"/>
              </a:rPr>
              <a:t>da je uvjet isporuke opcijski.</a:t>
            </a:r>
            <a:endParaRPr lang="hr-HR" dirty="0"/>
          </a:p>
        </p:txBody>
      </p:sp>
      <p:sp>
        <p:nvSpPr>
          <p:cNvPr id="3" name="Pravokutnik 2"/>
          <p:cNvSpPr/>
          <p:nvPr/>
        </p:nvSpPr>
        <p:spPr>
          <a:xfrm>
            <a:off x="224643" y="1463159"/>
            <a:ext cx="45608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>
                <a:latin typeface="Calibri" panose="020F0502020204030204" pitchFamily="34" charset="0"/>
              </a:rPr>
              <a:t>Fizičke karakteristike grupa 1 (Stanje isporuke):</a:t>
            </a: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4785507" y="1463159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latin typeface="Calibri" panose="020F0502020204030204" pitchFamily="34" charset="0"/>
              </a:rPr>
              <a:t>G1 </a:t>
            </a:r>
            <a:r>
              <a:rPr lang="hr-HR" dirty="0">
                <a:latin typeface="Calibri" panose="020F0502020204030204" pitchFamily="34" charset="0"/>
              </a:rPr>
              <a:t>- ne smiren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latin typeface="Calibri" panose="020F0502020204030204" pitchFamily="34" charset="0"/>
              </a:rPr>
              <a:t>G2 </a:t>
            </a:r>
            <a:r>
              <a:rPr lang="hr-HR" dirty="0">
                <a:latin typeface="Calibri" panose="020F0502020204030204" pitchFamily="34" charset="0"/>
              </a:rPr>
              <a:t>- smiren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latin typeface="Calibri" panose="020F0502020204030204" pitchFamily="34" charset="0"/>
              </a:rPr>
              <a:t>G3 </a:t>
            </a:r>
            <a:r>
              <a:rPr lang="hr-HR" dirty="0">
                <a:latin typeface="Calibri" panose="020F0502020204030204" pitchFamily="34" charset="0"/>
              </a:rPr>
              <a:t>- uvjeti isporuke opcijski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latin typeface="Calibri" panose="020F0502020204030204" pitchFamily="34" charset="0"/>
              </a:rPr>
              <a:t>G4 </a:t>
            </a:r>
            <a:r>
              <a:rPr lang="hr-HR" dirty="0">
                <a:latin typeface="Calibri" panose="020F0502020204030204" pitchFamily="34" charset="0"/>
              </a:rPr>
              <a:t>- uvjeti isporuke po izboru proizvođača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latin typeface="Calibri" panose="020F0502020204030204" pitchFamily="34" charset="0"/>
              </a:rPr>
              <a:t>M – termo-mehaničko </a:t>
            </a:r>
            <a:r>
              <a:rPr lang="hr-HR" dirty="0">
                <a:latin typeface="Calibri" panose="020F0502020204030204" pitchFamily="34" charset="0"/>
              </a:rPr>
              <a:t>valjanje</a:t>
            </a:r>
            <a:endParaRPr lang="hr-HR" dirty="0"/>
          </a:p>
        </p:txBody>
      </p:sp>
      <p:sp>
        <p:nvSpPr>
          <p:cNvPr id="6" name="Pravokutnik 5"/>
          <p:cNvSpPr/>
          <p:nvPr/>
        </p:nvSpPr>
        <p:spPr>
          <a:xfrm>
            <a:off x="296499" y="3140512"/>
            <a:ext cx="29312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>
                <a:latin typeface="Calibri" panose="020F0502020204030204" pitchFamily="34" charset="0"/>
              </a:rPr>
              <a:t>Fizičke karakteristike grupa 2:</a:t>
            </a:r>
            <a:endParaRPr lang="hr-HR" dirty="0"/>
          </a:p>
        </p:txBody>
      </p:sp>
      <p:sp>
        <p:nvSpPr>
          <p:cNvPr id="9" name="Pravokutnik 8"/>
          <p:cNvSpPr/>
          <p:nvPr/>
        </p:nvSpPr>
        <p:spPr>
          <a:xfrm>
            <a:off x="133350" y="155138"/>
            <a:ext cx="541090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hr-HR" dirty="0">
                <a:latin typeface="Calibri" panose="020F0502020204030204" pitchFamily="34" charset="0"/>
              </a:rPr>
              <a:t>Primjer oznake prema EN 10027 standardu: </a:t>
            </a:r>
            <a:r>
              <a:rPr lang="hr-HR" b="1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S355J2G3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Pravokutnik 9"/>
          <p:cNvSpPr/>
          <p:nvPr/>
        </p:nvSpPr>
        <p:spPr>
          <a:xfrm>
            <a:off x="3343275" y="3161705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latin typeface="Calibri" panose="020F0502020204030204" pitchFamily="34" charset="0"/>
              </a:rPr>
              <a:t>L </a:t>
            </a:r>
            <a:r>
              <a:rPr lang="hr-HR" dirty="0">
                <a:latin typeface="Calibri" panose="020F0502020204030204" pitchFamily="34" charset="0"/>
              </a:rPr>
              <a:t>- za niske temperature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latin typeface="Calibri" panose="020F0502020204030204" pitchFamily="34" charset="0"/>
              </a:rPr>
              <a:t>M </a:t>
            </a:r>
            <a:r>
              <a:rPr lang="hr-HR" dirty="0">
                <a:latin typeface="Calibri" panose="020F0502020204030204" pitchFamily="34" charset="0"/>
              </a:rPr>
              <a:t>- </a:t>
            </a:r>
            <a:r>
              <a:rPr lang="hr-HR" dirty="0" err="1">
                <a:latin typeface="Calibri" panose="020F0502020204030204" pitchFamily="34" charset="0"/>
              </a:rPr>
              <a:t>termomehaničko</a:t>
            </a:r>
            <a:r>
              <a:rPr lang="hr-HR" dirty="0">
                <a:latin typeface="Calibri" panose="020F0502020204030204" pitchFamily="34" charset="0"/>
              </a:rPr>
              <a:t> oblikovanje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latin typeface="Calibri" panose="020F0502020204030204" pitchFamily="34" charset="0"/>
              </a:rPr>
              <a:t>N </a:t>
            </a:r>
            <a:r>
              <a:rPr lang="hr-HR" dirty="0">
                <a:latin typeface="Calibri" panose="020F0502020204030204" pitchFamily="34" charset="0"/>
              </a:rPr>
              <a:t>- normalizacijsko valjanje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latin typeface="Calibri" panose="020F0502020204030204" pitchFamily="34" charset="0"/>
              </a:rPr>
              <a:t>O </a:t>
            </a:r>
            <a:r>
              <a:rPr lang="hr-HR" dirty="0">
                <a:latin typeface="Calibri" panose="020F0502020204030204" pitchFamily="34" charset="0"/>
              </a:rPr>
              <a:t>- za </a:t>
            </a:r>
            <a:r>
              <a:rPr lang="hr-HR" dirty="0" err="1">
                <a:latin typeface="Calibri" panose="020F0502020204030204" pitchFamily="34" charset="0"/>
              </a:rPr>
              <a:t>offshore</a:t>
            </a:r>
            <a:r>
              <a:rPr lang="hr-HR" dirty="0">
                <a:latin typeface="Calibri" panose="020F0502020204030204" pitchFamily="34" charset="0"/>
              </a:rPr>
              <a:t> konstrukcije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W </a:t>
            </a:r>
            <a:r>
              <a:rPr lang="pl-PL" dirty="0">
                <a:latin typeface="Calibri" panose="020F0502020204030204" pitchFamily="34" charset="0"/>
              </a:rPr>
              <a:t>- otporni na atmosferske utjecaje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0996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11349317" y="6388623"/>
            <a:ext cx="757518" cy="365125"/>
          </a:xfrm>
          <a:ln>
            <a:solidFill>
              <a:srgbClr val="EB8113"/>
            </a:solidFill>
          </a:ln>
        </p:spPr>
        <p:txBody>
          <a:bodyPr/>
          <a:lstStyle/>
          <a:p>
            <a:pPr algn="ctr"/>
            <a:fld id="{31F02658-BDD1-4C1D-A300-E134D1B3EB8B}" type="slidenum">
              <a:rPr lang="hr-HR" smtClean="0">
                <a:solidFill>
                  <a:srgbClr val="EB8113"/>
                </a:solidFill>
              </a:rPr>
              <a:pPr algn="ctr"/>
              <a:t>6</a:t>
            </a:fld>
            <a:endParaRPr lang="hr-HR">
              <a:solidFill>
                <a:srgbClr val="EB8113"/>
              </a:solidFill>
            </a:endParaRPr>
          </a:p>
        </p:txBody>
      </p:sp>
      <p:sp>
        <p:nvSpPr>
          <p:cNvPr id="3" name="Pravokutnik 2"/>
          <p:cNvSpPr/>
          <p:nvPr/>
        </p:nvSpPr>
        <p:spPr>
          <a:xfrm>
            <a:off x="77424" y="93465"/>
            <a:ext cx="119118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5. Dopunska </a:t>
            </a:r>
            <a:r>
              <a:rPr lang="hr-HR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oznaka </a:t>
            </a:r>
            <a:r>
              <a:rPr lang="hr-HR" dirty="0">
                <a:latin typeface="Calibri" panose="020F0502020204030204" pitchFamily="34" charset="0"/>
              </a:rPr>
              <a:t>definira specijalne zahtjeve. U ovom slučaju "+Z35" garantira </a:t>
            </a:r>
            <a:r>
              <a:rPr lang="hr-HR" dirty="0" smtClean="0">
                <a:latin typeface="Calibri" panose="020F0502020204030204" pitchFamily="34" charset="0"/>
              </a:rPr>
              <a:t>najmanje </a:t>
            </a:r>
            <a:r>
              <a:rPr lang="pl-PL" dirty="0" smtClean="0">
                <a:latin typeface="Calibri" panose="020F0502020204030204" pitchFamily="34" charset="0"/>
              </a:rPr>
              <a:t>suženje </a:t>
            </a:r>
            <a:r>
              <a:rPr lang="pl-PL" dirty="0">
                <a:latin typeface="Calibri" panose="020F0502020204030204" pitchFamily="34" charset="0"/>
              </a:rPr>
              <a:t>u smjeru okomitom </a:t>
            </a:r>
            <a:r>
              <a:rPr lang="pl-PL" dirty="0" smtClean="0">
                <a:latin typeface="Calibri" panose="020F0502020204030204" pitchFamily="34" charset="0"/>
              </a:rPr>
              <a:t>na površinu </a:t>
            </a:r>
            <a:r>
              <a:rPr lang="pl-PL" dirty="0">
                <a:latin typeface="Calibri" panose="020F0502020204030204" pitchFamily="34" charset="0"/>
              </a:rPr>
              <a:t>za 35 %. (slika </a:t>
            </a:r>
            <a:r>
              <a:rPr lang="pl-PL" dirty="0" smtClean="0">
                <a:latin typeface="Calibri" panose="020F0502020204030204" pitchFamily="34" charset="0"/>
              </a:rPr>
              <a:t>34)</a:t>
            </a:r>
            <a:endParaRPr lang="hr-HR" dirty="0"/>
          </a:p>
        </p:txBody>
      </p:sp>
      <p:graphicFrame>
        <p:nvGraphicFramePr>
          <p:cNvPr id="6" name="Tablic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372952"/>
              </p:ext>
            </p:extLst>
          </p:nvPr>
        </p:nvGraphicFramePr>
        <p:xfrm>
          <a:off x="3474900" y="824441"/>
          <a:ext cx="4930775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76">
                  <a:extLst>
                    <a:ext uri="{9D8B030D-6E8A-4147-A177-3AD203B41FA5}">
                      <a16:colId xmlns:a16="http://schemas.microsoft.com/office/drawing/2014/main" val="1608661737"/>
                    </a:ext>
                  </a:extLst>
                </a:gridCol>
                <a:gridCol w="4076699">
                  <a:extLst>
                    <a:ext uri="{9D8B030D-6E8A-4147-A177-3AD203B41FA5}">
                      <a16:colId xmlns:a16="http://schemas.microsoft.com/office/drawing/2014/main" val="14840037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Oznaka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Opis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962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+C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Kompozitni čelik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93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+F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err="1" smtClean="0"/>
                        <a:t>Sitnozrnati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907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+H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err="1" smtClean="0"/>
                        <a:t>Prokaljeni</a:t>
                      </a:r>
                      <a:r>
                        <a:rPr lang="hr-HR" sz="1600" b="1" dirty="0" smtClean="0"/>
                        <a:t> čelik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021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+Z15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Najmanje suženje okomito na površinu 15%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054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+Z25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Najmanje suženje okomito na površinu 25%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2611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+Z35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1" dirty="0" smtClean="0"/>
                        <a:t>Najmanje suženje okomito na površinu 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506536"/>
                  </a:ext>
                </a:extLst>
              </a:tr>
            </a:tbl>
          </a:graphicData>
        </a:graphic>
      </p:graphicFrame>
      <p:sp>
        <p:nvSpPr>
          <p:cNvPr id="4" name="Pravokutnik 3"/>
          <p:cNvSpPr/>
          <p:nvPr/>
        </p:nvSpPr>
        <p:spPr>
          <a:xfrm>
            <a:off x="4742595" y="3504966"/>
            <a:ext cx="2581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>
                <a:latin typeface="Calibri" panose="020F0502020204030204" pitchFamily="34" charset="0"/>
              </a:rPr>
              <a:t>Slika </a:t>
            </a:r>
            <a:r>
              <a:rPr lang="hr-HR" dirty="0" smtClean="0">
                <a:latin typeface="Calibri" panose="020F0502020204030204" pitchFamily="34" charset="0"/>
              </a:rPr>
              <a:t>34 </a:t>
            </a:r>
            <a:r>
              <a:rPr lang="hr-HR" dirty="0">
                <a:latin typeface="Calibri" panose="020F0502020204030204" pitchFamily="34" charset="0"/>
              </a:rPr>
              <a:t>- Posebni zahtjevi</a:t>
            </a:r>
            <a:endParaRPr lang="hr-HR" dirty="0"/>
          </a:p>
        </p:txBody>
      </p:sp>
      <p:sp>
        <p:nvSpPr>
          <p:cNvPr id="7" name="Pravokutnik 6"/>
          <p:cNvSpPr/>
          <p:nvPr/>
        </p:nvSpPr>
        <p:spPr>
          <a:xfrm>
            <a:off x="561974" y="3958943"/>
            <a:ext cx="113442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latin typeface="Calibri" panose="020F0502020204030204" pitchFamily="34" charset="0"/>
              </a:rPr>
              <a:t>Dopunska oznaka može još označavati podjelu prevlaka (slika </a:t>
            </a:r>
            <a:r>
              <a:rPr lang="hr-HR" dirty="0" smtClean="0">
                <a:latin typeface="Calibri" panose="020F0502020204030204" pitchFamily="34" charset="0"/>
              </a:rPr>
              <a:t>35) </a:t>
            </a:r>
            <a:r>
              <a:rPr lang="hr-HR" dirty="0">
                <a:latin typeface="Calibri" panose="020F0502020204030204" pitchFamily="34" charset="0"/>
              </a:rPr>
              <a:t>i podjelu obrada (slika </a:t>
            </a:r>
            <a:r>
              <a:rPr lang="hr-HR" dirty="0" smtClean="0">
                <a:latin typeface="Calibri" panose="020F0502020204030204" pitchFamily="34" charset="0"/>
              </a:rPr>
              <a:t>36).</a:t>
            </a:r>
            <a:endParaRPr lang="hr-HR" dirty="0"/>
          </a:p>
        </p:txBody>
      </p:sp>
      <p:graphicFrame>
        <p:nvGraphicFramePr>
          <p:cNvPr id="9" name="Tablic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317304"/>
              </p:ext>
            </p:extLst>
          </p:nvPr>
        </p:nvGraphicFramePr>
        <p:xfrm>
          <a:off x="4271536" y="4433573"/>
          <a:ext cx="469755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679">
                  <a:extLst>
                    <a:ext uri="{9D8B030D-6E8A-4147-A177-3AD203B41FA5}">
                      <a16:colId xmlns:a16="http://schemas.microsoft.com/office/drawing/2014/main" val="1608661737"/>
                    </a:ext>
                  </a:extLst>
                </a:gridCol>
                <a:gridCol w="3883871">
                  <a:extLst>
                    <a:ext uri="{9D8B030D-6E8A-4147-A177-3AD203B41FA5}">
                      <a16:colId xmlns:a16="http://schemas.microsoft.com/office/drawing/2014/main" val="14840037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Oznaka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Opis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962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+A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err="1" smtClean="0"/>
                        <a:t>Aluminizirani</a:t>
                      </a:r>
                      <a:r>
                        <a:rPr lang="hr-HR" sz="1600" b="1" dirty="0" smtClean="0"/>
                        <a:t> čelik (plamen)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93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+CU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Čelik presvučen bakrom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907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+Z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Pocinčano (plamen)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021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+ZE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Pocinčano (elektroliza)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054176"/>
                  </a:ext>
                </a:extLst>
              </a:tr>
            </a:tbl>
          </a:graphicData>
        </a:graphic>
      </p:graphicFrame>
      <p:sp>
        <p:nvSpPr>
          <p:cNvPr id="10" name="Pravokutnik 9"/>
          <p:cNvSpPr/>
          <p:nvPr/>
        </p:nvSpPr>
        <p:spPr>
          <a:xfrm>
            <a:off x="5427813" y="6394516"/>
            <a:ext cx="2606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>
                <a:latin typeface="Calibri" panose="020F0502020204030204" pitchFamily="34" charset="0"/>
              </a:rPr>
              <a:t>Slika </a:t>
            </a:r>
            <a:r>
              <a:rPr lang="hr-HR" dirty="0" smtClean="0">
                <a:latin typeface="Calibri" panose="020F0502020204030204" pitchFamily="34" charset="0"/>
              </a:rPr>
              <a:t>35 </a:t>
            </a:r>
            <a:r>
              <a:rPr lang="hr-HR" dirty="0">
                <a:latin typeface="Calibri" panose="020F0502020204030204" pitchFamily="34" charset="0"/>
              </a:rPr>
              <a:t>- Podjela prevlaka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5051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11349317" y="6388623"/>
            <a:ext cx="757518" cy="365125"/>
          </a:xfrm>
          <a:ln>
            <a:solidFill>
              <a:srgbClr val="EB8113"/>
            </a:solidFill>
          </a:ln>
        </p:spPr>
        <p:txBody>
          <a:bodyPr/>
          <a:lstStyle/>
          <a:p>
            <a:pPr algn="ctr"/>
            <a:fld id="{31F02658-BDD1-4C1D-A300-E134D1B3EB8B}" type="slidenum">
              <a:rPr lang="hr-HR" smtClean="0">
                <a:solidFill>
                  <a:srgbClr val="EB8113"/>
                </a:solidFill>
              </a:rPr>
              <a:pPr algn="ctr"/>
              <a:t>7</a:t>
            </a:fld>
            <a:endParaRPr lang="hr-HR">
              <a:solidFill>
                <a:srgbClr val="EB8113"/>
              </a:solidFill>
            </a:endParaRPr>
          </a:p>
        </p:txBody>
      </p:sp>
      <p:sp>
        <p:nvSpPr>
          <p:cNvPr id="2" name="Pravokutnik 1"/>
          <p:cNvSpPr/>
          <p:nvPr/>
        </p:nvSpPr>
        <p:spPr>
          <a:xfrm>
            <a:off x="403582" y="177284"/>
            <a:ext cx="58222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Calibri" panose="020F0502020204030204" pitchFamily="34" charset="0"/>
              </a:rPr>
              <a:t>Slika </a:t>
            </a:r>
            <a:r>
              <a:rPr lang="pl-PL" dirty="0" smtClean="0">
                <a:latin typeface="Calibri" panose="020F0502020204030204" pitchFamily="34" charset="0"/>
              </a:rPr>
              <a:t>36 </a:t>
            </a:r>
            <a:r>
              <a:rPr lang="pl-PL" dirty="0">
                <a:latin typeface="Calibri" panose="020F0502020204030204" pitchFamily="34" charset="0"/>
              </a:rPr>
              <a:t>prikazuje oznake obrade i pripadajuće opise obrade.</a:t>
            </a:r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003226"/>
              </p:ext>
            </p:extLst>
          </p:nvPr>
        </p:nvGraphicFramePr>
        <p:xfrm>
          <a:off x="3747224" y="697549"/>
          <a:ext cx="469755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679">
                  <a:extLst>
                    <a:ext uri="{9D8B030D-6E8A-4147-A177-3AD203B41FA5}">
                      <a16:colId xmlns:a16="http://schemas.microsoft.com/office/drawing/2014/main" val="1608661737"/>
                    </a:ext>
                  </a:extLst>
                </a:gridCol>
                <a:gridCol w="3883871">
                  <a:extLst>
                    <a:ext uri="{9D8B030D-6E8A-4147-A177-3AD203B41FA5}">
                      <a16:colId xmlns:a16="http://schemas.microsoft.com/office/drawing/2014/main" val="14840037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Oznaka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Opis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962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+A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Meko žareni čelik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93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+C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Hladno očvrsnuti čelik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907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+Q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Kaljeni čelik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021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+ST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Čelik žaren</a:t>
                      </a:r>
                      <a:r>
                        <a:rPr lang="hr-HR" sz="1600" b="1" baseline="0" dirty="0" smtClean="0"/>
                        <a:t> u otopini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054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/>
                        <a:t>+T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Popušteni čelik</a:t>
                      </a:r>
                      <a:endParaRPr lang="hr-H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571670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4857775" y="3073522"/>
            <a:ext cx="2476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>
                <a:latin typeface="Calibri" panose="020F0502020204030204" pitchFamily="34" charset="0"/>
              </a:rPr>
              <a:t>Slika </a:t>
            </a:r>
            <a:r>
              <a:rPr lang="hr-HR" dirty="0" smtClean="0">
                <a:latin typeface="Calibri" panose="020F0502020204030204" pitchFamily="34" charset="0"/>
              </a:rPr>
              <a:t>36 </a:t>
            </a:r>
            <a:r>
              <a:rPr lang="hr-HR" dirty="0">
                <a:latin typeface="Calibri" panose="020F0502020204030204" pitchFamily="34" charset="0"/>
              </a:rPr>
              <a:t>- Podjela obrada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7406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11349317" y="6388623"/>
            <a:ext cx="757518" cy="365125"/>
          </a:xfrm>
          <a:ln>
            <a:solidFill>
              <a:srgbClr val="EB8113"/>
            </a:solidFill>
          </a:ln>
        </p:spPr>
        <p:txBody>
          <a:bodyPr/>
          <a:lstStyle/>
          <a:p>
            <a:pPr algn="ctr"/>
            <a:fld id="{31F02658-BDD1-4C1D-A300-E134D1B3EB8B}" type="slidenum">
              <a:rPr lang="hr-HR" smtClean="0">
                <a:solidFill>
                  <a:srgbClr val="EB8113"/>
                </a:solidFill>
              </a:rPr>
              <a:pPr algn="ctr"/>
              <a:t>8</a:t>
            </a:fld>
            <a:endParaRPr lang="hr-HR">
              <a:solidFill>
                <a:srgbClr val="EB8113"/>
              </a:solidFill>
            </a:endParaRPr>
          </a:p>
        </p:txBody>
      </p:sp>
      <p:sp>
        <p:nvSpPr>
          <p:cNvPr id="2" name="Pravokutnik 1"/>
          <p:cNvSpPr/>
          <p:nvPr/>
        </p:nvSpPr>
        <p:spPr>
          <a:xfrm>
            <a:off x="127000" y="161122"/>
            <a:ext cx="1188776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b="1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Zadatak 9: </a:t>
            </a:r>
            <a:r>
              <a:rPr lang="nn-NO" dirty="0">
                <a:latin typeface="Calibri" panose="020F0502020204030204" pitchFamily="34" charset="0"/>
              </a:rPr>
              <a:t>Proučiti i definirati standardnu oznaku čelika i dati dva konkretna primjera gdje se takav</a:t>
            </a:r>
          </a:p>
          <a:p>
            <a:r>
              <a:rPr lang="hr-HR" sz="2000" dirty="0">
                <a:latin typeface="Calibri" panose="020F0502020204030204" pitchFamily="34" charset="0"/>
              </a:rPr>
              <a:t>materijal koristi.</a:t>
            </a:r>
            <a:endParaRPr lang="hr-HR" dirty="0"/>
          </a:p>
        </p:txBody>
      </p:sp>
      <p:sp>
        <p:nvSpPr>
          <p:cNvPr id="3" name="Pravokutnik 2"/>
          <p:cNvSpPr/>
          <p:nvPr/>
        </p:nvSpPr>
        <p:spPr>
          <a:xfrm>
            <a:off x="1889125" y="46374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dirty="0" smtClean="0">
                <a:latin typeface="Calibri" panose="020F0502020204030204" pitchFamily="34" charset="0"/>
              </a:rPr>
              <a:t>a) </a:t>
            </a: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P355GH</a:t>
            </a:r>
            <a:r>
              <a:rPr lang="hr-HR" b="1" dirty="0" smtClean="0">
                <a:latin typeface="Calibri" panose="020F0502020204030204" pitchFamily="34" charset="0"/>
              </a:rPr>
              <a:t>,</a:t>
            </a: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hr-HR" dirty="0" smtClean="0"/>
              <a:t>b) </a:t>
            </a: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S255NL</a:t>
            </a:r>
            <a:endParaRPr lang="hr-H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127000" y="1146593"/>
            <a:ext cx="1186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>
                <a:latin typeface="Calibri" panose="020F0502020204030204" pitchFamily="34" charset="0"/>
              </a:rPr>
              <a:t>a) </a:t>
            </a:r>
            <a:r>
              <a:rPr lang="hr-HR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P355GH</a:t>
            </a:r>
            <a:endParaRPr lang="hr-HR" dirty="0"/>
          </a:p>
        </p:txBody>
      </p:sp>
      <p:sp>
        <p:nvSpPr>
          <p:cNvPr id="7" name="Pravokutnik 6"/>
          <p:cNvSpPr/>
          <p:nvPr/>
        </p:nvSpPr>
        <p:spPr>
          <a:xfrm>
            <a:off x="1313543" y="1146593"/>
            <a:ext cx="1058227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 smtClean="0"/>
              <a:t>P</a:t>
            </a:r>
            <a:r>
              <a:rPr lang="hr-HR" sz="1600" dirty="0" smtClean="0"/>
              <a:t> </a:t>
            </a:r>
            <a:r>
              <a:rPr lang="hr-HR" sz="1600" dirty="0"/>
              <a:t>→ čelik za </a:t>
            </a:r>
            <a:r>
              <a:rPr lang="hr-HR" sz="1600" b="1" dirty="0"/>
              <a:t>tlačne posude (</a:t>
            </a:r>
            <a:r>
              <a:rPr lang="hr-HR" sz="1600" b="1" dirty="0" err="1"/>
              <a:t>pressure</a:t>
            </a:r>
            <a:r>
              <a:rPr lang="hr-HR" sz="1600" b="1" dirty="0"/>
              <a:t> </a:t>
            </a:r>
            <a:r>
              <a:rPr lang="hr-HR" sz="1600" b="1" dirty="0" err="1"/>
              <a:t>vessel</a:t>
            </a:r>
            <a:r>
              <a:rPr lang="hr-HR" sz="1600" b="1" dirty="0"/>
              <a:t> </a:t>
            </a:r>
            <a:r>
              <a:rPr lang="hr-HR" sz="1600" b="1" dirty="0" err="1"/>
              <a:t>steel</a:t>
            </a:r>
            <a:r>
              <a:rPr lang="hr-HR" sz="1600" b="1" dirty="0"/>
              <a:t>)</a:t>
            </a:r>
            <a:r>
              <a:rPr lang="hr-HR" sz="1600" dirty="0"/>
              <a:t/>
            </a:r>
            <a:br>
              <a:rPr lang="hr-HR" sz="1600" dirty="0"/>
            </a:br>
            <a:r>
              <a:rPr lang="hr-HR" sz="1600" dirty="0"/>
              <a:t>Oznaka „P“ znači da se čelik koristi za izradu </a:t>
            </a:r>
            <a:r>
              <a:rPr lang="hr-HR" sz="1600" b="1" dirty="0"/>
              <a:t>posuda pod tlakom</a:t>
            </a:r>
            <a:r>
              <a:rPr lang="hr-HR" sz="1600" dirty="0"/>
              <a:t>, cijevi, izmjenjivača topline i sličnih komponenti koje rade pod povišenim tlakom.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/>
              <a:t>355</a:t>
            </a:r>
            <a:r>
              <a:rPr lang="hr-HR" sz="1600" dirty="0"/>
              <a:t> → </a:t>
            </a:r>
            <a:r>
              <a:rPr lang="hr-HR" sz="1600" b="1" dirty="0"/>
              <a:t>minimalna granica razvlačenja</a:t>
            </a:r>
            <a:r>
              <a:rPr lang="hr-HR" sz="1600" dirty="0"/>
              <a:t> 355 </a:t>
            </a:r>
            <a:r>
              <a:rPr lang="hr-HR" sz="1600" dirty="0" err="1"/>
              <a:t>MPa</a:t>
            </a:r>
            <a:r>
              <a:rPr lang="hr-HR" sz="1600" dirty="0"/>
              <a:t/>
            </a:r>
            <a:br>
              <a:rPr lang="hr-HR" sz="1600" dirty="0"/>
            </a:br>
            <a:r>
              <a:rPr lang="hr-HR" sz="1600" dirty="0"/>
              <a:t>To označava da čelik ima granicu razvlačenja (naprezanje pri kojem dolazi do trajne deformacije) od </a:t>
            </a:r>
            <a:r>
              <a:rPr lang="hr-HR" sz="1600" b="1" dirty="0"/>
              <a:t>najmanje 355 </a:t>
            </a:r>
            <a:r>
              <a:rPr lang="hr-HR" sz="1600" b="1" dirty="0" err="1"/>
              <a:t>megapaskala</a:t>
            </a:r>
            <a:r>
              <a:rPr lang="hr-HR" sz="16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/>
              <a:t>GH</a:t>
            </a:r>
            <a:r>
              <a:rPr lang="hr-HR" sz="1600" dirty="0"/>
              <a:t> → čelik za </a:t>
            </a:r>
            <a:r>
              <a:rPr lang="hr-HR" sz="1600" b="1" dirty="0"/>
              <a:t>povišene temperature (Gas/Hot)</a:t>
            </a:r>
            <a:r>
              <a:rPr lang="hr-HR" sz="1600" dirty="0"/>
              <a:t/>
            </a:r>
            <a:br>
              <a:rPr lang="hr-HR" sz="1600" dirty="0"/>
            </a:br>
            <a:r>
              <a:rPr lang="hr-HR" sz="1600" dirty="0"/>
              <a:t>Slova „GH“ označavaju da je čelik </a:t>
            </a:r>
            <a:r>
              <a:rPr lang="hr-HR" sz="1600" b="1" dirty="0"/>
              <a:t>namijenjen radu pri povišenim temperaturama</a:t>
            </a:r>
            <a:r>
              <a:rPr lang="hr-HR" sz="1600" dirty="0"/>
              <a:t>, npr. u parnim kotlovima i toplinskim izmjenjivačima.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 smtClean="0"/>
              <a:t>Značenje </a:t>
            </a:r>
            <a:r>
              <a:rPr lang="hr-HR" sz="1600" b="1" dirty="0"/>
              <a:t>cijele oznake:</a:t>
            </a:r>
            <a:r>
              <a:rPr lang="hr-HR" sz="1600" dirty="0"/>
              <a:t/>
            </a:r>
            <a:br>
              <a:rPr lang="hr-HR" sz="1600" dirty="0"/>
            </a:br>
            <a:r>
              <a:rPr lang="hr-HR" sz="1600" b="1" dirty="0"/>
              <a:t>P355GH</a:t>
            </a:r>
            <a:r>
              <a:rPr lang="hr-HR" sz="1600" dirty="0"/>
              <a:t> je čelik za tlačne posude, s minimalnom granicom razvlačenja 355 </a:t>
            </a:r>
            <a:r>
              <a:rPr lang="hr-HR" sz="1600" dirty="0" err="1"/>
              <a:t>MPa</a:t>
            </a:r>
            <a:r>
              <a:rPr lang="hr-HR" sz="1600" dirty="0"/>
              <a:t>, prikladan za primjenu pri povišenim </a:t>
            </a:r>
            <a:r>
              <a:rPr lang="hr-HR" sz="1600" dirty="0" smtClean="0"/>
              <a:t>temperaturama.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 smtClean="0"/>
              <a:t>Tipična </a:t>
            </a:r>
            <a:r>
              <a:rPr lang="hr-HR" sz="1600" b="1" dirty="0"/>
              <a:t>primjena:</a:t>
            </a:r>
            <a:r>
              <a:rPr lang="hr-HR" sz="1600" dirty="0"/>
              <a:t> kotlovi, izmjenjivači topline, cjevovodi pod tlakom.</a:t>
            </a:r>
          </a:p>
        </p:txBody>
      </p:sp>
    </p:spTree>
    <p:extLst>
      <p:ext uri="{BB962C8B-B14F-4D97-AF65-F5344CB8AC3E}">
        <p14:creationId xmlns:p14="http://schemas.microsoft.com/office/powerpoint/2010/main" val="113078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11349317" y="6388623"/>
            <a:ext cx="757518" cy="365125"/>
          </a:xfrm>
          <a:ln>
            <a:solidFill>
              <a:srgbClr val="EB8113"/>
            </a:solidFill>
          </a:ln>
        </p:spPr>
        <p:txBody>
          <a:bodyPr/>
          <a:lstStyle/>
          <a:p>
            <a:pPr algn="ctr"/>
            <a:fld id="{31F02658-BDD1-4C1D-A300-E134D1B3EB8B}" type="slidenum">
              <a:rPr lang="hr-HR" smtClean="0">
                <a:solidFill>
                  <a:srgbClr val="EB8113"/>
                </a:solidFill>
              </a:rPr>
              <a:pPr algn="ctr"/>
              <a:t>9</a:t>
            </a:fld>
            <a:endParaRPr lang="hr-HR">
              <a:solidFill>
                <a:srgbClr val="EB8113"/>
              </a:solidFill>
            </a:endParaRPr>
          </a:p>
        </p:txBody>
      </p:sp>
      <p:sp>
        <p:nvSpPr>
          <p:cNvPr id="2" name="Pravokutnik 1"/>
          <p:cNvSpPr/>
          <p:nvPr/>
        </p:nvSpPr>
        <p:spPr>
          <a:xfrm>
            <a:off x="127000" y="161122"/>
            <a:ext cx="1188776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b="1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Zadatak 9: </a:t>
            </a:r>
            <a:r>
              <a:rPr lang="nn-NO" dirty="0">
                <a:latin typeface="Calibri" panose="020F0502020204030204" pitchFamily="34" charset="0"/>
              </a:rPr>
              <a:t>Proučiti i definirati standardnu oznaku čelika i dati dva konkretna primjera gdje se takav</a:t>
            </a:r>
          </a:p>
          <a:p>
            <a:r>
              <a:rPr lang="hr-HR" sz="2000" dirty="0">
                <a:latin typeface="Calibri" panose="020F0502020204030204" pitchFamily="34" charset="0"/>
              </a:rPr>
              <a:t>materijal koristi.</a:t>
            </a:r>
            <a:endParaRPr lang="hr-HR" dirty="0"/>
          </a:p>
        </p:txBody>
      </p:sp>
      <p:sp>
        <p:nvSpPr>
          <p:cNvPr id="3" name="Pravokutnik 2"/>
          <p:cNvSpPr/>
          <p:nvPr/>
        </p:nvSpPr>
        <p:spPr>
          <a:xfrm>
            <a:off x="1889125" y="46374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dirty="0" smtClean="0">
                <a:latin typeface="Calibri" panose="020F0502020204030204" pitchFamily="34" charset="0"/>
              </a:rPr>
              <a:t>a) </a:t>
            </a: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P355GH</a:t>
            </a:r>
            <a:r>
              <a:rPr lang="hr-HR" b="1" dirty="0" smtClean="0">
                <a:latin typeface="Calibri" panose="020F0502020204030204" pitchFamily="34" charset="0"/>
              </a:rPr>
              <a:t>,</a:t>
            </a: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hr-HR" dirty="0" smtClean="0"/>
              <a:t>b) </a:t>
            </a: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S255NL</a:t>
            </a:r>
            <a:endParaRPr lang="hr-H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Pravokutnik 5"/>
          <p:cNvSpPr/>
          <p:nvPr/>
        </p:nvSpPr>
        <p:spPr>
          <a:xfrm>
            <a:off x="1457456" y="1235244"/>
            <a:ext cx="1073454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 smtClean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hr-HR" sz="1600" dirty="0" smtClean="0"/>
              <a:t> </a:t>
            </a:r>
            <a:r>
              <a:rPr lang="hr-HR" sz="1600" dirty="0"/>
              <a:t>→ </a:t>
            </a:r>
            <a:r>
              <a:rPr lang="hr-HR" sz="1600" b="1" dirty="0"/>
              <a:t>konstrukcijski čelik (</a:t>
            </a:r>
            <a:r>
              <a:rPr lang="hr-HR" sz="1600" b="1" dirty="0" err="1"/>
              <a:t>structural</a:t>
            </a:r>
            <a:r>
              <a:rPr lang="hr-HR" sz="1600" b="1" dirty="0"/>
              <a:t> </a:t>
            </a:r>
            <a:r>
              <a:rPr lang="hr-HR" sz="1600" b="1" dirty="0" err="1"/>
              <a:t>steel</a:t>
            </a:r>
            <a:r>
              <a:rPr lang="hr-HR" sz="1600" b="1" dirty="0"/>
              <a:t>)</a:t>
            </a:r>
            <a:r>
              <a:rPr lang="hr-HR" sz="1600" dirty="0"/>
              <a:t/>
            </a:r>
            <a:br>
              <a:rPr lang="hr-HR" sz="1600" dirty="0"/>
            </a:br>
            <a:r>
              <a:rPr lang="hr-HR" sz="1600" dirty="0"/>
              <a:t>Koristi se za nosive konstrukcije — grede, stupove, okvire i druge građevne elemente.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chemeClr val="accent1">
                    <a:lumMod val="75000"/>
                  </a:schemeClr>
                </a:solidFill>
              </a:rPr>
              <a:t>255</a:t>
            </a:r>
            <a:r>
              <a:rPr lang="hr-HR" sz="1600" dirty="0"/>
              <a:t> → </a:t>
            </a:r>
            <a:r>
              <a:rPr lang="hr-HR" sz="1600" b="1" dirty="0"/>
              <a:t>minimalna granica razvlačenja</a:t>
            </a:r>
            <a:r>
              <a:rPr lang="hr-HR" sz="1600" dirty="0"/>
              <a:t> 255 </a:t>
            </a:r>
            <a:r>
              <a:rPr lang="hr-HR" sz="1600" dirty="0" err="1"/>
              <a:t>MPa</a:t>
            </a:r>
            <a:r>
              <a:rPr lang="hr-HR" sz="1600" dirty="0"/>
              <a:t/>
            </a:r>
            <a:br>
              <a:rPr lang="hr-HR" sz="1600" dirty="0"/>
            </a:br>
            <a:r>
              <a:rPr lang="hr-HR" sz="1600" dirty="0"/>
              <a:t>To znači da čelik ima čvrstoću od najmanje 255 </a:t>
            </a:r>
            <a:r>
              <a:rPr lang="hr-HR" sz="1600" dirty="0" err="1"/>
              <a:t>MPa</a:t>
            </a:r>
            <a:r>
              <a:rPr lang="hr-HR" sz="1600" dirty="0"/>
              <a:t> prije trajne deformacije.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hr-HR" sz="1600" dirty="0"/>
              <a:t> → </a:t>
            </a:r>
            <a:r>
              <a:rPr lang="hr-HR" sz="1600" b="1" dirty="0"/>
              <a:t>normalizacijski valjan (</a:t>
            </a:r>
            <a:r>
              <a:rPr lang="hr-HR" sz="1600" b="1" dirty="0" err="1"/>
              <a:t>normalized</a:t>
            </a:r>
            <a:r>
              <a:rPr lang="hr-HR" sz="1600" b="1" dirty="0"/>
              <a:t> </a:t>
            </a:r>
            <a:r>
              <a:rPr lang="hr-HR" sz="1600" b="1" dirty="0" err="1"/>
              <a:t>rolled</a:t>
            </a:r>
            <a:r>
              <a:rPr lang="hr-HR" sz="1600" b="1" dirty="0"/>
              <a:t>)</a:t>
            </a:r>
            <a:r>
              <a:rPr lang="hr-HR" sz="1600" dirty="0"/>
              <a:t/>
            </a:r>
            <a:br>
              <a:rPr lang="hr-HR" sz="1600" dirty="0"/>
            </a:br>
            <a:r>
              <a:rPr lang="hr-HR" sz="1600" dirty="0"/>
              <a:t>Oznaka „N“ znači da je čelik </a:t>
            </a:r>
            <a:r>
              <a:rPr lang="hr-HR" sz="1600" b="1" dirty="0"/>
              <a:t>normalizacijski toplinski obrađen</a:t>
            </a:r>
            <a:r>
              <a:rPr lang="hr-HR" sz="1600" dirty="0"/>
              <a:t> radi poboljšanja mehaničkih svojstava.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hr-HR" sz="1600" dirty="0"/>
              <a:t> → </a:t>
            </a:r>
            <a:r>
              <a:rPr lang="hr-HR" sz="1600" b="1" dirty="0"/>
              <a:t>za niske temperature (</a:t>
            </a:r>
            <a:r>
              <a:rPr lang="hr-HR" sz="1600" b="1" dirty="0" err="1"/>
              <a:t>low</a:t>
            </a:r>
            <a:r>
              <a:rPr lang="hr-HR" sz="1600" b="1" dirty="0"/>
              <a:t> temperature)</a:t>
            </a:r>
            <a:r>
              <a:rPr lang="hr-HR" sz="1600" dirty="0"/>
              <a:t/>
            </a:r>
            <a:br>
              <a:rPr lang="hr-HR" sz="1600" dirty="0"/>
            </a:br>
            <a:r>
              <a:rPr lang="hr-HR" sz="1600" dirty="0"/>
              <a:t>Oznaka „L“ označava da čelik ima </a:t>
            </a:r>
            <a:r>
              <a:rPr lang="hr-HR" sz="1600" b="1" dirty="0"/>
              <a:t>poboljšanu žilavost na niskim temperaturama</a:t>
            </a:r>
            <a:r>
              <a:rPr lang="hr-HR" sz="1600" dirty="0"/>
              <a:t>, što ga čini prikladnim za hladna </a:t>
            </a:r>
            <a:r>
              <a:rPr lang="hr-HR" sz="1600" dirty="0" smtClean="0"/>
              <a:t>okruženja.</a:t>
            </a:r>
          </a:p>
          <a:p>
            <a:endParaRPr lang="hr-HR" sz="1600" dirty="0" smtClean="0"/>
          </a:p>
          <a:p>
            <a:r>
              <a:rPr lang="hr-HR" sz="1600" b="1" dirty="0" smtClean="0">
                <a:solidFill>
                  <a:schemeClr val="accent1">
                    <a:lumMod val="75000"/>
                  </a:schemeClr>
                </a:solidFill>
              </a:rPr>
              <a:t>Značenje </a:t>
            </a:r>
            <a:r>
              <a:rPr lang="hr-HR" sz="1600" b="1" dirty="0">
                <a:solidFill>
                  <a:schemeClr val="accent1">
                    <a:lumMod val="75000"/>
                  </a:schemeClr>
                </a:solidFill>
              </a:rPr>
              <a:t>cijele oznake:</a:t>
            </a:r>
            <a:r>
              <a:rPr lang="hr-HR" sz="16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hr-HR" sz="1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hr-HR" sz="1600" b="1" dirty="0">
                <a:solidFill>
                  <a:schemeClr val="accent1">
                    <a:lumMod val="75000"/>
                  </a:schemeClr>
                </a:solidFill>
              </a:rPr>
              <a:t>S255NL</a:t>
            </a:r>
            <a:r>
              <a:rPr lang="hr-HR" sz="1600" dirty="0"/>
              <a:t> je konstrukcijski čelik s granicom razvlačenja od 255 </a:t>
            </a:r>
            <a:r>
              <a:rPr lang="hr-HR" sz="1600" dirty="0" err="1"/>
              <a:t>MPa</a:t>
            </a:r>
            <a:r>
              <a:rPr lang="hr-HR" sz="1600" dirty="0"/>
              <a:t>, normalizacijski valjan, s poboljšanim svojstvima žilavosti pri niskim temperaturama</a:t>
            </a:r>
            <a:r>
              <a:rPr lang="hr-HR" sz="1600" dirty="0" smtClean="0"/>
              <a:t>.</a:t>
            </a:r>
          </a:p>
          <a:p>
            <a:r>
              <a:rPr lang="hr-HR" sz="1600" dirty="0"/>
              <a:t/>
            </a:r>
            <a:br>
              <a:rPr lang="hr-HR" sz="1600" dirty="0"/>
            </a:br>
            <a:r>
              <a:rPr lang="hr-HR" sz="1600" b="1" dirty="0" smtClean="0">
                <a:solidFill>
                  <a:schemeClr val="accent1">
                    <a:lumMod val="75000"/>
                  </a:schemeClr>
                </a:solidFill>
              </a:rPr>
              <a:t>Tipična </a:t>
            </a:r>
            <a:r>
              <a:rPr lang="hr-HR" sz="1600" b="1" dirty="0">
                <a:solidFill>
                  <a:schemeClr val="accent1">
                    <a:lumMod val="75000"/>
                  </a:schemeClr>
                </a:solidFill>
              </a:rPr>
              <a:t>primjena:</a:t>
            </a:r>
            <a:r>
              <a:rPr lang="hr-HR" sz="1600" dirty="0"/>
              <a:t> čelične konstrukcije izložene hladnoći, mostovi, zgrade u hladnim klimama.</a:t>
            </a:r>
          </a:p>
        </p:txBody>
      </p:sp>
      <p:sp>
        <p:nvSpPr>
          <p:cNvPr id="8" name="Pravokutnik 7"/>
          <p:cNvSpPr/>
          <p:nvPr/>
        </p:nvSpPr>
        <p:spPr>
          <a:xfrm>
            <a:off x="314194" y="1234559"/>
            <a:ext cx="1143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b="1" dirty="0"/>
              <a:t>b) </a:t>
            </a: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S255NL</a:t>
            </a:r>
          </a:p>
        </p:txBody>
      </p:sp>
    </p:spTree>
    <p:extLst>
      <p:ext uri="{BB962C8B-B14F-4D97-AF65-F5344CB8AC3E}">
        <p14:creationId xmlns:p14="http://schemas.microsoft.com/office/powerpoint/2010/main" val="319115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1529</TotalTime>
  <Words>1442</Words>
  <Application>Microsoft Office PowerPoint</Application>
  <PresentationFormat>Široki zaslon</PresentationFormat>
  <Paragraphs>322</Paragraphs>
  <Slides>10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8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Calibri,Bold</vt:lpstr>
      <vt:lpstr>Cambria</vt:lpstr>
      <vt:lpstr>MS Mincho</vt:lpstr>
      <vt:lpstr>PlayfairDisplay</vt:lpstr>
      <vt:lpstr>Times New Roman</vt:lpstr>
      <vt:lpstr>Tema sustava Office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Korisnik</dc:creator>
  <cp:lastModifiedBy>Korisnik</cp:lastModifiedBy>
  <cp:revision>99</cp:revision>
  <dcterms:created xsi:type="dcterms:W3CDTF">2025-10-17T15:30:07Z</dcterms:created>
  <dcterms:modified xsi:type="dcterms:W3CDTF">2025-10-28T11:15:12Z</dcterms:modified>
</cp:coreProperties>
</file>