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86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5" autoAdjust="0"/>
  </p:normalViewPr>
  <p:slideViewPr>
    <p:cSldViewPr snapToGrid="0">
      <p:cViewPr varScale="1">
        <p:scale>
          <a:sx n="79" d="100"/>
          <a:sy n="79" d="100"/>
        </p:scale>
        <p:origin x="74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D1D43-61E5-4A9D-A6BB-1FB58B0DF965}" type="datetimeFigureOut">
              <a:rPr lang="hr-HR" smtClean="0"/>
              <a:t>6.11.2025.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83701-226C-4F0E-AF18-37A8FBE4939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9240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6B7F-2339-4C4C-A416-9B3C1461A6CB}" type="datetime1">
              <a:rPr lang="hr-HR" smtClean="0"/>
              <a:t>6.11.2025.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565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DD81-11C7-4A45-B232-5BA29402F7C2}" type="datetime1">
              <a:rPr lang="hr-HR" smtClean="0"/>
              <a:t>6.11.2025.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108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45DD-0B12-483B-AE94-34890D67D414}" type="datetime1">
              <a:rPr lang="hr-HR" smtClean="0"/>
              <a:t>6.11.2025.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838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073B0-508F-4DFA-9FF8-99046F48D498}" type="datetime1">
              <a:rPr lang="hr-HR" smtClean="0"/>
              <a:t>6.11.2025.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151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66762-7D11-4E30-A940-186A51C7B288}" type="datetime1">
              <a:rPr lang="hr-HR" smtClean="0"/>
              <a:t>6.11.2025.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98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67B15-3D7A-4C26-BDD5-442DBF325735}" type="datetime1">
              <a:rPr lang="hr-HR" smtClean="0"/>
              <a:t>6.11.2025.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783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C9A08-71F5-4911-9E05-F29A3C3DBB80}" type="datetime1">
              <a:rPr lang="hr-HR" smtClean="0"/>
              <a:t>6.11.2025.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524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D4C7-0250-4F7F-86F1-CF59E9F701CC}" type="datetime1">
              <a:rPr lang="hr-HR" smtClean="0"/>
              <a:t>6.11.2025.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5085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6C64-5368-40E3-B5C8-9364F2ED6297}" type="datetime1">
              <a:rPr lang="hr-HR" smtClean="0"/>
              <a:t>6.11.2025.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611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042A-4077-44C4-9630-F196BF335F88}" type="datetime1">
              <a:rPr lang="hr-HR" smtClean="0"/>
              <a:t>6.11.2025.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525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46C36-5E3B-4923-ACE0-7A4EA32469FC}" type="datetime1">
              <a:rPr lang="hr-HR" smtClean="0"/>
              <a:t>6.11.2025.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231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A12B4-C779-47C2-9494-5701250D6F9C}" type="datetime1">
              <a:rPr lang="hr-HR" smtClean="0"/>
              <a:t>6.11.2025.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75501-ED1D-460C-98C7-822A1EE6236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24344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6.pn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23" y="0"/>
            <a:ext cx="10317954" cy="6858000"/>
          </a:xfrm>
          <a:prstGeom prst="rect">
            <a:avLst/>
          </a:prstGeom>
        </p:spPr>
      </p:pic>
      <p:pic>
        <p:nvPicPr>
          <p:cNvPr id="6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13294" cy="93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1996964" y="3013501"/>
            <a:ext cx="9589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b="1" dirty="0" smtClean="0"/>
              <a:t>SUI: Uvod u tehničku mehaniku</a:t>
            </a:r>
            <a:endParaRPr lang="hr-HR" sz="4800" b="1" dirty="0"/>
          </a:p>
        </p:txBody>
      </p:sp>
      <p:sp>
        <p:nvSpPr>
          <p:cNvPr id="9" name="TekstniOkvir 8"/>
          <p:cNvSpPr txBox="1"/>
          <p:nvPr/>
        </p:nvSpPr>
        <p:spPr>
          <a:xfrm>
            <a:off x="3057236" y="4818100"/>
            <a:ext cx="5810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 smtClean="0"/>
              <a:t>Nastavnik: Ivan Đurić bacc. mech. ing.</a:t>
            </a:r>
            <a:endParaRPr lang="hr-HR" sz="2800" b="1" dirty="0"/>
          </a:p>
        </p:txBody>
      </p:sp>
      <p:sp>
        <p:nvSpPr>
          <p:cNvPr id="8" name="TekstniOkvir 7"/>
          <p:cNvSpPr txBox="1"/>
          <p:nvPr/>
        </p:nvSpPr>
        <p:spPr>
          <a:xfrm>
            <a:off x="3793174" y="4314737"/>
            <a:ext cx="3510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 smtClean="0"/>
              <a:t>Predavanja pripremio:</a:t>
            </a:r>
            <a:endParaRPr lang="hr-HR" sz="2800" b="1" dirty="0"/>
          </a:p>
        </p:txBody>
      </p:sp>
    </p:spTree>
    <p:extLst>
      <p:ext uri="{BB962C8B-B14F-4D97-AF65-F5344CB8AC3E}">
        <p14:creationId xmlns:p14="http://schemas.microsoft.com/office/powerpoint/2010/main" val="22854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78" y="2795011"/>
            <a:ext cx="6112822" cy="4062989"/>
          </a:xfrm>
          <a:prstGeom prst="rect">
            <a:avLst/>
          </a:prstGeom>
        </p:spPr>
      </p:pic>
      <p:pic>
        <p:nvPicPr>
          <p:cNvPr id="8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IF from GIFE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94" y="949493"/>
            <a:ext cx="5354373" cy="535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niOkvir 4"/>
          <p:cNvSpPr txBox="1"/>
          <p:nvPr/>
        </p:nvSpPr>
        <p:spPr>
          <a:xfrm>
            <a:off x="6338601" y="742950"/>
            <a:ext cx="55939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 smtClean="0"/>
              <a:t>1. Uvod</a:t>
            </a:r>
          </a:p>
          <a:p>
            <a:pPr marL="712788" indent="-342900">
              <a:buFont typeface="Arial" panose="020B0604020202020204" pitchFamily="34" charset="0"/>
              <a:buChar char="•"/>
            </a:pPr>
            <a:r>
              <a:rPr lang="hr-HR" sz="2000" b="1" dirty="0" smtClean="0">
                <a:solidFill>
                  <a:srgbClr val="0066FF"/>
                </a:solidFill>
              </a:rPr>
              <a:t>Temeljni pojmovi mehanike</a:t>
            </a:r>
          </a:p>
          <a:p>
            <a:pPr marL="712788" indent="-342900">
              <a:buFont typeface="Arial" panose="020B0604020202020204" pitchFamily="34" charset="0"/>
              <a:buChar char="•"/>
            </a:pPr>
            <a:r>
              <a:rPr lang="hr-HR" sz="2000" b="1" dirty="0" smtClean="0">
                <a:solidFill>
                  <a:srgbClr val="0066FF"/>
                </a:solidFill>
              </a:rPr>
              <a:t>Pitagorin poučak</a:t>
            </a:r>
          </a:p>
          <a:p>
            <a:pPr marL="712788" indent="-342900">
              <a:buFont typeface="Arial" panose="020B0604020202020204" pitchFamily="34" charset="0"/>
              <a:buChar char="•"/>
            </a:pPr>
            <a:r>
              <a:rPr lang="hr-HR" sz="2000" b="1" dirty="0" smtClean="0">
                <a:solidFill>
                  <a:srgbClr val="0066FF"/>
                </a:solidFill>
              </a:rPr>
              <a:t>Temeljni pojmovi trigonometrije</a:t>
            </a:r>
          </a:p>
          <a:p>
            <a:pPr marL="712788" indent="-342900">
              <a:buFont typeface="Arial" panose="020B0604020202020204" pitchFamily="34" charset="0"/>
              <a:buChar char="•"/>
            </a:pPr>
            <a:r>
              <a:rPr lang="hr-HR" sz="2000" b="1" dirty="0" smtClean="0">
                <a:solidFill>
                  <a:srgbClr val="0066FF"/>
                </a:solidFill>
              </a:rPr>
              <a:t>Osnove vektorskog računa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hr-H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Temeljni pojmovi i načela statike krutih tijela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2000" b="1" dirty="0"/>
              <a:t>Sustavi sila u ravnini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2000" b="1" dirty="0"/>
              <a:t>Uvjeti ravnoteže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2000" b="1" dirty="0"/>
              <a:t>Težište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2000" b="1" dirty="0"/>
              <a:t>Puni ravni nosači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2000" b="1" dirty="0"/>
              <a:t>Trenje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2000" b="1" dirty="0"/>
              <a:t>Osnove čvrstoće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hr-HR" sz="2000" b="1" dirty="0"/>
              <a:t>Osnove </a:t>
            </a:r>
            <a:r>
              <a:rPr lang="hr-HR" sz="2000" b="1" dirty="0" err="1"/>
              <a:t>kinematike</a:t>
            </a:r>
            <a:endParaRPr lang="hr-HR" sz="2000" b="1" dirty="0"/>
          </a:p>
          <a:p>
            <a:pPr marL="457200" indent="-457200">
              <a:buFont typeface="+mj-lt"/>
              <a:buAutoNum type="arabicPeriod" startAt="3"/>
            </a:pPr>
            <a:r>
              <a:rPr lang="hr-HR" sz="2000" b="1" dirty="0"/>
              <a:t>Osnove dinamike</a:t>
            </a:r>
            <a:endParaRPr lang="hr-HR" sz="2000" b="1" dirty="0"/>
          </a:p>
        </p:txBody>
      </p:sp>
    </p:spTree>
    <p:extLst>
      <p:ext uri="{BB962C8B-B14F-4D97-AF65-F5344CB8AC3E}">
        <p14:creationId xmlns:p14="http://schemas.microsoft.com/office/powerpoint/2010/main" val="1096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3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Slika 1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8584" y="1886359"/>
            <a:ext cx="3136466" cy="1055026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7844545" y="4208631"/>
            <a:ext cx="4354628" cy="2643990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0" y="0"/>
            <a:ext cx="11973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smtClean="0">
                <a:latin typeface="Arial Black" panose="020B0A04020102020204" pitchFamily="34" charset="0"/>
              </a:rPr>
              <a:t>1. UVOD</a:t>
            </a:r>
            <a:endParaRPr lang="hr-HR" sz="2400" b="1" dirty="0">
              <a:latin typeface="Arial Black" panose="020B0A04020102020204" pitchFamily="34" charset="0"/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118334" y="705899"/>
            <a:ext cx="120951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 smtClean="0"/>
              <a:t>Tehnička mehanika je znanost koja proučava kako sile djeluju na tijela i što se tada događa s tim tijelima.</a:t>
            </a:r>
            <a:br>
              <a:rPr lang="hr-HR" sz="2000" dirty="0" smtClean="0"/>
            </a:br>
            <a:r>
              <a:rPr lang="hr-HR" sz="2000" dirty="0" smtClean="0"/>
              <a:t>Zahvaljujući tehničkoj mehanici znamo zašto se nešto pomiče, miruje ili se može srušiti.</a:t>
            </a:r>
            <a:endParaRPr lang="hr-HR" sz="2000" dirty="0"/>
          </a:p>
        </p:txBody>
      </p:sp>
      <p:sp>
        <p:nvSpPr>
          <p:cNvPr id="14" name="Pravokutnik 13"/>
          <p:cNvSpPr/>
          <p:nvPr/>
        </p:nvSpPr>
        <p:spPr>
          <a:xfrm>
            <a:off x="258183" y="1802948"/>
            <a:ext cx="26645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 smtClean="0"/>
              <a:t>Dijelimo je na tri dijela:</a:t>
            </a:r>
            <a:endParaRPr lang="hr-HR" sz="2000" b="1" dirty="0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89646" y="3616946"/>
            <a:ext cx="12102354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00050" marR="0" lvl="0" indent="-4000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  <a:tabLst/>
            </a:pPr>
            <a:r>
              <a:rPr kumimoji="0" lang="sr-Latn-RS" altLang="sr-Latn-RS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Statika</a:t>
            </a:r>
            <a:r>
              <a:rPr kumimoji="0" lang="sr-Latn-RS" altLang="sr-Latn-RS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– proučava </a:t>
            </a:r>
            <a:r>
              <a:rPr kumimoji="0" lang="sr-Latn-RS" altLang="sr-Latn-RS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tijela</a:t>
            </a:r>
            <a:r>
              <a:rPr kumimoji="0" lang="sr-Latn-RS" altLang="sr-Latn-RS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koja miruju, tj. u ravnoteži (npr. most, zid, stup).</a:t>
            </a:r>
          </a:p>
          <a:p>
            <a:pPr marL="400050" marR="0" lvl="0" indent="-4000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  <a:tabLst/>
            </a:pPr>
            <a:r>
              <a:rPr kumimoji="0" lang="sr-Latn-RS" altLang="sr-Latn-RS" b="1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Kinematika</a:t>
            </a:r>
            <a:r>
              <a:rPr kumimoji="0" lang="sr-Latn-RS" altLang="sr-Latn-RS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– proučava gibanje </a:t>
            </a:r>
            <a:r>
              <a:rPr kumimoji="0" lang="sr-Latn-RS" altLang="sr-Latn-RS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tijela</a:t>
            </a:r>
            <a:r>
              <a:rPr kumimoji="0" lang="sr-Latn-RS" altLang="sr-Latn-RS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, ali bez objašnjavanja uzroka tog gibanja (npr. kako se kotač okreće).</a:t>
            </a:r>
          </a:p>
          <a:p>
            <a:pPr marL="400050" marR="0" lvl="0" indent="-4000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  <a:tabLst/>
            </a:pPr>
            <a:r>
              <a:rPr kumimoji="0" lang="sr-Latn-RS" altLang="sr-Latn-RS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Dinamika</a:t>
            </a:r>
            <a:r>
              <a:rPr kumimoji="0" lang="sr-Latn-RS" altLang="sr-Latn-RS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– proučava zašto se </a:t>
            </a:r>
            <a:r>
              <a:rPr kumimoji="0" lang="sr-Latn-RS" altLang="sr-Latn-RS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tijelo</a:t>
            </a:r>
            <a:r>
              <a:rPr kumimoji="0" lang="sr-Latn-RS" altLang="sr-Latn-RS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giba, tj. kako sile uzrokuju gibanje (npr. kako motor pokreće vozilo).</a:t>
            </a:r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38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Slika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983" y="1808693"/>
            <a:ext cx="911974" cy="97829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7" name="Slika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225" y="1808693"/>
            <a:ext cx="944244" cy="101084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8" name="Slika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737" y="1808693"/>
            <a:ext cx="963807" cy="97947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9" name="Slika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812" y="1808693"/>
            <a:ext cx="913261" cy="96222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4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7844545" y="4208631"/>
            <a:ext cx="4354628" cy="2643990"/>
          </a:xfrm>
          <a:prstGeom prst="rect">
            <a:avLst/>
          </a:prstGeom>
        </p:spPr>
      </p:pic>
      <p:sp>
        <p:nvSpPr>
          <p:cNvPr id="10" name="TekstniOkvir 9"/>
          <p:cNvSpPr txBox="1"/>
          <p:nvPr/>
        </p:nvSpPr>
        <p:spPr>
          <a:xfrm>
            <a:off x="-1" y="65661"/>
            <a:ext cx="11973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latin typeface="Arial Black" panose="020B0A04020102020204" pitchFamily="34" charset="0"/>
              </a:rPr>
              <a:t>1.1. Temeljni pojmovi mehanike</a:t>
            </a:r>
            <a:endParaRPr lang="hr-HR" sz="2000" b="1" dirty="0">
              <a:latin typeface="Arial Black" panose="020B0A04020102020204" pitchFamily="34" charset="0"/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118334" y="658972"/>
            <a:ext cx="11854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U mehanici proučavamo kako se tijela ponašaju pod djelovanjem sila. Da bismo to razumjeli, moramo znati nekoliko osnovnih pojmova:</a:t>
            </a:r>
            <a:endParaRPr lang="hr-HR" dirty="0"/>
          </a:p>
        </p:txBody>
      </p:sp>
      <p:sp>
        <p:nvSpPr>
          <p:cNvPr id="3" name="Pravokutnik 2"/>
          <p:cNvSpPr/>
          <p:nvPr/>
        </p:nvSpPr>
        <p:spPr>
          <a:xfrm>
            <a:off x="438511" y="3434997"/>
            <a:ext cx="11760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 smtClean="0"/>
              <a:t>Prostor</a:t>
            </a:r>
            <a:r>
              <a:rPr lang="hr-HR" dirty="0" smtClean="0"/>
              <a:t> – mjesto koje tijela zauzimaju. Položaj tijela opisujemo pomoću duljina i kutova u koordinatnom sustavu.</a:t>
            </a:r>
            <a:endParaRPr lang="hr-HR" dirty="0"/>
          </a:p>
        </p:txBody>
      </p:sp>
      <p:sp>
        <p:nvSpPr>
          <p:cNvPr id="6" name="Pravokutnik 5"/>
          <p:cNvSpPr/>
          <p:nvPr/>
        </p:nvSpPr>
        <p:spPr>
          <a:xfrm>
            <a:off x="459753" y="3979968"/>
            <a:ext cx="11768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 smtClean="0"/>
              <a:t>Vrijeme</a:t>
            </a:r>
            <a:r>
              <a:rPr lang="hr-HR" dirty="0" smtClean="0"/>
              <a:t> – pokazuje redoslijed i trajanje događaja. Važno je u </a:t>
            </a:r>
            <a:r>
              <a:rPr lang="hr-HR" b="1" dirty="0" smtClean="0"/>
              <a:t>dinamici</a:t>
            </a:r>
            <a:r>
              <a:rPr lang="hr-HR" dirty="0" smtClean="0"/>
              <a:t>, ali ne i u </a:t>
            </a:r>
            <a:r>
              <a:rPr lang="hr-HR" b="1" dirty="0" smtClean="0"/>
              <a:t>statici</a:t>
            </a:r>
            <a:r>
              <a:rPr lang="hr-HR" dirty="0" smtClean="0"/>
              <a:t>.</a:t>
            </a:r>
            <a:endParaRPr lang="hr-HR" dirty="0"/>
          </a:p>
        </p:txBody>
      </p:sp>
      <p:sp>
        <p:nvSpPr>
          <p:cNvPr id="9" name="Pravokutnik 8"/>
          <p:cNvSpPr/>
          <p:nvPr/>
        </p:nvSpPr>
        <p:spPr>
          <a:xfrm>
            <a:off x="459754" y="4524939"/>
            <a:ext cx="11587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 smtClean="0"/>
              <a:t>Masa</a:t>
            </a:r>
            <a:r>
              <a:rPr lang="hr-HR" dirty="0" smtClean="0"/>
              <a:t> – pokazuje koliko se tijelo opire promjeni gibanja (što je veća masa, teže ga je pokrenuti).</a:t>
            </a:r>
            <a:endParaRPr lang="hr-HR" dirty="0"/>
          </a:p>
        </p:txBody>
      </p:sp>
      <p:sp>
        <p:nvSpPr>
          <p:cNvPr id="11" name="Pravokutnik 10"/>
          <p:cNvSpPr/>
          <p:nvPr/>
        </p:nvSpPr>
        <p:spPr>
          <a:xfrm>
            <a:off x="438511" y="5069909"/>
            <a:ext cx="11760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 smtClean="0"/>
              <a:t>Sila</a:t>
            </a:r>
            <a:r>
              <a:rPr lang="hr-HR" dirty="0" smtClean="0"/>
              <a:t> – djelovanje jednog tijela na drugo. Sila može pomaknuti tijelo ili ga deformirati.</a:t>
            </a:r>
            <a:endParaRPr lang="hr-HR" dirty="0"/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91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5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7844545" y="4208631"/>
            <a:ext cx="4354628" cy="2643990"/>
          </a:xfrm>
          <a:prstGeom prst="rect">
            <a:avLst/>
          </a:prstGeom>
        </p:spPr>
      </p:pic>
      <p:sp>
        <p:nvSpPr>
          <p:cNvPr id="10" name="TekstniOkvir 9"/>
          <p:cNvSpPr txBox="1"/>
          <p:nvPr/>
        </p:nvSpPr>
        <p:spPr>
          <a:xfrm>
            <a:off x="-1" y="65661"/>
            <a:ext cx="11973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solidFill>
                  <a:srgbClr val="0066FF"/>
                </a:solidFill>
                <a:latin typeface="Arial Black" panose="020B0A04020102020204" pitchFamily="34" charset="0"/>
              </a:rPr>
              <a:t>1.1. </a:t>
            </a:r>
            <a:r>
              <a:rPr lang="hr-HR" sz="2000" b="1" dirty="0" smtClean="0">
                <a:latin typeface="Arial Black" panose="020B0A04020102020204" pitchFamily="34" charset="0"/>
              </a:rPr>
              <a:t>Temeljni pojmovi mehanike</a:t>
            </a:r>
            <a:endParaRPr lang="hr-HR" sz="2000" b="1" dirty="0">
              <a:latin typeface="Arial Black" panose="020B0A04020102020204" pitchFamily="34" charset="0"/>
            </a:endParaRPr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Slika 19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172" y="2266716"/>
            <a:ext cx="1992719" cy="204192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1" name="Pravokutnik 20"/>
          <p:cNvSpPr/>
          <p:nvPr/>
        </p:nvSpPr>
        <p:spPr>
          <a:xfrm>
            <a:off x="50974" y="963284"/>
            <a:ext cx="1204985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Neki od temeljnih pojmova mehanike kao što su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inercija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sila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akcija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reakcija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sile definirani su i upisani zlatnim slovima u zakone koje je prvi ispravno postavio Isaac Newton i pokazao njihovu točnost.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Izraženo suvremenim riječima ti zakoni glase:</a:t>
            </a:r>
          </a:p>
        </p:txBody>
      </p:sp>
      <p:sp>
        <p:nvSpPr>
          <p:cNvPr id="22" name="Pravokutnik 21"/>
          <p:cNvSpPr/>
          <p:nvPr/>
        </p:nvSpPr>
        <p:spPr>
          <a:xfrm>
            <a:off x="2632565" y="1907196"/>
            <a:ext cx="9205974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b="1" dirty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Zakon inercije</a:t>
            </a:r>
          </a:p>
          <a:p>
            <a:pPr marL="268288">
              <a:lnSpc>
                <a:spcPct val="107000"/>
              </a:lnSpc>
              <a:spcAft>
                <a:spcPts val="0"/>
              </a:spcAft>
            </a:pP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Svako tijelo ili čestica ostaje u stanju mirovanja ili jednolikog gibanja po pravcu sve dok vanjska sila ne uzrokuje promjenu tog stanja.</a:t>
            </a:r>
          </a:p>
        </p:txBody>
      </p:sp>
      <p:sp>
        <p:nvSpPr>
          <p:cNvPr id="23" name="Pravokutnik 22"/>
          <p:cNvSpPr/>
          <p:nvPr/>
        </p:nvSpPr>
        <p:spPr>
          <a:xfrm>
            <a:off x="2616142" y="3484431"/>
            <a:ext cx="9169607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b="1" dirty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Zakon proporcionalnosti sile i ubrzanja</a:t>
            </a:r>
          </a:p>
          <a:p>
            <a:pPr marL="268288">
              <a:lnSpc>
                <a:spcPct val="107000"/>
              </a:lnSpc>
              <a:spcAft>
                <a:spcPts val="0"/>
              </a:spcAft>
            </a:pP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Ubrzanje tijela proporcionalno je sili koja djeluje na tijelo. To ubrzanje ima isto usmjerenje kao i sila koja ga je </a:t>
            </a: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izazvala:</a:t>
            </a:r>
            <a:endParaRPr lang="hr-H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niOkvir 23"/>
              <p:cNvSpPr txBox="1"/>
              <p:nvPr/>
            </p:nvSpPr>
            <p:spPr>
              <a:xfrm>
                <a:off x="6362939" y="4453219"/>
                <a:ext cx="1138132" cy="3451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2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2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hr-HR" sz="2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2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hr-HR" sz="2000" b="1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hr-HR" sz="2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r-HR" sz="2000" b="1" i="1" smtClean="0">
                              <a:solidFill>
                                <a:srgbClr val="0066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hr-HR" sz="2000" b="1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4" name="TekstniOkvir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939" y="4453219"/>
                <a:ext cx="1138132" cy="345159"/>
              </a:xfrm>
              <a:prstGeom prst="rect">
                <a:avLst/>
              </a:prstGeom>
              <a:blipFill>
                <a:blip r:embed="rId6"/>
                <a:stretch>
                  <a:fillRect l="-5376" r="-3226" b="-535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Pravokutnik 25"/>
          <p:cNvSpPr/>
          <p:nvPr/>
        </p:nvSpPr>
        <p:spPr>
          <a:xfrm>
            <a:off x="217172" y="4417740"/>
            <a:ext cx="1992719" cy="355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600" dirty="0" smtClean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Sir Isaac Newton</a:t>
            </a:r>
            <a:endParaRPr lang="hr-HR" sz="1600" dirty="0">
              <a:solidFill>
                <a:srgbClr val="0066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Pravokutnik 29"/>
          <p:cNvSpPr/>
          <p:nvPr/>
        </p:nvSpPr>
        <p:spPr>
          <a:xfrm>
            <a:off x="2632565" y="5037003"/>
            <a:ext cx="9340695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b="1" dirty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Zakon - zakon akcije i reakcije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Sile akcije i reakcije kod tijela koja su u međudjelovanju su jednake po veličini, suprotne po smjeru i nalaze se na istom pravcu.</a:t>
            </a:r>
          </a:p>
        </p:txBody>
      </p:sp>
    </p:spTree>
    <p:extLst>
      <p:ext uri="{BB962C8B-B14F-4D97-AF65-F5344CB8AC3E}">
        <p14:creationId xmlns:p14="http://schemas.microsoft.com/office/powerpoint/2010/main" val="13586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6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7844545" y="4208631"/>
            <a:ext cx="4354628" cy="2643990"/>
          </a:xfrm>
          <a:prstGeom prst="rect">
            <a:avLst/>
          </a:prstGeom>
        </p:spPr>
      </p:pic>
      <p:sp>
        <p:nvSpPr>
          <p:cNvPr id="10" name="TekstniOkvir 9"/>
          <p:cNvSpPr txBox="1"/>
          <p:nvPr/>
        </p:nvSpPr>
        <p:spPr>
          <a:xfrm>
            <a:off x="-1" y="65661"/>
            <a:ext cx="11973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latin typeface="Arial Black" panose="020B0A04020102020204" pitchFamily="34" charset="0"/>
              </a:rPr>
              <a:t>MATEMETIKA U TEHNIČKOJ MEHANICI</a:t>
            </a:r>
            <a:endParaRPr lang="hr-HR" sz="2000" b="1" dirty="0">
              <a:latin typeface="Arial Black" panose="020B0A04020102020204" pitchFamily="34" charset="0"/>
            </a:endParaRPr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avokutnik 1"/>
          <p:cNvSpPr/>
          <p:nvPr/>
        </p:nvSpPr>
        <p:spPr>
          <a:xfrm>
            <a:off x="118334" y="663404"/>
            <a:ext cx="55173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000" b="1" dirty="0" smtClean="0"/>
              <a:t>Zašto trebamo matematiku u tehničkoj mehanici ?</a:t>
            </a:r>
            <a:endParaRPr lang="hr-HR" sz="2000" b="1" dirty="0"/>
          </a:p>
        </p:txBody>
      </p:sp>
      <p:sp>
        <p:nvSpPr>
          <p:cNvPr id="3" name="Pravokutnik 2"/>
          <p:cNvSpPr/>
          <p:nvPr/>
        </p:nvSpPr>
        <p:spPr>
          <a:xfrm>
            <a:off x="118334" y="1179772"/>
            <a:ext cx="10370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U tehničkoj mehanici koristimo matematiku da bismo </a:t>
            </a:r>
            <a:r>
              <a:rPr lang="hr-HR" b="1" dirty="0" smtClean="0"/>
              <a:t>izračunali sile, kutove i gibanja tijela</a:t>
            </a:r>
            <a:r>
              <a:rPr lang="hr-HR" dirty="0" smtClean="0"/>
              <a:t>.</a:t>
            </a:r>
            <a:endParaRPr lang="hr-HR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34701" y="2061472"/>
            <a:ext cx="12579275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Pitagorin </a:t>
            </a:r>
            <a:r>
              <a:rPr kumimoji="0" lang="sr-Latn-RS" altLang="sr-Latn-RS" sz="1800" b="1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poučak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– služi za računanje </a:t>
            </a: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duljina i rezultantnih sila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Trigonometrijske funkcije (sin, </a:t>
            </a:r>
            <a:r>
              <a:rPr kumimoji="0" lang="sr-Latn-RS" altLang="sr-Latn-RS" sz="1800" b="1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cos</a:t>
            </a: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, tan)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– koriste se za </a:t>
            </a: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razlaganje sila na komponente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Vektori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– prikazuju </a:t>
            </a: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veličinu i </a:t>
            </a:r>
            <a:r>
              <a:rPr kumimoji="0" lang="sr-Latn-RS" altLang="sr-Latn-RS" sz="1800" b="1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smjer</a:t>
            </a: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sile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te omogućuju </a:t>
            </a:r>
            <a:r>
              <a:rPr kumimoji="0" lang="sr-Latn-RS" altLang="sr-Latn-R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zbrajanje više sila</a:t>
            </a:r>
            <a:r>
              <a:rPr kumimoji="0" lang="sr-Latn-RS" altLang="sr-Latn-RS" sz="18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7" name="Pravokutnik 6"/>
          <p:cNvSpPr/>
          <p:nvPr/>
        </p:nvSpPr>
        <p:spPr>
          <a:xfrm>
            <a:off x="311971" y="4063751"/>
            <a:ext cx="11768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Bez ovih matematičkih znanja ne možemo točno opisati kako sile djeluju na tijela.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174058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3197"/>
            <a:ext cx="2969111" cy="50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60075" y="6487496"/>
            <a:ext cx="839098" cy="365125"/>
          </a:xfrm>
        </p:spPr>
        <p:txBody>
          <a:bodyPr/>
          <a:lstStyle/>
          <a:p>
            <a:pPr algn="ctr"/>
            <a:fld id="{3C175501-ED1D-460C-98C7-822A1EE6236C}" type="slidenum">
              <a:rPr lang="hr-HR" sz="1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7</a:t>
            </a:fld>
            <a:endParaRPr lang="hr-HR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7844545" y="4208631"/>
            <a:ext cx="4354628" cy="2643990"/>
          </a:xfrm>
          <a:prstGeom prst="rect">
            <a:avLst/>
          </a:prstGeom>
        </p:spPr>
      </p:pic>
      <p:sp>
        <p:nvSpPr>
          <p:cNvPr id="10" name="TekstniOkvir 9"/>
          <p:cNvSpPr txBox="1"/>
          <p:nvPr/>
        </p:nvSpPr>
        <p:spPr>
          <a:xfrm>
            <a:off x="-1" y="65661"/>
            <a:ext cx="11973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latin typeface="Arial Black" panose="020B0A04020102020204" pitchFamily="34" charset="0"/>
              </a:rPr>
              <a:t>MATEMETIKA U TEHNIČKOJ MEHANICI</a:t>
            </a:r>
            <a:endParaRPr lang="hr-HR" sz="2000" b="1" dirty="0">
              <a:latin typeface="Arial Black" panose="020B0A04020102020204" pitchFamily="34" charset="0"/>
            </a:endParaRPr>
          </a:p>
        </p:txBody>
      </p:sp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avokutnik 1"/>
          <p:cNvSpPr/>
          <p:nvPr/>
        </p:nvSpPr>
        <p:spPr>
          <a:xfrm>
            <a:off x="118334" y="663404"/>
            <a:ext cx="64454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000" b="1" dirty="0" smtClean="0"/>
              <a:t>Kakav pribor trebam imati za predmet tehničku mehaniku ?</a:t>
            </a:r>
            <a:endParaRPr lang="hr-HR" sz="2000" b="1" dirty="0"/>
          </a:p>
        </p:txBody>
      </p:sp>
      <p:sp>
        <p:nvSpPr>
          <p:cNvPr id="8" name="TekstniOkvir 7"/>
          <p:cNvSpPr txBox="1"/>
          <p:nvPr/>
        </p:nvSpPr>
        <p:spPr>
          <a:xfrm>
            <a:off x="194534" y="1704640"/>
            <a:ext cx="613319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U ovome skupu ishoda učenja, u zadatcima ćemo vršiti: </a:t>
            </a:r>
          </a:p>
          <a:p>
            <a:endParaRPr lang="hr-H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/>
              <a:t>kvadriranje,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/>
              <a:t>vađenje korijena,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/>
              <a:t>rješavati trigonometrijske funkcije itd. </a:t>
            </a:r>
          </a:p>
          <a:p>
            <a:endParaRPr lang="hr-HR" dirty="0"/>
          </a:p>
          <a:p>
            <a:r>
              <a:rPr lang="hr-HR" sz="2000" b="1" dirty="0" smtClean="0"/>
              <a:t>Stoga je potrebno imati kalkulator ! </a:t>
            </a:r>
          </a:p>
          <a:p>
            <a:endParaRPr lang="hr-HR" b="1" dirty="0"/>
          </a:p>
          <a:p>
            <a:r>
              <a:rPr lang="hr-HR" b="1" dirty="0" smtClean="0"/>
              <a:t>Osim analitičkog računanja, zadatke ćemo rješavati i grafički, pa će vam biti potreban i sljedeći pribor:</a:t>
            </a:r>
          </a:p>
          <a:p>
            <a:endParaRPr lang="hr-H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/>
              <a:t>dva pravokutna trokuta 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/>
              <a:t>kutomjer,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/>
              <a:t>tehnička olovka i gumica,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 smtClean="0"/>
              <a:t>fascikl sa košuljicama za vježbe i samostalne radove.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6327726" y="1210549"/>
            <a:ext cx="5864273" cy="5642071"/>
            <a:chOff x="6628012" y="819098"/>
            <a:chExt cx="5864273" cy="5642071"/>
          </a:xfrm>
        </p:grpSpPr>
        <p:grpSp>
          <p:nvGrpSpPr>
            <p:cNvPr id="14" name="Grupa 13"/>
            <p:cNvGrpSpPr/>
            <p:nvPr/>
          </p:nvGrpSpPr>
          <p:grpSpPr>
            <a:xfrm>
              <a:off x="6628012" y="819098"/>
              <a:ext cx="5864273" cy="5642071"/>
              <a:chOff x="6494662" y="819098"/>
              <a:chExt cx="5864273" cy="5190954"/>
            </a:xfrm>
          </p:grpSpPr>
          <p:grpSp>
            <p:nvGrpSpPr>
              <p:cNvPr id="13" name="Grupa 12"/>
              <p:cNvGrpSpPr/>
              <p:nvPr/>
            </p:nvGrpSpPr>
            <p:grpSpPr>
              <a:xfrm>
                <a:off x="6494662" y="819098"/>
                <a:ext cx="5864273" cy="5190954"/>
                <a:chOff x="9308971" y="576779"/>
                <a:chExt cx="5864273" cy="5190954"/>
              </a:xfrm>
            </p:grpSpPr>
            <p:sp>
              <p:nvSpPr>
                <p:cNvPr id="11" name="Pravokutnik 10"/>
                <p:cNvSpPr/>
                <p:nvPr/>
              </p:nvSpPr>
              <p:spPr>
                <a:xfrm>
                  <a:off x="9308971" y="576779"/>
                  <a:ext cx="5864273" cy="51909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r-HR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9" name="Slika 8"/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-1" r="-30963"/>
                <a:stretch/>
              </p:blipFill>
              <p:spPr>
                <a:xfrm>
                  <a:off x="11347182" y="664003"/>
                  <a:ext cx="3176613" cy="2429536"/>
                </a:xfrm>
                <a:prstGeom prst="rect">
                  <a:avLst/>
                </a:prstGeom>
              </p:spPr>
            </p:pic>
          </p:grpSp>
          <p:pic>
            <p:nvPicPr>
              <p:cNvPr id="1034" name="Picture 10" descr="Olovka tehnička 0.5 Tikky Rotring retro siva | RO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113136">
                <a:off x="10235174" y="1354748"/>
                <a:ext cx="1843842" cy="1843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26" name="Picture 2" descr="Casio Scientific Calculator, Graphing Capabilities, Trigonometry Support,  User-Friendly Interface, Engineering Calculator 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78" r="21556"/>
            <a:stretch/>
          </p:blipFill>
          <p:spPr bwMode="auto">
            <a:xfrm>
              <a:off x="7045029" y="1175684"/>
              <a:ext cx="1359296" cy="2373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Fascikli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85" t="17732" r="11482" b="15324"/>
            <a:stretch/>
          </p:blipFill>
          <p:spPr bwMode="auto">
            <a:xfrm>
              <a:off x="6948939" y="3905900"/>
              <a:ext cx="2209855" cy="1888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Fascikl uložni A4 LR 120my sjajni 50 fascikla Fornax – Birobox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2111" y="3836644"/>
              <a:ext cx="2012381" cy="2012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8278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</TotalTime>
  <Words>556</Words>
  <Application>Microsoft Office PowerPoint</Application>
  <PresentationFormat>Široki zaslon</PresentationFormat>
  <Paragraphs>67</Paragraphs>
  <Slides>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Cambria Math</vt:lpstr>
      <vt:lpstr>Times New Roman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125</cp:revision>
  <dcterms:created xsi:type="dcterms:W3CDTF">2025-10-31T17:27:19Z</dcterms:created>
  <dcterms:modified xsi:type="dcterms:W3CDTF">2025-11-06T20:56:11Z</dcterms:modified>
</cp:coreProperties>
</file>