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8" r:id="rId4"/>
    <p:sldId id="273" r:id="rId5"/>
    <p:sldId id="274" r:id="rId6"/>
    <p:sldId id="275" r:id="rId7"/>
    <p:sldId id="276" r:id="rId8"/>
    <p:sldId id="280" r:id="rId9"/>
    <p:sldId id="279" r:id="rId10"/>
    <p:sldId id="277" r:id="rId11"/>
    <p:sldId id="281" r:id="rId12"/>
    <p:sldId id="278" r:id="rId13"/>
    <p:sldId id="284" r:id="rId14"/>
    <p:sldId id="282" r:id="rId15"/>
    <p:sldId id="283" r:id="rId16"/>
    <p:sldId id="285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5" autoAdjust="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D1D43-61E5-4A9D-A6BB-1FB58B0DF965}" type="datetimeFigureOut">
              <a:rPr lang="hr-HR" smtClean="0"/>
              <a:t>25.11.2025.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83701-226C-4F0E-AF18-37A8FBE493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240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6B7F-2339-4C4C-A416-9B3C1461A6CB}" type="datetime1">
              <a:rPr lang="hr-HR" smtClean="0"/>
              <a:t>25.11.2025.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565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DD81-11C7-4A45-B232-5BA29402F7C2}" type="datetime1">
              <a:rPr lang="hr-HR" smtClean="0"/>
              <a:t>25.11.2025.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108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45DD-0B12-483B-AE94-34890D67D414}" type="datetime1">
              <a:rPr lang="hr-HR" smtClean="0"/>
              <a:t>25.11.2025.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838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73B0-508F-4DFA-9FF8-99046F48D498}" type="datetime1">
              <a:rPr lang="hr-HR" smtClean="0"/>
              <a:t>25.11.2025.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151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6762-7D11-4E30-A940-186A51C7B288}" type="datetime1">
              <a:rPr lang="hr-HR" smtClean="0"/>
              <a:t>25.11.2025.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398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7B15-3D7A-4C26-BDD5-442DBF325735}" type="datetime1">
              <a:rPr lang="hr-HR" smtClean="0"/>
              <a:t>25.11.2025.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783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9A08-71F5-4911-9E05-F29A3C3DBB80}" type="datetime1">
              <a:rPr lang="hr-HR" smtClean="0"/>
              <a:t>25.11.2025.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524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D4C7-0250-4F7F-86F1-CF59E9F701CC}" type="datetime1">
              <a:rPr lang="hr-HR" smtClean="0"/>
              <a:t>25.11.2025.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085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6C64-5368-40E3-B5C8-9364F2ED6297}" type="datetime1">
              <a:rPr lang="hr-HR" smtClean="0"/>
              <a:t>25.11.2025.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611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042A-4077-44C4-9630-F196BF335F88}" type="datetime1">
              <a:rPr lang="hr-HR" smtClean="0"/>
              <a:t>25.11.2025.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525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6C36-5E3B-4923-ACE0-7A4EA32469FC}" type="datetime1">
              <a:rPr lang="hr-HR" smtClean="0"/>
              <a:t>25.11.2025.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23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A12B4-C779-47C2-9494-5701250D6F9C}" type="datetime1">
              <a:rPr lang="hr-HR" smtClean="0"/>
              <a:t>25.11.2025.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434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13" Type="http://schemas.openxmlformats.org/officeDocument/2006/relationships/image" Target="../media/image233.png"/><Relationship Id="rId3" Type="http://schemas.openxmlformats.org/officeDocument/2006/relationships/image" Target="../media/image37.png"/><Relationship Id="rId7" Type="http://schemas.openxmlformats.org/officeDocument/2006/relationships/image" Target="../media/image227.png"/><Relationship Id="rId12" Type="http://schemas.openxmlformats.org/officeDocument/2006/relationships/image" Target="../media/image41.png"/><Relationship Id="rId17" Type="http://schemas.openxmlformats.org/officeDocument/2006/relationships/image" Target="../media/image42.png"/><Relationship Id="rId2" Type="http://schemas.openxmlformats.org/officeDocument/2006/relationships/image" Target="../media/image36.png"/><Relationship Id="rId16" Type="http://schemas.openxmlformats.org/officeDocument/2006/relationships/image" Target="../media/image2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6.png"/><Relationship Id="rId11" Type="http://schemas.openxmlformats.org/officeDocument/2006/relationships/image" Target="../media/image40.png"/><Relationship Id="rId5" Type="http://schemas.openxmlformats.org/officeDocument/2006/relationships/image" Target="../media/image225.png"/><Relationship Id="rId15" Type="http://schemas.openxmlformats.org/officeDocument/2006/relationships/image" Target="../media/image235.png"/><Relationship Id="rId10" Type="http://schemas.openxmlformats.org/officeDocument/2006/relationships/image" Target="../media/image39.png"/><Relationship Id="rId4" Type="http://schemas.openxmlformats.org/officeDocument/2006/relationships/image" Target="../media/image224.png"/><Relationship Id="rId9" Type="http://schemas.openxmlformats.org/officeDocument/2006/relationships/image" Target="../media/image38.png"/><Relationship Id="rId14" Type="http://schemas.openxmlformats.org/officeDocument/2006/relationships/image" Target="../media/image2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image" Target="../media/image43.png"/><Relationship Id="rId7" Type="http://schemas.openxmlformats.org/officeDocument/2006/relationships/image" Target="../media/image24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0.png"/><Relationship Id="rId5" Type="http://schemas.openxmlformats.org/officeDocument/2006/relationships/image" Target="../media/image239.png"/><Relationship Id="rId4" Type="http://schemas.openxmlformats.org/officeDocument/2006/relationships/image" Target="../media/image42.png"/><Relationship Id="rId9" Type="http://schemas.openxmlformats.org/officeDocument/2006/relationships/image" Target="../media/image2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0.png"/><Relationship Id="rId13" Type="http://schemas.openxmlformats.org/officeDocument/2006/relationships/image" Target="../media/image12.png"/><Relationship Id="rId3" Type="http://schemas.openxmlformats.org/officeDocument/2006/relationships/image" Target="../media/image1290.png"/><Relationship Id="rId7" Type="http://schemas.openxmlformats.org/officeDocument/2006/relationships/image" Target="../media/image10.png"/><Relationship Id="rId12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370.png"/><Relationship Id="rId5" Type="http://schemas.openxmlformats.org/officeDocument/2006/relationships/image" Target="../media/image8.png"/><Relationship Id="rId10" Type="http://schemas.openxmlformats.org/officeDocument/2006/relationships/image" Target="../media/image1360.png"/><Relationship Id="rId4" Type="http://schemas.openxmlformats.org/officeDocument/2006/relationships/image" Target="../media/image143.png"/><Relationship Id="rId9" Type="http://schemas.openxmlformats.org/officeDocument/2006/relationships/image" Target="../media/image1350.png"/><Relationship Id="rId14" Type="http://schemas.openxmlformats.org/officeDocument/2006/relationships/image" Target="../media/image140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0.png"/><Relationship Id="rId3" Type="http://schemas.openxmlformats.org/officeDocument/2006/relationships/image" Target="../media/image8.png"/><Relationship Id="rId7" Type="http://schemas.openxmlformats.org/officeDocument/2006/relationships/image" Target="../media/image14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53.png"/><Relationship Id="rId4" Type="http://schemas.openxmlformats.org/officeDocument/2006/relationships/image" Target="../media/image149.png"/><Relationship Id="rId9" Type="http://schemas.openxmlformats.org/officeDocument/2006/relationships/image" Target="../media/image15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80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5.png"/><Relationship Id="rId26" Type="http://schemas.openxmlformats.org/officeDocument/2006/relationships/image" Target="../media/image177.png"/><Relationship Id="rId39" Type="http://schemas.openxmlformats.org/officeDocument/2006/relationships/image" Target="../media/image187.png"/><Relationship Id="rId34" Type="http://schemas.openxmlformats.org/officeDocument/2006/relationships/image" Target="../media/image174.png"/><Relationship Id="rId42" Type="http://schemas.openxmlformats.org/officeDocument/2006/relationships/image" Target="../media/image1710.png"/><Relationship Id="rId7" Type="http://schemas.openxmlformats.org/officeDocument/2006/relationships/image" Target="../media/image22.png"/><Relationship Id="rId12" Type="http://schemas.openxmlformats.org/officeDocument/2006/relationships/image" Target="../media/image23.png"/><Relationship Id="rId17" Type="http://schemas.openxmlformats.org/officeDocument/2006/relationships/image" Target="../media/image170.png"/><Relationship Id="rId25" Type="http://schemas.openxmlformats.org/officeDocument/2006/relationships/image" Target="../media/image176.png"/><Relationship Id="rId33" Type="http://schemas.openxmlformats.org/officeDocument/2006/relationships/image" Target="../media/image8.png"/><Relationship Id="rId38" Type="http://schemas.openxmlformats.org/officeDocument/2006/relationships/image" Target="../media/image186.png"/><Relationship Id="rId2" Type="http://schemas.openxmlformats.org/officeDocument/2006/relationships/image" Target="../media/image20.png"/><Relationship Id="rId16" Type="http://schemas.openxmlformats.org/officeDocument/2006/relationships/image" Target="../media/image1670.png"/><Relationship Id="rId20" Type="http://schemas.openxmlformats.org/officeDocument/2006/relationships/image" Target="../media/image26.png"/><Relationship Id="rId29" Type="http://schemas.openxmlformats.org/officeDocument/2006/relationships/image" Target="../media/image180.png"/><Relationship Id="rId41" Type="http://schemas.openxmlformats.org/officeDocument/2006/relationships/image" Target="../media/image17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3.png"/><Relationship Id="rId11" Type="http://schemas.openxmlformats.org/officeDocument/2006/relationships/image" Target="../media/image165.png"/><Relationship Id="rId32" Type="http://schemas.openxmlformats.org/officeDocument/2006/relationships/image" Target="../media/image183.png"/><Relationship Id="rId37" Type="http://schemas.openxmlformats.org/officeDocument/2006/relationships/image" Target="../media/image27.png"/><Relationship Id="rId40" Type="http://schemas.openxmlformats.org/officeDocument/2006/relationships/image" Target="../media/image28.png"/><Relationship Id="rId5" Type="http://schemas.openxmlformats.org/officeDocument/2006/relationships/image" Target="../media/image162.png"/><Relationship Id="rId15" Type="http://schemas.openxmlformats.org/officeDocument/2006/relationships/image" Target="../media/image169.png"/><Relationship Id="rId28" Type="http://schemas.openxmlformats.org/officeDocument/2006/relationships/image" Target="../media/image179.png"/><Relationship Id="rId36" Type="http://schemas.openxmlformats.org/officeDocument/2006/relationships/image" Target="../media/image184.png"/><Relationship Id="rId10" Type="http://schemas.openxmlformats.org/officeDocument/2006/relationships/image" Target="../media/image1610.png"/><Relationship Id="rId19" Type="http://schemas.openxmlformats.org/officeDocument/2006/relationships/image" Target="../media/image172.png"/><Relationship Id="rId31" Type="http://schemas.openxmlformats.org/officeDocument/2006/relationships/image" Target="../media/image182.png"/><Relationship Id="rId4" Type="http://schemas.openxmlformats.org/officeDocument/2006/relationships/image" Target="../media/image161.png"/><Relationship Id="rId9" Type="http://schemas.openxmlformats.org/officeDocument/2006/relationships/image" Target="../media/image1600.png"/><Relationship Id="rId14" Type="http://schemas.openxmlformats.org/officeDocument/2006/relationships/image" Target="../media/image168.png"/><Relationship Id="rId27" Type="http://schemas.openxmlformats.org/officeDocument/2006/relationships/image" Target="../media/image178.png"/><Relationship Id="rId30" Type="http://schemas.openxmlformats.org/officeDocument/2006/relationships/image" Target="../media/image181.png"/><Relationship Id="rId35" Type="http://schemas.openxmlformats.org/officeDocument/2006/relationships/image" Target="../media/image175.png"/><Relationship Id="rId43" Type="http://schemas.openxmlformats.org/officeDocument/2006/relationships/image" Target="../media/image189.png"/><Relationship Id="rId8" Type="http://schemas.openxmlformats.org/officeDocument/2006/relationships/image" Target="../media/image1590.png"/><Relationship Id="rId3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13" Type="http://schemas.openxmlformats.org/officeDocument/2006/relationships/image" Target="../media/image31.png"/><Relationship Id="rId18" Type="http://schemas.openxmlformats.org/officeDocument/2006/relationships/image" Target="../media/image204.png"/><Relationship Id="rId26" Type="http://schemas.openxmlformats.org/officeDocument/2006/relationships/image" Target="../media/image1070.png"/><Relationship Id="rId3" Type="http://schemas.openxmlformats.org/officeDocument/2006/relationships/image" Target="../media/image161.png"/><Relationship Id="rId21" Type="http://schemas.openxmlformats.org/officeDocument/2006/relationships/image" Target="../media/image207.png"/><Relationship Id="rId7" Type="http://schemas.openxmlformats.org/officeDocument/2006/relationships/image" Target="../media/image193.png"/><Relationship Id="rId12" Type="http://schemas.openxmlformats.org/officeDocument/2006/relationships/image" Target="../media/image198.png"/><Relationship Id="rId17" Type="http://schemas.openxmlformats.org/officeDocument/2006/relationships/image" Target="../media/image203.png"/><Relationship Id="rId25" Type="http://schemas.openxmlformats.org/officeDocument/2006/relationships/image" Target="../media/image1060.png"/><Relationship Id="rId2" Type="http://schemas.openxmlformats.org/officeDocument/2006/relationships/image" Target="../media/image29.png"/><Relationship Id="rId16" Type="http://schemas.openxmlformats.org/officeDocument/2006/relationships/image" Target="../media/image202.png"/><Relationship Id="rId20" Type="http://schemas.openxmlformats.org/officeDocument/2006/relationships/image" Target="../media/image206.png"/><Relationship Id="rId29" Type="http://schemas.openxmlformats.org/officeDocument/2006/relationships/image" Target="../media/image1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2.png"/><Relationship Id="rId24" Type="http://schemas.openxmlformats.org/officeDocument/2006/relationships/image" Target="../media/image1050.png"/><Relationship Id="rId5" Type="http://schemas.openxmlformats.org/officeDocument/2006/relationships/image" Target="../media/image191.png"/><Relationship Id="rId28" Type="http://schemas.openxmlformats.org/officeDocument/2006/relationships/image" Target="../media/image1090.png"/><Relationship Id="rId10" Type="http://schemas.openxmlformats.org/officeDocument/2006/relationships/image" Target="../media/image30.png"/><Relationship Id="rId19" Type="http://schemas.openxmlformats.org/officeDocument/2006/relationships/image" Target="../media/image205.png"/><Relationship Id="rId4" Type="http://schemas.openxmlformats.org/officeDocument/2006/relationships/image" Target="../media/image8.png"/><Relationship Id="rId9" Type="http://schemas.openxmlformats.org/officeDocument/2006/relationships/image" Target="../media/image195.png"/><Relationship Id="rId14" Type="http://schemas.openxmlformats.org/officeDocument/2006/relationships/image" Target="../media/image32.png"/><Relationship Id="rId22" Type="http://schemas.openxmlformats.org/officeDocument/2006/relationships/image" Target="../media/image33.png"/><Relationship Id="rId27" Type="http://schemas.openxmlformats.org/officeDocument/2006/relationships/image" Target="../media/image20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18.png"/><Relationship Id="rId3" Type="http://schemas.openxmlformats.org/officeDocument/2006/relationships/image" Target="../media/image8.png"/><Relationship Id="rId7" Type="http://schemas.openxmlformats.org/officeDocument/2006/relationships/image" Target="../media/image212.png"/><Relationship Id="rId12" Type="http://schemas.openxmlformats.org/officeDocument/2006/relationships/image" Target="../media/image217.png"/><Relationship Id="rId2" Type="http://schemas.openxmlformats.org/officeDocument/2006/relationships/image" Target="../media/image34.png"/><Relationship Id="rId16" Type="http://schemas.openxmlformats.org/officeDocument/2006/relationships/image" Target="../media/image2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16.png"/><Relationship Id="rId5" Type="http://schemas.openxmlformats.org/officeDocument/2006/relationships/image" Target="../media/image211.png"/><Relationship Id="rId15" Type="http://schemas.openxmlformats.org/officeDocument/2006/relationships/image" Target="../media/image220.png"/><Relationship Id="rId10" Type="http://schemas.openxmlformats.org/officeDocument/2006/relationships/image" Target="../media/image215.png"/><Relationship Id="rId4" Type="http://schemas.openxmlformats.org/officeDocument/2006/relationships/image" Target="../media/image210.png"/><Relationship Id="rId9" Type="http://schemas.openxmlformats.org/officeDocument/2006/relationships/image" Target="../media/image214.png"/><Relationship Id="rId14" Type="http://schemas.openxmlformats.org/officeDocument/2006/relationships/image" Target="../media/image2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23" y="0"/>
            <a:ext cx="10317954" cy="6858000"/>
          </a:xfrm>
          <a:prstGeom prst="rect">
            <a:avLst/>
          </a:prstGeom>
        </p:spPr>
      </p:pic>
      <p:pic>
        <p:nvPicPr>
          <p:cNvPr id="6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13294" cy="93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1996964" y="3013501"/>
            <a:ext cx="9589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/>
              <a:t>SUI: Uvod u tehničku mehaniku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3057236" y="4818100"/>
            <a:ext cx="5810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/>
              <a:t>Nastavnik: Ivan Đurić bacc. mech. ing.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3793174" y="4314737"/>
            <a:ext cx="3510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/>
              <a:t>Predavanja pripremio:</a:t>
            </a:r>
          </a:p>
        </p:txBody>
      </p:sp>
    </p:spTree>
    <p:extLst>
      <p:ext uri="{BB962C8B-B14F-4D97-AF65-F5344CB8AC3E}">
        <p14:creationId xmlns:p14="http://schemas.microsoft.com/office/powerpoint/2010/main" val="228545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10676693" y="5928219"/>
            <a:ext cx="1522480" cy="924401"/>
          </a:xfrm>
          <a:prstGeom prst="rect">
            <a:avLst/>
          </a:prstGeo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10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Pravokutnik 17"/>
          <p:cNvSpPr/>
          <p:nvPr/>
        </p:nvSpPr>
        <p:spPr>
          <a:xfrm>
            <a:off x="4027990" y="-1"/>
            <a:ext cx="8164010" cy="6852621"/>
          </a:xfrm>
          <a:prstGeom prst="rect">
            <a:avLst/>
          </a:prstGeom>
          <a:solidFill>
            <a:schemeClr val="dk1">
              <a:alpha val="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avokutnik 1"/>
          <p:cNvSpPr/>
          <p:nvPr/>
        </p:nvSpPr>
        <p:spPr>
          <a:xfrm>
            <a:off x="4383869" y="104910"/>
            <a:ext cx="6921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latin typeface="Arial Black" panose="020B0A04020102020204" pitchFamily="34" charset="0"/>
              </a:rPr>
              <a:t>Primjer zbrajanja vektora u ravnini – grafička metoda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93959" y="124339"/>
            <a:ext cx="339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1.4. Osnove vektorskog računa</a:t>
            </a:r>
          </a:p>
        </p:txBody>
      </p:sp>
      <p:sp>
        <p:nvSpPr>
          <p:cNvPr id="9" name="Pravokutnik 8"/>
          <p:cNvSpPr/>
          <p:nvPr/>
        </p:nvSpPr>
        <p:spPr>
          <a:xfrm>
            <a:off x="4080922" y="1426277"/>
            <a:ext cx="3259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latin typeface="Arial" panose="020B0604020202020204" pitchFamily="34" charset="0"/>
              </a:rPr>
              <a:t>b) Grafička metoda</a:t>
            </a: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343" y="609341"/>
            <a:ext cx="2659083" cy="27624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ravokutnik 11"/>
              <p:cNvSpPr/>
              <p:nvPr/>
            </p:nvSpPr>
            <p:spPr>
              <a:xfrm>
                <a:off x="4048590" y="593321"/>
                <a:ext cx="7808130" cy="687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b="1" dirty="0">
                    <a:solidFill>
                      <a:schemeClr val="tx1"/>
                    </a:solidFill>
                  </a:rPr>
                  <a:t>Analitičkom i </a:t>
                </a:r>
                <a:r>
                  <a:rPr lang="hr-HR" b="1" u="sng" dirty="0">
                    <a:solidFill>
                      <a:schemeClr val="tx1"/>
                    </a:solidFill>
                  </a:rPr>
                  <a:t>grafičkom metodom </a:t>
                </a:r>
                <a:r>
                  <a:rPr lang="hr-HR" b="1" dirty="0">
                    <a:solidFill>
                      <a:schemeClr val="tx1"/>
                    </a:solidFill>
                  </a:rPr>
                  <a:t>naći zbroj vektora prema slici ako je zadano:</a:t>
                </a:r>
              </a:p>
              <a:p>
                <a:r>
                  <a:rPr lang="hr-HR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hr-HR" b="1" dirty="0">
                    <a:solidFill>
                      <a:schemeClr val="tx1"/>
                    </a:solidFill>
                  </a:rPr>
                  <a:t> = 25mm </a:t>
                </a:r>
                <a14:m>
                  <m:oMath xmlns:m="http://schemas.openxmlformats.org/officeDocument/2006/math">
                    <m:r>
                      <a:rPr lang="hr-HR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hr-HR" b="1" dirty="0">
                    <a:solidFill>
                      <a:schemeClr val="tx1"/>
                    </a:solidFill>
                  </a:rPr>
                  <a:t> = 30</a:t>
                </a:r>
                <a:r>
                  <a:rPr lang="hr-HR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°, </a:t>
                </a:r>
                <a:r>
                  <a:rPr lang="hr-HR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hr-HR" b="1" dirty="0">
                    <a:solidFill>
                      <a:schemeClr val="tx1"/>
                    </a:solidFill>
                  </a:rPr>
                  <a:t> = 40 mm, </a:t>
                </a:r>
                <a14:m>
                  <m:oMath xmlns:m="http://schemas.openxmlformats.org/officeDocument/2006/math">
                    <m:r>
                      <a:rPr lang="hr-H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hr-HR" b="1" dirty="0">
                    <a:solidFill>
                      <a:schemeClr val="tx1"/>
                    </a:solidFill>
                  </a:rPr>
                  <a:t>= 130</a:t>
                </a:r>
                <a:r>
                  <a:rPr lang="hr-HR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°,</a:t>
                </a:r>
                <a:r>
                  <a:rPr lang="hr-HR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hr-HR" b="1" dirty="0">
                    <a:solidFill>
                      <a:schemeClr val="tx1"/>
                    </a:solidFill>
                  </a:rPr>
                  <a:t> = 20 mm , </a:t>
                </a:r>
                <a14:m>
                  <m:oMath xmlns:m="http://schemas.openxmlformats.org/officeDocument/2006/math">
                    <m:r>
                      <a:rPr lang="hr-H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hr-HR" b="1" dirty="0">
                    <a:solidFill>
                      <a:schemeClr val="tx1"/>
                    </a:solidFill>
                  </a:rPr>
                  <a:t>= 245</a:t>
                </a:r>
                <a:r>
                  <a:rPr lang="hr-HR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°</a:t>
                </a:r>
                <a:endParaRPr lang="hr-H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Pravokutni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590" y="593321"/>
                <a:ext cx="7808130" cy="687496"/>
              </a:xfrm>
              <a:prstGeom prst="rect">
                <a:avLst/>
              </a:prstGeom>
              <a:blipFill>
                <a:blip r:embed="rId4"/>
                <a:stretch>
                  <a:fillRect l="-625" t="-4425" b="-1327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kstniOkvir 12"/>
          <p:cNvSpPr txBox="1"/>
          <p:nvPr/>
        </p:nvSpPr>
        <p:spPr>
          <a:xfrm>
            <a:off x="4112125" y="1874139"/>
            <a:ext cx="3556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/>
              <a:t>Određivanje mjerila crtanja vektora: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niOkvir 13"/>
              <p:cNvSpPr txBox="1"/>
              <p:nvPr/>
            </p:nvSpPr>
            <p:spPr>
              <a:xfrm>
                <a:off x="8040425" y="1812102"/>
                <a:ext cx="1175194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hr-H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𝒎𝒎</m:t>
                          </m:r>
                        </m:num>
                        <m:den>
                          <m:r>
                            <a:rPr lang="hr-H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hr-H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𝒄𝒎</m:t>
                          </m:r>
                        </m:den>
                      </m:f>
                    </m:oMath>
                  </m:oMathPara>
                </a14:m>
                <a:endParaRPr lang="hr-HR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kstniOkvir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425" y="1812102"/>
                <a:ext cx="1175194" cy="4626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kstniOkvir 14"/>
          <p:cNvSpPr txBox="1"/>
          <p:nvPr/>
        </p:nvSpPr>
        <p:spPr>
          <a:xfrm>
            <a:off x="4112125" y="2332137"/>
            <a:ext cx="4402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/>
              <a:t>Određivanje dužina zadanih vektora u mjerilu: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niOkvir 15"/>
              <p:cNvSpPr txBox="1"/>
              <p:nvPr/>
            </p:nvSpPr>
            <p:spPr>
              <a:xfrm>
                <a:off x="4715282" y="2751611"/>
                <a:ext cx="2407903" cy="601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hr-H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hr-H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hr-H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hr-H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hr-H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den>
                      </m:f>
                      <m:r>
                        <a:rPr lang="hr-H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hr-H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𝒎𝒎</m:t>
                          </m:r>
                        </m:num>
                        <m:den>
                          <m:f>
                            <m:fPr>
                              <m:ctrlPr>
                                <a:rPr lang="hr-H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  <m:r>
                                <a:rPr lang="hr-H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𝒎𝒎</m:t>
                              </m:r>
                            </m:num>
                            <m:den>
                              <m:r>
                                <a:rPr lang="hr-H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hr-H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𝒄𝒎</m:t>
                              </m:r>
                            </m:den>
                          </m:f>
                        </m:den>
                      </m:f>
                      <m:r>
                        <a:rPr lang="hr-H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hr-H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hr-H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hr-H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hr-HR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kstniOkvir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282" y="2751611"/>
                <a:ext cx="2407903" cy="601575"/>
              </a:xfrm>
              <a:prstGeom prst="rect">
                <a:avLst/>
              </a:prstGeom>
              <a:blipFill>
                <a:blip r:embed="rId6"/>
                <a:stretch>
                  <a:fillRect r="-506" b="-1010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niOkvir 16"/>
              <p:cNvSpPr txBox="1"/>
              <p:nvPr/>
            </p:nvSpPr>
            <p:spPr>
              <a:xfrm>
                <a:off x="7282724" y="2733016"/>
                <a:ext cx="2228880" cy="6387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hr-H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hr-H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hr-H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hr-H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hr-H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</m:sSub>
                        </m:den>
                      </m:f>
                      <m:r>
                        <a:rPr lang="hr-H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hr-H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𝒎𝒎</m:t>
                          </m:r>
                        </m:num>
                        <m:den>
                          <m:f>
                            <m:fPr>
                              <m:ctrlPr>
                                <a:rPr lang="hr-H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  <m:r>
                                <a:rPr lang="hr-H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𝒎𝒎</m:t>
                              </m:r>
                            </m:num>
                            <m:den>
                              <m:r>
                                <a:rPr lang="hr-H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hr-H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𝒄𝒎</m:t>
                              </m:r>
                            </m:den>
                          </m:f>
                        </m:den>
                      </m:f>
                      <m:r>
                        <a:rPr lang="hr-H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hr-H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hr-HR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kstniOkvir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724" y="2733016"/>
                <a:ext cx="2228880" cy="638765"/>
              </a:xfrm>
              <a:prstGeom prst="rect">
                <a:avLst/>
              </a:prstGeom>
              <a:blipFill>
                <a:blip r:embed="rId7"/>
                <a:stretch>
                  <a:fillRect b="-95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niOkvir 19"/>
              <p:cNvSpPr txBox="1"/>
              <p:nvPr/>
            </p:nvSpPr>
            <p:spPr>
              <a:xfrm>
                <a:off x="9671143" y="2763152"/>
                <a:ext cx="2196820" cy="5784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hr-H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acc>
                        </m:e>
                      </m:d>
                      <m:r>
                        <a:rPr lang="hr-H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sSub>
                            <m:sSubPr>
                              <m:ctrlPr>
                                <a:rPr lang="hr-H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hr-H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den>
                      </m:f>
                      <m:r>
                        <a:rPr lang="hr-H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hr-H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𝒎𝒎</m:t>
                          </m:r>
                        </m:num>
                        <m:den>
                          <m:f>
                            <m:fPr>
                              <m:ctrlPr>
                                <a:rPr lang="hr-H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  <m:r>
                                <a:rPr lang="hr-H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𝒎𝒎</m:t>
                              </m:r>
                            </m:num>
                            <m:den>
                              <m:r>
                                <a:rPr lang="hr-H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hr-H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𝒄𝒎</m:t>
                              </m:r>
                            </m:den>
                          </m:f>
                        </m:den>
                      </m:f>
                      <m:r>
                        <a:rPr lang="hr-H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hr-H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hr-HR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kstniOkvir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1143" y="2763152"/>
                <a:ext cx="2196820" cy="578492"/>
              </a:xfrm>
              <a:prstGeom prst="rect">
                <a:avLst/>
              </a:prstGeom>
              <a:blipFill>
                <a:blip r:embed="rId8"/>
                <a:stretch>
                  <a:fillRect r="-554" b="-1052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kstniOkvir 20"/>
          <p:cNvSpPr txBox="1"/>
          <p:nvPr/>
        </p:nvSpPr>
        <p:spPr>
          <a:xfrm>
            <a:off x="4027990" y="3556670"/>
            <a:ext cx="4687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/>
              <a:t>Crtanje poligona sila prema zadanoj skici zadatka:</a:t>
            </a:r>
          </a:p>
        </p:txBody>
      </p:sp>
      <p:pic>
        <p:nvPicPr>
          <p:cNvPr id="22" name="Slika 21"/>
          <p:cNvPicPr>
            <a:picLocks noChangeAspect="1"/>
          </p:cNvPicPr>
          <p:nvPr/>
        </p:nvPicPr>
        <p:blipFill rotWithShape="1">
          <a:blip r:embed="rId9"/>
          <a:srcRect l="3148" t="2639" r="4741" b="3523"/>
          <a:stretch/>
        </p:blipFill>
        <p:spPr>
          <a:xfrm>
            <a:off x="743724" y="3699774"/>
            <a:ext cx="2739912" cy="3147181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 rotWithShape="1">
          <a:blip r:embed="rId10"/>
          <a:srcRect l="1710" t="1466" r="2980" b="2410"/>
          <a:stretch/>
        </p:blipFill>
        <p:spPr>
          <a:xfrm>
            <a:off x="739365" y="3699774"/>
            <a:ext cx="2748630" cy="3147181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 rotWithShape="1">
          <a:blip r:embed="rId11"/>
          <a:srcRect l="1104" t="1052" r="1367" b="3280"/>
          <a:stretch/>
        </p:blipFill>
        <p:spPr>
          <a:xfrm>
            <a:off x="729401" y="3731584"/>
            <a:ext cx="2768558" cy="3083561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 rotWithShape="1">
          <a:blip r:embed="rId12"/>
          <a:srcRect l="1235" t="791" r="1553" b="3433"/>
          <a:stretch/>
        </p:blipFill>
        <p:spPr>
          <a:xfrm>
            <a:off x="733925" y="3732544"/>
            <a:ext cx="2759510" cy="3081640"/>
          </a:xfrm>
          <a:prstGeom prst="rect">
            <a:avLst/>
          </a:prstGeom>
        </p:spPr>
      </p:pic>
      <p:sp>
        <p:nvSpPr>
          <p:cNvPr id="28" name="TekstniOkvir 27"/>
          <p:cNvSpPr txBox="1"/>
          <p:nvPr/>
        </p:nvSpPr>
        <p:spPr>
          <a:xfrm>
            <a:off x="4238891" y="4046457"/>
            <a:ext cx="2829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r-HR" sz="1600" b="1" dirty="0"/>
              <a:t>Nacrtati koordinatni sustav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kstniOkvir 28"/>
              <p:cNvSpPr txBox="1"/>
              <p:nvPr/>
            </p:nvSpPr>
            <p:spPr>
              <a:xfrm>
                <a:off x="4238891" y="4384618"/>
                <a:ext cx="76290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 startAt="2"/>
                </a:pPr>
                <a:r>
                  <a:rPr lang="hr-HR" sz="1600" b="1" dirty="0">
                    <a:solidFill>
                      <a:schemeClr val="tx1"/>
                    </a:solidFill>
                  </a:rPr>
                  <a:t>Koristeći dva trokuta i kutomjer u koordinatni sustav nacrtati vektor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hr-HR" sz="1600" b="1" dirty="0">
                    <a:solidFill>
                      <a:schemeClr val="tx1"/>
                    </a:solidFill>
                  </a:rPr>
                  <a:t>, pod kutom </a:t>
                </a:r>
                <a14:m>
                  <m:oMath xmlns:m="http://schemas.openxmlformats.org/officeDocument/2006/math">
                    <m:r>
                      <a:rPr lang="hr-H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𝛂</m:t>
                    </m:r>
                    <m:r>
                      <a:rPr lang="hr-H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r-H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hr-H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hr-HR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kstniOkvir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891" y="4384618"/>
                <a:ext cx="7629072" cy="584775"/>
              </a:xfrm>
              <a:prstGeom prst="rect">
                <a:avLst/>
              </a:prstGeom>
              <a:blipFill>
                <a:blip r:embed="rId13"/>
                <a:stretch>
                  <a:fillRect l="-399" t="-312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kstniOkvir 29"/>
              <p:cNvSpPr txBox="1"/>
              <p:nvPr/>
            </p:nvSpPr>
            <p:spPr>
              <a:xfrm>
                <a:off x="4238891" y="4969000"/>
                <a:ext cx="7629072" cy="375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 startAt="3"/>
                </a:pPr>
                <a:r>
                  <a:rPr lang="hr-HR" sz="1600" b="1" dirty="0">
                    <a:solidFill>
                      <a:schemeClr val="tx1"/>
                    </a:solidFill>
                  </a:rPr>
                  <a:t>Vektor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hr-HR" sz="1600" b="1" dirty="0">
                    <a:solidFill>
                      <a:schemeClr val="tx1"/>
                    </a:solidFill>
                  </a:rPr>
                  <a:t>, s njegovim hvatištem crtamo na kraju vektora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hr-HR" sz="1600" b="1" dirty="0">
                    <a:solidFill>
                      <a:schemeClr val="tx1"/>
                    </a:solidFill>
                  </a:rPr>
                  <a:t>, pod kutom </a:t>
                </a:r>
                <a14:m>
                  <m:oMath xmlns:m="http://schemas.openxmlformats.org/officeDocument/2006/math">
                    <m:r>
                      <a:rPr lang="hr-H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hr-H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r-H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𝟏𝟑𝟎</m:t>
                    </m:r>
                    <m:r>
                      <a:rPr lang="hr-H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hr-HR" sz="1600" b="1" dirty="0">
                    <a:solidFill>
                      <a:schemeClr val="tx1"/>
                    </a:solidFill>
                  </a:rPr>
                  <a:t>   </a:t>
                </a:r>
              </a:p>
            </p:txBody>
          </p:sp>
        </mc:Choice>
        <mc:Fallback xmlns="">
          <p:sp>
            <p:nvSpPr>
              <p:cNvPr id="30" name="TekstniOkvir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891" y="4969000"/>
                <a:ext cx="7629072" cy="375231"/>
              </a:xfrm>
              <a:prstGeom prst="rect">
                <a:avLst/>
              </a:prstGeom>
              <a:blipFill>
                <a:blip r:embed="rId14"/>
                <a:stretch>
                  <a:fillRect l="-399" b="-1935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kstniOkvir 30"/>
              <p:cNvSpPr txBox="1"/>
              <p:nvPr/>
            </p:nvSpPr>
            <p:spPr>
              <a:xfrm>
                <a:off x="4238891" y="5343838"/>
                <a:ext cx="7629072" cy="375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 startAt="4"/>
                </a:pPr>
                <a:r>
                  <a:rPr lang="hr-HR" sz="1600" b="1" dirty="0">
                    <a:solidFill>
                      <a:schemeClr val="tx1"/>
                    </a:solidFill>
                  </a:rPr>
                  <a:t>Vektor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hr-HR" sz="1600" b="1" dirty="0">
                    <a:solidFill>
                      <a:schemeClr val="tx1"/>
                    </a:solidFill>
                  </a:rPr>
                  <a:t>, s njegovim hvatištem crtamo na kraju vektora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hr-HR" sz="1600" b="1" dirty="0">
                    <a:solidFill>
                      <a:schemeClr val="tx1"/>
                    </a:solidFill>
                  </a:rPr>
                  <a:t>, pod kutom </a:t>
                </a:r>
                <a14:m>
                  <m:oMath xmlns:m="http://schemas.openxmlformats.org/officeDocument/2006/math">
                    <m:r>
                      <a:rPr lang="hr-H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  <m:r>
                      <a:rPr lang="hr-H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r-H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𝟐𝟒𝟓</m:t>
                    </m:r>
                    <m:r>
                      <a:rPr lang="hr-H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hr-HR" sz="1600" b="1" dirty="0">
                    <a:solidFill>
                      <a:schemeClr val="tx1"/>
                    </a:solidFill>
                  </a:rPr>
                  <a:t>   </a:t>
                </a:r>
              </a:p>
            </p:txBody>
          </p:sp>
        </mc:Choice>
        <mc:Fallback xmlns="">
          <p:sp>
            <p:nvSpPr>
              <p:cNvPr id="31" name="TekstniOkvir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891" y="5343838"/>
                <a:ext cx="7629072" cy="375231"/>
              </a:xfrm>
              <a:prstGeom prst="rect">
                <a:avLst/>
              </a:prstGeom>
              <a:blipFill>
                <a:blip r:embed="rId15"/>
                <a:stretch>
                  <a:fillRect l="-399" b="-2131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kstniOkvir 31"/>
              <p:cNvSpPr txBox="1"/>
              <p:nvPr/>
            </p:nvSpPr>
            <p:spPr>
              <a:xfrm>
                <a:off x="4238891" y="5718675"/>
                <a:ext cx="801377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 startAt="5"/>
                </a:pPr>
                <a:r>
                  <a:rPr lang="hr-HR" sz="1600" b="1" dirty="0">
                    <a:solidFill>
                      <a:schemeClr val="tx1"/>
                    </a:solidFill>
                  </a:rPr>
                  <a:t>Rezultantu, vektor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hr-HR" sz="1600" b="1" dirty="0">
                    <a:solidFill>
                      <a:schemeClr val="tx1"/>
                    </a:solidFill>
                  </a:rPr>
                  <a:t>, s njegovim hvatištem započinjemo crtati u hvatištu prvog vektora (u ovom slučaju vektora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hr-HR" sz="1600" b="1" dirty="0">
                    <a:solidFill>
                      <a:schemeClr val="tx1"/>
                    </a:solidFill>
                  </a:rPr>
                  <a:t>), a vrh rezultante se crta do posljednjeg vektora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hr-HR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hr-HR" sz="16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2" name="TekstniOkvir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891" y="5718675"/>
                <a:ext cx="8013770" cy="584775"/>
              </a:xfrm>
              <a:prstGeom prst="rect">
                <a:avLst/>
              </a:prstGeom>
              <a:blipFill>
                <a:blip r:embed="rId16"/>
                <a:stretch>
                  <a:fillRect l="-380" t="-3125" b="-125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Slika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0055" y="3689384"/>
            <a:ext cx="2760998" cy="31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2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8" grpId="0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11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7844545" y="4208631"/>
            <a:ext cx="4354628" cy="2643990"/>
          </a:xfrm>
          <a:prstGeom prst="rect">
            <a:avLst/>
          </a:prstGeom>
        </p:spPr>
      </p:pic>
      <p:sp>
        <p:nvSpPr>
          <p:cNvPr id="18" name="Pravokutnik 17"/>
          <p:cNvSpPr/>
          <p:nvPr/>
        </p:nvSpPr>
        <p:spPr>
          <a:xfrm>
            <a:off x="3845860" y="-1"/>
            <a:ext cx="8346142" cy="6852621"/>
          </a:xfrm>
          <a:prstGeom prst="rect">
            <a:avLst/>
          </a:prstGeom>
          <a:solidFill>
            <a:schemeClr val="dk1">
              <a:alpha val="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avokutnik 1"/>
          <p:cNvSpPr/>
          <p:nvPr/>
        </p:nvSpPr>
        <p:spPr>
          <a:xfrm>
            <a:off x="4383869" y="104910"/>
            <a:ext cx="6921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Primjer zbrajanja vektora u ravnini – grafička metoda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93959" y="124339"/>
            <a:ext cx="339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1.4. Osnove vektorskog računa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4051558" y="719041"/>
            <a:ext cx="388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/>
              <a:t>Očitavanje rezultata iz poligona vektora:</a:t>
            </a:r>
          </a:p>
        </p:txBody>
      </p:sp>
      <p:pic>
        <p:nvPicPr>
          <p:cNvPr id="27" name="Slika 26"/>
          <p:cNvPicPr>
            <a:picLocks noChangeAspect="1"/>
          </p:cNvPicPr>
          <p:nvPr/>
        </p:nvPicPr>
        <p:blipFill rotWithShape="1">
          <a:blip r:embed="rId3"/>
          <a:srcRect l="1534" t="1849" r="1957" b="3040"/>
          <a:stretch/>
        </p:blipFill>
        <p:spPr>
          <a:xfrm>
            <a:off x="931974" y="4130619"/>
            <a:ext cx="2282376" cy="2539439"/>
          </a:xfrm>
          <a:prstGeom prst="rect">
            <a:avLst/>
          </a:prstGeom>
        </p:spPr>
      </p:pic>
      <p:pic>
        <p:nvPicPr>
          <p:cNvPr id="33" name="Slika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871" y="715847"/>
            <a:ext cx="2760850" cy="3124633"/>
          </a:xfrm>
          <a:prstGeom prst="rect">
            <a:avLst/>
          </a:prstGeom>
        </p:spPr>
      </p:pic>
      <p:sp>
        <p:nvSpPr>
          <p:cNvPr id="34" name="TekstniOkvir 33"/>
          <p:cNvSpPr txBox="1"/>
          <p:nvPr/>
        </p:nvSpPr>
        <p:spPr>
          <a:xfrm>
            <a:off x="4833926" y="1674309"/>
            <a:ext cx="5722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/>
              <a:t>Trokutom ili ravnalom izmjerimo duljinu rezultante, i zapisujemo: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kstniOkvir 34"/>
              <p:cNvSpPr txBox="1"/>
              <p:nvPr/>
            </p:nvSpPr>
            <p:spPr>
              <a:xfrm>
                <a:off x="7010484" y="2241882"/>
                <a:ext cx="13691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e>
                      </m:d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hr-H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kstniOkvir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84" y="2241882"/>
                <a:ext cx="1369157" cy="276999"/>
              </a:xfrm>
              <a:prstGeom prst="rect">
                <a:avLst/>
              </a:prstGeom>
              <a:blipFill>
                <a:blip r:embed="rId5"/>
                <a:stretch>
                  <a:fillRect r="-2222" b="-66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kstniOkvir 35"/>
              <p:cNvSpPr txBox="1"/>
              <p:nvPr/>
            </p:nvSpPr>
            <p:spPr>
              <a:xfrm>
                <a:off x="4878586" y="2578623"/>
                <a:ext cx="70021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sz="1600" b="1" dirty="0">
                    <a:solidFill>
                      <a:schemeClr val="tx1"/>
                    </a:solidFill>
                  </a:rPr>
                  <a:t>Određujemo iznos rezultante, množenjem očitane vrijednosti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hr-HR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r-HR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</m:d>
                  </m:oMath>
                </a14:m>
                <a:r>
                  <a:rPr lang="hr-HR" sz="1600" b="1" dirty="0">
                    <a:solidFill>
                      <a:schemeClr val="tx1"/>
                    </a:solidFill>
                  </a:rPr>
                  <a:t>, sa mjerilom </a:t>
                </a:r>
                <a:r>
                  <a:rPr lang="hr-HR" sz="1600" b="1" i="1" dirty="0">
                    <a:solidFill>
                      <a:schemeClr val="tx1"/>
                    </a:solidFill>
                  </a:rPr>
                  <a:t>M</a:t>
                </a:r>
                <a:r>
                  <a:rPr lang="hr-HR" sz="1600" b="1" dirty="0">
                    <a:solidFill>
                      <a:schemeClr val="tx1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36" name="TekstniOkvir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586" y="2578623"/>
                <a:ext cx="7002110" cy="338554"/>
              </a:xfrm>
              <a:prstGeom prst="rect">
                <a:avLst/>
              </a:prstGeom>
              <a:blipFill>
                <a:blip r:embed="rId6"/>
                <a:stretch>
                  <a:fillRect l="-435" t="-5357" r="-261" b="-2142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kstniOkvir 36"/>
              <p:cNvSpPr txBox="1"/>
              <p:nvPr/>
            </p:nvSpPr>
            <p:spPr>
              <a:xfrm>
                <a:off x="6123849" y="3073003"/>
                <a:ext cx="3695692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  <m:r>
                        <a:rPr lang="hr-H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hr-HR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e>
                      </m:d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</m:t>
                      </m:r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hr-H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r>
                            <a:rPr lang="hr-H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𝒎𝒎</m:t>
                          </m:r>
                        </m:num>
                        <m:den>
                          <m:r>
                            <a:rPr lang="hr-H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hr-H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𝒄𝒎</m:t>
                          </m:r>
                        </m:den>
                      </m:f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𝟐𝟖</m:t>
                      </m:r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hr-HR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kstniOkvir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849" y="3073003"/>
                <a:ext cx="3695692" cy="462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kstniOkvir 37"/>
          <p:cNvSpPr txBox="1"/>
          <p:nvPr/>
        </p:nvSpPr>
        <p:spPr>
          <a:xfrm>
            <a:off x="4561241" y="1304960"/>
            <a:ext cx="3203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/>
              <a:t>1. Intenzitet (vrijednost) rezultante: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kstniOkvir 38"/>
              <p:cNvSpPr txBox="1"/>
              <p:nvPr/>
            </p:nvSpPr>
            <p:spPr>
              <a:xfrm>
                <a:off x="4628439" y="3840480"/>
                <a:ext cx="26646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sz="1600" b="1" dirty="0">
                    <a:solidFill>
                      <a:schemeClr val="tx1"/>
                    </a:solidFill>
                  </a:rPr>
                  <a:t>2. Položaj (kut) rezultante </a:t>
                </a:r>
                <a14:m>
                  <m:oMath xmlns:m="http://schemas.openxmlformats.org/officeDocument/2006/math">
                    <m:r>
                      <a:rPr lang="hr-H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hr-H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hr-HR" sz="1600" b="1" dirty="0">
                    <a:solidFill>
                      <a:schemeClr val="tx1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39" name="TekstniOkvir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439" y="3840480"/>
                <a:ext cx="2664640" cy="338554"/>
              </a:xfrm>
              <a:prstGeom prst="rect">
                <a:avLst/>
              </a:prstGeom>
              <a:blipFill>
                <a:blip r:embed="rId8"/>
                <a:stretch>
                  <a:fillRect l="-1144" t="-5357" r="-229" b="-2142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kstniOkvir 39"/>
          <p:cNvSpPr txBox="1"/>
          <p:nvPr/>
        </p:nvSpPr>
        <p:spPr>
          <a:xfrm>
            <a:off x="4903290" y="4289656"/>
            <a:ext cx="6651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/>
              <a:t>Položaj, odnosno kut rezultante, mjerimo kutomjerom od x osi, i zapisujemo: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kstniOkvir 40"/>
              <p:cNvSpPr txBox="1"/>
              <p:nvPr/>
            </p:nvSpPr>
            <p:spPr>
              <a:xfrm>
                <a:off x="7611461" y="4827084"/>
                <a:ext cx="9970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𝟏𝟏𝟕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hr-H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kstniOkvir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461" y="4827084"/>
                <a:ext cx="997068" cy="276999"/>
              </a:xfrm>
              <a:prstGeom prst="rect">
                <a:avLst/>
              </a:prstGeom>
              <a:blipFill>
                <a:blip r:embed="rId9"/>
                <a:stretch>
                  <a:fillRect l="-5521" r="-5521" b="-266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891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12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7844545" y="4208631"/>
            <a:ext cx="4354628" cy="2643990"/>
          </a:xfrm>
          <a:prstGeom prst="rect">
            <a:avLst/>
          </a:prstGeom>
        </p:spPr>
      </p:pic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niOkvir 6"/>
          <p:cNvSpPr txBox="1"/>
          <p:nvPr/>
        </p:nvSpPr>
        <p:spPr>
          <a:xfrm>
            <a:off x="93958" y="92647"/>
            <a:ext cx="11879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1.4. Osnove vektorskog računa </a:t>
            </a:r>
            <a:r>
              <a:rPr lang="hr-HR" sz="16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– zadatci za samostalan rad učenika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516836" y="1649083"/>
            <a:ext cx="10674626" cy="3748214"/>
            <a:chOff x="-1399529" y="-654099"/>
            <a:chExt cx="9580736" cy="3748609"/>
          </a:xfrm>
        </p:grpSpPr>
        <p:grpSp>
          <p:nvGrpSpPr>
            <p:cNvPr id="11" name="Grupa 10"/>
            <p:cNvGrpSpPr/>
            <p:nvPr/>
          </p:nvGrpSpPr>
          <p:grpSpPr>
            <a:xfrm>
              <a:off x="-1399529" y="42641"/>
              <a:ext cx="9580736" cy="3051869"/>
              <a:chOff x="-1216661" y="-22891"/>
              <a:chExt cx="9580829" cy="305228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Pravokutnik 12"/>
                  <p:cNvSpPr/>
                  <p:nvPr/>
                </p:nvSpPr>
                <p:spPr>
                  <a:xfrm>
                    <a:off x="1939928" y="-22891"/>
                    <a:ext cx="6424240" cy="83119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hr-HR" sz="1600" b="1" kern="12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Analitičkom i grafičkom metodom naći zbroj vektora prema slici ako je zadano:</a:t>
                    </a:r>
                    <a:endParaRPr lang="hr-HR" sz="16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>
                      <a:spcAft>
                        <a:spcPts val="0"/>
                      </a:spcAft>
                    </a:pPr>
                    <a14:m>
                      <m:oMath xmlns:m="http://schemas.openxmlformats.org/officeDocument/2006/math">
                        <m:r>
                          <a:rPr lang="hr-HR" sz="1600" i="1" kern="12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hr-HR" sz="1600" i="1" kern="12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=2,5 </m:t>
                        </m:r>
                        <m:r>
                          <a:rPr lang="hr-HR" sz="1600" i="1" kern="12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oMath>
                    </a14:m>
                    <a:r>
                      <a:rPr lang="hr-HR" sz="16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,  </a:t>
                    </a:r>
                    <a14:m>
                      <m:oMath xmlns:m="http://schemas.openxmlformats.org/officeDocument/2006/math">
                        <m:r>
                          <a:rPr lang="hr-HR" sz="1600" i="1" kern="12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hr-HR" sz="1600" i="1" kern="12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= 30</m:t>
                        </m:r>
                        <m:r>
                          <a:rPr lang="hr-HR" sz="1600" i="1" kern="12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°, </m:t>
                        </m:r>
                        <m:r>
                          <a:rPr lang="hr-HR" sz="1600" i="1" kern="12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hr-HR" sz="1600" i="1" kern="12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hr-HR" sz="1600" i="1" kern="12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= 4 </m:t>
                        </m:r>
                        <m:r>
                          <a:rPr lang="hr-HR" sz="1600" i="1" kern="12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oMath>
                    </a14:m>
                    <a:r>
                      <a:rPr lang="hr-HR" sz="16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hr-HR" sz="1600" i="1" kern="12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  <m:r>
                          <a:rPr lang="hr-HR" sz="1600" i="1" kern="12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=90°, </m:t>
                        </m:r>
                        <m:r>
                          <a:rPr lang="hr-HR" sz="1600" i="1" kern="12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hr-HR" sz="1600" i="1" kern="12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=2 </m:t>
                        </m:r>
                        <m:r>
                          <a:rPr lang="hr-HR" sz="1600" i="1" kern="12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oMath>
                    </a14:m>
                    <a:r>
                      <a:rPr lang="hr-HR" sz="16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hr-HR" sz="1600" i="1" kern="12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hr-HR" sz="1600" i="1" kern="12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 180</m:t>
                        </m:r>
                        <m:r>
                          <a:rPr lang="hr-HR" sz="1600" i="1" kern="12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°.</m:t>
                        </m:r>
                      </m:oMath>
                    </a14:m>
                    <a:r>
                      <a:rPr lang="hr-HR" sz="16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endParaRPr lang="hr-HR" sz="16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>
                      <a:spcAft>
                        <a:spcPts val="0"/>
                      </a:spcAft>
                    </a:pPr>
                    <a:r>
                      <a:rPr lang="hr-HR" sz="1600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(izračunati rezultantu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hr-HR" sz="1600" i="1" kern="120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hr-HR" sz="1600" i="1" kern="120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acc>
                      </m:oMath>
                    </a14:m>
                    <a:r>
                      <a:rPr lang="hr-HR" sz="1600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 i njezin smjer </a:t>
                    </a:r>
                    <a14:m>
                      <m:oMath xmlns:m="http://schemas.openxmlformats.org/officeDocument/2006/math">
                        <m:r>
                          <a:rPr lang="hr-HR" sz="1600" i="1" kern="1200">
                            <a:solidFill>
                              <a:srgbClr val="40404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  <m:r>
                          <a:rPr lang="hr-HR" sz="1600" i="1" kern="1200">
                            <a:solidFill>
                              <a:srgbClr val="40404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oMath>
                    </a14:m>
                    <a:r>
                      <a:rPr lang="hr-HR" sz="1600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)</a:t>
                    </a:r>
                    <a:endParaRPr lang="hr-HR" sz="16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" name="Pravokutnik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39928" y="-22891"/>
                    <a:ext cx="6424240" cy="8311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511" t="-2206" b="-8824"/>
                    </a:stretch>
                  </a:blipFill>
                </p:spPr>
                <p:txBody>
                  <a:bodyPr/>
                  <a:lstStyle/>
                  <a:p>
                    <a:r>
                      <a:rPr lang="hr-H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4" name="Slika 13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/>
              </a:blip>
              <a:stretch>
                <a:fillRect/>
              </a:stretch>
            </p:blipFill>
            <p:spPr>
              <a:xfrm>
                <a:off x="-1216661" y="-22891"/>
                <a:ext cx="3064258" cy="3052287"/>
              </a:xfrm>
              <a:prstGeom prst="rect">
                <a:avLst/>
              </a:prstGeom>
            </p:spPr>
          </p:pic>
        </p:grpSp>
        <p:sp>
          <p:nvSpPr>
            <p:cNvPr id="12" name="Tekstni okvir 2"/>
            <p:cNvSpPr txBox="1">
              <a:spLocks noChangeArrowheads="1"/>
            </p:cNvSpPr>
            <p:nvPr/>
          </p:nvSpPr>
          <p:spPr bwMode="auto">
            <a:xfrm>
              <a:off x="-1399529" y="-654099"/>
              <a:ext cx="868680" cy="259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r-HR" sz="1200" b="1" kern="12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Zadatak 1.</a:t>
              </a:r>
              <a:endParaRPr lang="hr-H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0376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13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7844545" y="4208631"/>
            <a:ext cx="4354628" cy="2643990"/>
          </a:xfrm>
          <a:prstGeom prst="rect">
            <a:avLst/>
          </a:prstGeom>
        </p:spPr>
      </p:pic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niOkvir 6"/>
          <p:cNvSpPr txBox="1"/>
          <p:nvPr/>
        </p:nvSpPr>
        <p:spPr>
          <a:xfrm>
            <a:off x="93958" y="92647"/>
            <a:ext cx="11879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1.4. Osnove vektorskog računa </a:t>
            </a:r>
            <a:r>
              <a:rPr lang="hr-HR" sz="16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– zadatci za samostalan rad učenika</a:t>
            </a:r>
          </a:p>
        </p:txBody>
      </p:sp>
      <p:grpSp>
        <p:nvGrpSpPr>
          <p:cNvPr id="15" name="Grupa 14"/>
          <p:cNvGrpSpPr/>
          <p:nvPr/>
        </p:nvGrpSpPr>
        <p:grpSpPr>
          <a:xfrm>
            <a:off x="333058" y="1552956"/>
            <a:ext cx="11446566" cy="3942383"/>
            <a:chOff x="-395884" y="-1106742"/>
            <a:chExt cx="11446566" cy="3943759"/>
          </a:xfrm>
        </p:grpSpPr>
        <p:grpSp>
          <p:nvGrpSpPr>
            <p:cNvPr id="16" name="Grupa 15"/>
            <p:cNvGrpSpPr/>
            <p:nvPr/>
          </p:nvGrpSpPr>
          <p:grpSpPr>
            <a:xfrm>
              <a:off x="-395884" y="-121838"/>
              <a:ext cx="11446566" cy="2958855"/>
              <a:chOff x="-43235" y="1977259"/>
              <a:chExt cx="11446566" cy="2958956"/>
            </a:xfrm>
          </p:grpSpPr>
          <p:pic>
            <p:nvPicPr>
              <p:cNvPr id="20" name="Slika 19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43235" y="1977259"/>
                <a:ext cx="3434327" cy="2958956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Pravokutnik 20"/>
                  <p:cNvSpPr/>
                  <p:nvPr/>
                </p:nvSpPr>
                <p:spPr>
                  <a:xfrm>
                    <a:off x="3762321" y="2193013"/>
                    <a:ext cx="7641010" cy="95447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hr-HR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Analitičkom i grafičkom metodom naći zbroj vektora prema slici ako je zadano:</a:t>
                    </a:r>
                    <a:endParaRPr lang="hr-HR" sz="3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>
                      <a:spcAft>
                        <a:spcPts val="0"/>
                      </a:spcAft>
                    </a:pPr>
                    <a14:m>
                      <m:oMath xmlns:m="http://schemas.openxmlformats.org/officeDocument/2006/math">
                        <m:r>
                          <a:rPr lang="hr-HR" i="1" kern="12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hr-HR" i="1" kern="12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=5 </m:t>
                        </m:r>
                        <m:r>
                          <a:rPr lang="hr-HR" i="1" kern="12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oMath>
                    </a14:m>
                    <a:r>
                      <a:rPr lang="hr-HR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,  </a:t>
                    </a:r>
                    <a14:m>
                      <m:oMath xmlns:m="http://schemas.openxmlformats.org/officeDocument/2006/math">
                        <m:r>
                          <a:rPr lang="hr-HR" i="1" kern="12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hr-HR" i="1" kern="12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= 30</m:t>
                        </m:r>
                        <m:r>
                          <a:rPr lang="hr-HR" i="1" kern="12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°, </m:t>
                        </m:r>
                        <m:r>
                          <a:rPr lang="hr-HR" i="1" kern="12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hr-HR" i="1" kern="12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hr-HR" i="1" kern="12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= 4 </m:t>
                        </m:r>
                        <m:r>
                          <a:rPr lang="hr-HR" i="1" kern="12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oMath>
                    </a14:m>
                    <a:r>
                      <a:rPr lang="hr-HR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hr-HR" i="1" kern="12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  <m:r>
                          <a:rPr lang="hr-HR" i="1" kern="12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=60°, </m:t>
                        </m:r>
                        <m:r>
                          <a:rPr lang="hr-HR" i="1" kern="12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hr-HR" i="1" kern="12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=8 </m:t>
                        </m:r>
                        <m:r>
                          <a:rPr lang="hr-HR" i="1" kern="12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oMath>
                    </a14:m>
                    <a:r>
                      <a:rPr lang="hr-HR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hr-HR" i="1" kern="12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hr-HR" i="1" kern="12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=90</m:t>
                        </m:r>
                        <m:r>
                          <a:rPr lang="hr-HR" i="1" kern="12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°.</m:t>
                        </m:r>
                      </m:oMath>
                    </a14:m>
                    <a:r>
                      <a:rPr lang="hr-HR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endParaRPr lang="hr-HR" sz="3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>
                      <a:spcAft>
                        <a:spcPts val="0"/>
                      </a:spcAft>
                    </a:pPr>
                    <a:r>
                      <a:rPr lang="hr-HR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(izračunati rezultantu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hr-HR" i="1" kern="120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hr-HR" i="1" kern="120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acc>
                      </m:oMath>
                    </a14:m>
                    <a:r>
                      <a:rPr lang="hr-HR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 i njezin smjer </a:t>
                    </a:r>
                    <a14:m>
                      <m:oMath xmlns:m="http://schemas.openxmlformats.org/officeDocument/2006/math">
                        <m:r>
                          <a:rPr lang="hr-HR" i="1" kern="1200">
                            <a:solidFill>
                              <a:srgbClr val="40404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  <m:r>
                          <a:rPr lang="hr-HR" i="1" kern="1200">
                            <a:solidFill>
                              <a:srgbClr val="40404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oMath>
                    </a14:m>
                    <a:r>
                      <a:rPr lang="hr-HR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)</a:t>
                    </a:r>
                    <a:endParaRPr lang="hr-HR" sz="3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1" name="Pravokutnik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2321" y="2193013"/>
                    <a:ext cx="7641010" cy="95447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718" t="-3846" r="-160" b="-6410"/>
                    </a:stretch>
                  </a:blipFill>
                </p:spPr>
                <p:txBody>
                  <a:bodyPr/>
                  <a:lstStyle/>
                  <a:p>
                    <a:r>
                      <a:rPr lang="hr-H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7" name="Tekstni okvir 2"/>
            <p:cNvSpPr txBox="1">
              <a:spLocks noChangeArrowheads="1"/>
            </p:cNvSpPr>
            <p:nvPr/>
          </p:nvSpPr>
          <p:spPr bwMode="auto">
            <a:xfrm>
              <a:off x="-395884" y="-1106742"/>
              <a:ext cx="868680" cy="259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r-HR" sz="1200" b="1" kern="12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Zadatak </a:t>
              </a:r>
              <a:r>
                <a:rPr lang="hr-HR" sz="1200" b="1" dirty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hr-HR" sz="1200" b="1" kern="12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20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14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7844545" y="4208631"/>
            <a:ext cx="4354628" cy="2643990"/>
          </a:xfrm>
          <a:prstGeom prst="rect">
            <a:avLst/>
          </a:prstGeom>
        </p:spPr>
      </p:pic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niOkvir 6"/>
          <p:cNvSpPr txBox="1"/>
          <p:nvPr/>
        </p:nvSpPr>
        <p:spPr>
          <a:xfrm>
            <a:off x="93958" y="92647"/>
            <a:ext cx="11879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1.4. Osnove vektorskog računa </a:t>
            </a:r>
            <a:r>
              <a:rPr lang="hr-HR" sz="16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– zadatci za samostalan rad učenika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93958" y="1672862"/>
            <a:ext cx="12381294" cy="3675201"/>
            <a:chOff x="2819" y="314218"/>
            <a:chExt cx="12381294" cy="3675201"/>
          </a:xfrm>
        </p:grpSpPr>
        <p:pic>
          <p:nvPicPr>
            <p:cNvPr id="2" name="Slika 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19" y="314218"/>
              <a:ext cx="12381294" cy="3675201"/>
            </a:xfrm>
            <a:prstGeom prst="rect">
              <a:avLst/>
            </a:prstGeom>
          </p:spPr>
        </p:pic>
        <p:sp>
          <p:nvSpPr>
            <p:cNvPr id="22" name="Tekstni okvir 2"/>
            <p:cNvSpPr txBox="1">
              <a:spLocks noChangeArrowheads="1"/>
            </p:cNvSpPr>
            <p:nvPr/>
          </p:nvSpPr>
          <p:spPr bwMode="auto">
            <a:xfrm>
              <a:off x="122090" y="314218"/>
              <a:ext cx="868680" cy="258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r-HR" sz="1200" b="1" kern="12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Zadatak </a:t>
              </a:r>
              <a:r>
                <a:rPr lang="hr-HR" sz="1200" b="1" dirty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hr-HR" sz="1200" b="1" kern="12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4434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15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7844545" y="4208631"/>
            <a:ext cx="4354628" cy="2643990"/>
          </a:xfrm>
          <a:prstGeom prst="rect">
            <a:avLst/>
          </a:prstGeom>
        </p:spPr>
      </p:pic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niOkvir 6"/>
          <p:cNvSpPr txBox="1"/>
          <p:nvPr/>
        </p:nvSpPr>
        <p:spPr>
          <a:xfrm>
            <a:off x="93958" y="92647"/>
            <a:ext cx="11879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1.4. Osnove vektorskog računa </a:t>
            </a:r>
            <a:r>
              <a:rPr lang="hr-HR" sz="16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– zadatci za samostalan rad učenika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635353" y="1643789"/>
            <a:ext cx="10820887" cy="3968688"/>
            <a:chOff x="402073" y="1514580"/>
            <a:chExt cx="10820887" cy="3968688"/>
          </a:xfrm>
        </p:grpSpPr>
        <p:pic>
          <p:nvPicPr>
            <p:cNvPr id="9" name="Slika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4752" y="1773570"/>
              <a:ext cx="10648208" cy="3709698"/>
            </a:xfrm>
            <a:prstGeom prst="rect">
              <a:avLst/>
            </a:prstGeom>
          </p:spPr>
        </p:pic>
        <p:sp>
          <p:nvSpPr>
            <p:cNvPr id="10" name="Tekstni okvir 2"/>
            <p:cNvSpPr txBox="1">
              <a:spLocks noChangeArrowheads="1"/>
            </p:cNvSpPr>
            <p:nvPr/>
          </p:nvSpPr>
          <p:spPr bwMode="auto">
            <a:xfrm>
              <a:off x="402073" y="1514580"/>
              <a:ext cx="868680" cy="258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r-HR" sz="1200" b="1" kern="12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Zadatak </a:t>
              </a:r>
              <a:r>
                <a:rPr lang="hr-HR" sz="1200" b="1" dirty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hr-HR" sz="1200" b="1" kern="12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4522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16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7844545" y="4208631"/>
            <a:ext cx="4354628" cy="2643990"/>
          </a:xfrm>
          <a:prstGeom prst="rect">
            <a:avLst/>
          </a:prstGeom>
        </p:spPr>
      </p:pic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niOkvir 6"/>
          <p:cNvSpPr txBox="1"/>
          <p:nvPr/>
        </p:nvSpPr>
        <p:spPr>
          <a:xfrm>
            <a:off x="93958" y="92647"/>
            <a:ext cx="11879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1.4. Osnove vektorskog računa </a:t>
            </a:r>
            <a:r>
              <a:rPr lang="hr-HR" sz="16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– zadatci za samostalan rad učenika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99284" y="1625574"/>
            <a:ext cx="11997466" cy="4288767"/>
            <a:chOff x="0" y="1177899"/>
            <a:chExt cx="11997466" cy="4288767"/>
          </a:xfrm>
        </p:grpSpPr>
        <p:pic>
          <p:nvPicPr>
            <p:cNvPr id="2" name="Slika 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522058"/>
              <a:ext cx="11997466" cy="3944608"/>
            </a:xfrm>
            <a:prstGeom prst="rect">
              <a:avLst/>
            </a:prstGeom>
          </p:spPr>
        </p:pic>
        <p:sp>
          <p:nvSpPr>
            <p:cNvPr id="12" name="Tekstni okvir 2"/>
            <p:cNvSpPr txBox="1">
              <a:spLocks noChangeArrowheads="1"/>
            </p:cNvSpPr>
            <p:nvPr/>
          </p:nvSpPr>
          <p:spPr bwMode="auto">
            <a:xfrm>
              <a:off x="118333" y="1177899"/>
              <a:ext cx="1338991" cy="258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r-HR" sz="1400" b="1" kern="12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Zadatak </a:t>
              </a:r>
              <a:r>
                <a:rPr lang="hr-HR" sz="1400" b="1" dirty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hr-HR" sz="1400" b="1" kern="12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2494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48" y="6274999"/>
            <a:ext cx="2969111" cy="50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4231532" y="262408"/>
            <a:ext cx="7960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latin typeface="Arial Black" panose="020B0A04020102020204" pitchFamily="34" charset="0"/>
              </a:rPr>
              <a:t>1.4. Osnove vektorskog računa</a:t>
            </a:r>
          </a:p>
        </p:txBody>
      </p:sp>
      <p:pic>
        <p:nvPicPr>
          <p:cNvPr id="1028" name="Picture 4" descr="https://primer.dynamobim.org/12_Geometry-with-DesignScript/images/12-3/VectorMath_0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0" y="2314404"/>
            <a:ext cx="3778047" cy="377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4319081" y="1455110"/>
            <a:ext cx="77723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Ishodi učenja za nastavnu jedinicu: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hr-HR" dirty="0"/>
          </a:p>
          <a:p>
            <a:r>
              <a:rPr lang="hr-HR" dirty="0"/>
              <a:t>Učenik će moći:</a:t>
            </a:r>
          </a:p>
          <a:p>
            <a:endParaRPr lang="hr-HR" dirty="0"/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Objasniti pojam vektora te razlikovati smjer, pravac i duljinu vektora.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Grafički i analitički zbrajati dva ili više vektora (metoda paralelograma i metoda poligona).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Rastaviti vektor na komponente po osi x i y.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Odrediti projekcije vektora na koordinatne osi.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Izračunati iznos i položaj rezultantnog vektora pomoću trigonometrijskih funkcija (sinus, kosinus, tangens).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Odrediti kvadrant u kojem se nalazi rezultantni vektor na temelju njegovih komponenti.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Grafički prikazati i mjeriti intenzitet i smjer rezultante pomoću mjerila i kutomjera.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Primijeniti naučeno u rješavanju zadataka za samostalan rad.</a:t>
            </a:r>
          </a:p>
        </p:txBody>
      </p:sp>
      <p:pic>
        <p:nvPicPr>
          <p:cNvPr id="1026" name="Picture 2" descr="Learning Outcomes | HKUST CEI | Center for Education Innov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90" y="91545"/>
            <a:ext cx="3082648" cy="205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utnik 6"/>
          <p:cNvSpPr/>
          <p:nvPr/>
        </p:nvSpPr>
        <p:spPr>
          <a:xfrm>
            <a:off x="-16778" y="0"/>
            <a:ext cx="4056337" cy="6852621"/>
          </a:xfrm>
          <a:prstGeom prst="rect">
            <a:avLst/>
          </a:prstGeom>
          <a:solidFill>
            <a:schemeClr val="dk1">
              <a:alpha val="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4039559" y="5380"/>
            <a:ext cx="8152441" cy="1008411"/>
          </a:xfrm>
          <a:prstGeom prst="rect">
            <a:avLst/>
          </a:prstGeom>
          <a:solidFill>
            <a:schemeClr val="dk1">
              <a:alpha val="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5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10025781" y="5533007"/>
            <a:ext cx="2173392" cy="1319614"/>
          </a:xfrm>
          <a:prstGeom prst="rect">
            <a:avLst/>
          </a:prstGeo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3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Pravokutnik 17"/>
          <p:cNvSpPr/>
          <p:nvPr/>
        </p:nvSpPr>
        <p:spPr>
          <a:xfrm>
            <a:off x="5317888" y="-1"/>
            <a:ext cx="6874112" cy="6852621"/>
          </a:xfrm>
          <a:prstGeom prst="rect">
            <a:avLst/>
          </a:prstGeom>
          <a:solidFill>
            <a:schemeClr val="dk1">
              <a:alpha val="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1" y="58128"/>
            <a:ext cx="8356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atin typeface="Arial Black" panose="020B0A04020102020204" pitchFamily="34" charset="0"/>
              </a:rPr>
              <a:t>1.4. Osnove vektorskog </a:t>
            </a:r>
            <a:r>
              <a:rPr lang="hr-H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računa</a:t>
            </a:r>
          </a:p>
        </p:txBody>
      </p:sp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54941"/>
            <a:ext cx="2370682" cy="40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avokutnik 7"/>
          <p:cNvSpPr/>
          <p:nvPr/>
        </p:nvSpPr>
        <p:spPr>
          <a:xfrm>
            <a:off x="5317888" y="751170"/>
            <a:ext cx="4816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Vektor je </a:t>
            </a:r>
            <a:r>
              <a:rPr lang="hr-HR" b="1" dirty="0"/>
              <a:t>usmjerena dužina</a:t>
            </a:r>
            <a:r>
              <a:rPr lang="hr-HR" dirty="0"/>
              <a:t> — to znači da ima:</a:t>
            </a:r>
          </a:p>
        </p:txBody>
      </p:sp>
      <p:sp>
        <p:nvSpPr>
          <p:cNvPr id="9" name="Pravokutnik 8"/>
          <p:cNvSpPr/>
          <p:nvPr/>
        </p:nvSpPr>
        <p:spPr>
          <a:xfrm>
            <a:off x="5486672" y="3944632"/>
            <a:ext cx="6705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Ukratko</a:t>
            </a:r>
            <a:r>
              <a:rPr lang="hr-HR" dirty="0"/>
              <a:t>: </a:t>
            </a:r>
            <a:r>
              <a:rPr lang="hr-HR" b="1" dirty="0"/>
              <a:t>vektor pokazuje koliko i u kojem smjeru nešto ide ili djeluje</a:t>
            </a:r>
            <a:r>
              <a:rPr lang="hr-HR" dirty="0"/>
              <a:t> (npr. brzina, sila, pomak).</a:t>
            </a:r>
          </a:p>
        </p:txBody>
      </p:sp>
      <p:sp>
        <p:nvSpPr>
          <p:cNvPr id="11" name="Pravokutnik 10"/>
          <p:cNvSpPr/>
          <p:nvPr/>
        </p:nvSpPr>
        <p:spPr>
          <a:xfrm>
            <a:off x="5453125" y="2926967"/>
            <a:ext cx="6746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Primjer: </a:t>
            </a:r>
            <a:r>
              <a:rPr lang="hr-HR" dirty="0"/>
              <a:t>Ako kažeš da netko hoda 5 metara prema istoku, to je vektor — ima i duljinu (5 m) i smjer (prema istoku).</a:t>
            </a:r>
          </a:p>
        </p:txBody>
      </p:sp>
      <p:sp>
        <p:nvSpPr>
          <p:cNvPr id="12" name="Pravokutnik 11"/>
          <p:cNvSpPr/>
          <p:nvPr/>
        </p:nvSpPr>
        <p:spPr>
          <a:xfrm>
            <a:off x="5588166" y="135530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>
              <a:buFont typeface="+mj-lt"/>
              <a:buAutoNum type="arabicPeriod"/>
            </a:pPr>
            <a:r>
              <a:rPr lang="hr-HR" b="1" dirty="0"/>
              <a:t>Smjer</a:t>
            </a:r>
            <a:r>
              <a:rPr lang="hr-HR" dirty="0"/>
              <a:t> (u kojem pokazuje),</a:t>
            </a:r>
          </a:p>
          <a:p>
            <a:pPr marL="266700">
              <a:buFont typeface="+mj-lt"/>
              <a:buAutoNum type="arabicPeriod"/>
            </a:pPr>
            <a:r>
              <a:rPr lang="hr-HR" b="1" dirty="0"/>
              <a:t>Pravac</a:t>
            </a:r>
            <a:r>
              <a:rPr lang="hr-HR" dirty="0"/>
              <a:t> (linija po kojoj leži),</a:t>
            </a:r>
          </a:p>
          <a:p>
            <a:pPr marL="266700">
              <a:buFont typeface="+mj-lt"/>
              <a:buAutoNum type="arabicPeriod"/>
            </a:pPr>
            <a:r>
              <a:rPr lang="hr-HR" b="1" dirty="0"/>
              <a:t>Smjer kretanja</a:t>
            </a:r>
            <a:r>
              <a:rPr lang="hr-HR" dirty="0"/>
              <a:t> (od početne točke prema završnoj),</a:t>
            </a:r>
          </a:p>
          <a:p>
            <a:pPr marL="266700">
              <a:buFont typeface="+mj-lt"/>
              <a:buAutoNum type="arabicPeriod"/>
            </a:pPr>
            <a:r>
              <a:rPr lang="hr-HR" b="1" dirty="0"/>
              <a:t>Duljinu</a:t>
            </a:r>
            <a:r>
              <a:rPr lang="hr-HR" dirty="0"/>
              <a:t> (koliko je „dug, ili u slučaju sile kolike je jačine“).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322541" y="974606"/>
            <a:ext cx="4847708" cy="4474644"/>
            <a:chOff x="200123" y="1689426"/>
            <a:chExt cx="4847708" cy="4474644"/>
          </a:xfrm>
        </p:grpSpPr>
        <p:pic>
          <p:nvPicPr>
            <p:cNvPr id="13" name="Slika 1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84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0123" y="1689426"/>
              <a:ext cx="4847708" cy="3620543"/>
            </a:xfrm>
            <a:prstGeom prst="rect">
              <a:avLst/>
            </a:prstGeom>
          </p:spPr>
        </p:pic>
        <p:sp>
          <p:nvSpPr>
            <p:cNvPr id="14" name="TekstniOkvir 13"/>
            <p:cNvSpPr txBox="1"/>
            <p:nvPr/>
          </p:nvSpPr>
          <p:spPr>
            <a:xfrm>
              <a:off x="1209073" y="5825516"/>
              <a:ext cx="30004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600" dirty="0"/>
                <a:t>Prikaz vektora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650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4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7844545" y="4208631"/>
            <a:ext cx="4354628" cy="2643990"/>
          </a:xfrm>
          <a:prstGeom prst="rect">
            <a:avLst/>
          </a:prstGeom>
        </p:spPr>
      </p:pic>
      <p:sp>
        <p:nvSpPr>
          <p:cNvPr id="18" name="Pravokutnik 17"/>
          <p:cNvSpPr/>
          <p:nvPr/>
        </p:nvSpPr>
        <p:spPr>
          <a:xfrm>
            <a:off x="4754420" y="-1"/>
            <a:ext cx="7437580" cy="6852621"/>
          </a:xfrm>
          <a:prstGeom prst="rect">
            <a:avLst/>
          </a:prstGeom>
          <a:solidFill>
            <a:schemeClr val="dk1">
              <a:alpha val="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19878" y="69105"/>
            <a:ext cx="7844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1.4. Osnove</a:t>
            </a:r>
            <a:r>
              <a:rPr lang="hr-HR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hr-H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vektorskog</a:t>
            </a:r>
            <a:r>
              <a:rPr lang="hr-HR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hr-H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računa</a:t>
            </a:r>
            <a:r>
              <a:rPr lang="hr-HR" sz="2000" b="1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hr-H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– zbrajanje vektora</a:t>
            </a:r>
          </a:p>
        </p:txBody>
      </p:sp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upa 63"/>
          <p:cNvGrpSpPr/>
          <p:nvPr/>
        </p:nvGrpSpPr>
        <p:grpSpPr>
          <a:xfrm>
            <a:off x="4851708" y="657426"/>
            <a:ext cx="7357332" cy="1816420"/>
            <a:chOff x="4851708" y="657426"/>
            <a:chExt cx="7357332" cy="1816420"/>
          </a:xfrm>
        </p:grpSpPr>
        <p:sp>
          <p:nvSpPr>
            <p:cNvPr id="8" name="Pravokutnik 7"/>
            <p:cNvSpPr/>
            <p:nvPr/>
          </p:nvSpPr>
          <p:spPr>
            <a:xfrm>
              <a:off x="4851708" y="657426"/>
              <a:ext cx="461298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1600" b="1" dirty="0">
                  <a:latin typeface="Arial" panose="020B0604020202020204" pitchFamily="34" charset="0"/>
                </a:rPr>
                <a:t>a) Zbrajanje vektora pomoću trokuta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Pravokutnik 8"/>
                <p:cNvSpPr/>
                <p:nvPr/>
              </p:nvSpPr>
              <p:spPr>
                <a:xfrm>
                  <a:off x="5122634" y="996962"/>
                  <a:ext cx="7086406" cy="104682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hr-HR" dirty="0">
                      <a:solidFill>
                        <a:schemeClr val="tx1"/>
                      </a:solidFill>
                    </a:rPr>
                    <a:t>Zbrojiti dva vektora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hr-HR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hr-HR" dirty="0">
                      <a:solidFill>
                        <a:schemeClr val="tx1"/>
                      </a:solidFill>
                    </a:rPr>
                    <a:t>i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hr-HR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hr-HR" dirty="0">
                      <a:solidFill>
                        <a:schemeClr val="tx1"/>
                      </a:solidFill>
                    </a:rPr>
                    <a:t> znači da na kraj vektora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hr-HR" dirty="0">
                      <a:solidFill>
                        <a:schemeClr val="tx1"/>
                      </a:solidFill>
                    </a:rPr>
                    <a:t> nanosimo početak vektora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hr-HR" dirty="0">
                      <a:solidFill>
                        <a:schemeClr val="tx1"/>
                      </a:solidFill>
                    </a:rPr>
                    <a:t>. Zbroj tih dvaju vektora je novi vektor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</m:oMath>
                  </a14:m>
                  <a:r>
                    <a:rPr lang="hr-HR" dirty="0">
                      <a:solidFill>
                        <a:schemeClr val="tx1"/>
                      </a:solidFill>
                    </a:rPr>
                    <a:t> koji ima početak u hvatištu vektora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hr-HR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hr-HR" dirty="0">
                      <a:solidFill>
                        <a:schemeClr val="tx1"/>
                      </a:solidFill>
                    </a:rPr>
                    <a:t>, a kraj na kraju vektora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hr-HR" dirty="0">
                      <a:solidFill>
                        <a:schemeClr val="tx1"/>
                      </a:solidFill>
                    </a:rPr>
                    <a:t> : </a:t>
                  </a:r>
                  <a:endParaRPr lang="hr-HR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Pravokutnik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2634" y="996962"/>
                  <a:ext cx="7086406" cy="1046825"/>
                </a:xfrm>
                <a:prstGeom prst="rect">
                  <a:avLst/>
                </a:prstGeom>
                <a:blipFill>
                  <a:blip r:embed="rId3"/>
                  <a:stretch>
                    <a:fillRect l="-688" b="-8772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Pravokutnik 16"/>
                <p:cNvSpPr/>
                <p:nvPr/>
              </p:nvSpPr>
              <p:spPr>
                <a:xfrm>
                  <a:off x="7644429" y="2098615"/>
                  <a:ext cx="1101584" cy="37523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hr-HR" sz="16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r-HR" sz="16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acc>
                        <m:r>
                          <a:rPr lang="hr-HR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hr-HR" sz="16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r-HR" sz="16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hr-HR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hr-HR" sz="16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r-HR" sz="16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hr-HR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Pravokutnik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4429" y="2098615"/>
                  <a:ext cx="1101584" cy="3752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8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68453"/>
            <a:ext cx="1703032" cy="28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Pravokutnik 28"/>
          <p:cNvSpPr/>
          <p:nvPr/>
        </p:nvSpPr>
        <p:spPr>
          <a:xfrm>
            <a:off x="4881468" y="2602033"/>
            <a:ext cx="46129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>
                <a:latin typeface="Arial" panose="020B0604020202020204" pitchFamily="34" charset="0"/>
              </a:rPr>
              <a:t>b) Zbrajanje vektora pomoću paralelograma</a:t>
            </a:r>
          </a:p>
        </p:txBody>
      </p:sp>
      <p:sp>
        <p:nvSpPr>
          <p:cNvPr id="2" name="Pravokutnik 1"/>
          <p:cNvSpPr/>
          <p:nvPr/>
        </p:nvSpPr>
        <p:spPr>
          <a:xfrm>
            <a:off x="5143052" y="2982143"/>
            <a:ext cx="6217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/>
              <a:t>Zbrajati dva vektora možemo grafičkom i analitičkom metodom</a:t>
            </a:r>
            <a:r>
              <a:rPr lang="hr-HR" dirty="0"/>
              <a:t>.</a:t>
            </a:r>
          </a:p>
        </p:txBody>
      </p:sp>
      <p:sp>
        <p:nvSpPr>
          <p:cNvPr id="11" name="Pravokutnik 10"/>
          <p:cNvSpPr/>
          <p:nvPr/>
        </p:nvSpPr>
        <p:spPr>
          <a:xfrm>
            <a:off x="5143052" y="3349367"/>
            <a:ext cx="7154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Grafičko zbrajanje </a:t>
            </a:r>
            <a:r>
              <a:rPr lang="hr-HR" dirty="0"/>
              <a:t>je moguće izvesti metodom </a:t>
            </a:r>
            <a:r>
              <a:rPr lang="hr-HR" b="1" dirty="0"/>
              <a:t>paralelograma</a:t>
            </a:r>
            <a:r>
              <a:rPr lang="hr-HR" dirty="0"/>
              <a:t>, </a:t>
            </a:r>
            <a:r>
              <a:rPr lang="hr-HR" b="1" dirty="0"/>
              <a:t>gdje dijagonala tog paralelograma predstavlja rezultat zbrajanja.</a:t>
            </a:r>
            <a:endParaRPr lang="hr-HR" dirty="0"/>
          </a:p>
        </p:txBody>
      </p:sp>
      <p:sp>
        <p:nvSpPr>
          <p:cNvPr id="36" name="Pravokutnik 35"/>
          <p:cNvSpPr/>
          <p:nvPr/>
        </p:nvSpPr>
        <p:spPr>
          <a:xfrm>
            <a:off x="4843770" y="4039783"/>
            <a:ext cx="46129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>
                <a:latin typeface="Arial" panose="020B0604020202020204" pitchFamily="34" charset="0"/>
              </a:rPr>
              <a:t>c) Zbrajanje vektora pomoću poligona</a:t>
            </a:r>
          </a:p>
        </p:txBody>
      </p:sp>
      <p:sp>
        <p:nvSpPr>
          <p:cNvPr id="13" name="Pravokutnik 12"/>
          <p:cNvSpPr/>
          <p:nvPr/>
        </p:nvSpPr>
        <p:spPr>
          <a:xfrm>
            <a:off x="5101202" y="4419507"/>
            <a:ext cx="7097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Vektori se mogu </a:t>
            </a:r>
            <a:r>
              <a:rPr lang="hr-HR" b="1" dirty="0"/>
              <a:t>grafički zbrajati </a:t>
            </a:r>
            <a:r>
              <a:rPr lang="hr-HR" dirty="0"/>
              <a:t>i </a:t>
            </a:r>
            <a:r>
              <a:rPr lang="hr-HR" b="1" dirty="0"/>
              <a:t>poligonom vektora. Ova metoda je primjerena kod zbrajanja triju i više vektora.</a:t>
            </a:r>
          </a:p>
        </p:txBody>
      </p:sp>
      <p:grpSp>
        <p:nvGrpSpPr>
          <p:cNvPr id="59" name="Grupa 58"/>
          <p:cNvGrpSpPr/>
          <p:nvPr/>
        </p:nvGrpSpPr>
        <p:grpSpPr>
          <a:xfrm>
            <a:off x="2099794" y="3062440"/>
            <a:ext cx="2548957" cy="1906549"/>
            <a:chOff x="2099794" y="3062440"/>
            <a:chExt cx="2548957" cy="1906549"/>
          </a:xfrm>
        </p:grpSpPr>
        <p:sp>
          <p:nvSpPr>
            <p:cNvPr id="35" name="TekstniOkvir 34"/>
            <p:cNvSpPr txBox="1"/>
            <p:nvPr/>
          </p:nvSpPr>
          <p:spPr>
            <a:xfrm>
              <a:off x="2099794" y="4368825"/>
              <a:ext cx="251127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Grafičko zbrajanje vektora pomoću poligona vektora, u slučaju kada zbrajamo više od tri vektora.</a:t>
              </a:r>
              <a:endParaRPr lang="hr-H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5" name="Slika 1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6E6E6"/>
                </a:clrFrom>
                <a:clrTo>
                  <a:srgbClr val="E6E6E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26102" y="3062440"/>
              <a:ext cx="2422649" cy="1278003"/>
            </a:xfrm>
            <a:prstGeom prst="rect">
              <a:avLst/>
            </a:prstGeom>
          </p:spPr>
        </p:pic>
      </p:grpSp>
      <p:grpSp>
        <p:nvGrpSpPr>
          <p:cNvPr id="58" name="Grupa 57"/>
          <p:cNvGrpSpPr/>
          <p:nvPr/>
        </p:nvGrpSpPr>
        <p:grpSpPr>
          <a:xfrm>
            <a:off x="154821" y="3035676"/>
            <a:ext cx="2048859" cy="1780714"/>
            <a:chOff x="154821" y="3035676"/>
            <a:chExt cx="2048859" cy="1780714"/>
          </a:xfrm>
        </p:grpSpPr>
        <p:grpSp>
          <p:nvGrpSpPr>
            <p:cNvPr id="30" name="Grupa 29"/>
            <p:cNvGrpSpPr/>
            <p:nvPr/>
          </p:nvGrpSpPr>
          <p:grpSpPr>
            <a:xfrm>
              <a:off x="329071" y="3035676"/>
              <a:ext cx="1874609" cy="1313011"/>
              <a:chOff x="5104579" y="2138649"/>
              <a:chExt cx="2102931" cy="1505441"/>
            </a:xfrm>
          </p:grpSpPr>
          <p:pic>
            <p:nvPicPr>
              <p:cNvPr id="31" name="Slika 30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104579" y="2138649"/>
                <a:ext cx="2102931" cy="130181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Pravokutnik 31"/>
                  <p:cNvSpPr/>
                  <p:nvPr/>
                </p:nvSpPr>
                <p:spPr>
                  <a:xfrm>
                    <a:off x="5724271" y="3326495"/>
                    <a:ext cx="354614" cy="31759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hr-HR" sz="1200" b="1" i="1" dirty="0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200" b="1" i="1" dirty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oMath>
                      </m:oMathPara>
                    </a14:m>
                    <a:endParaRPr lang="hr-HR" sz="1200" dirty="0">
                      <a:solidFill>
                        <a:srgbClr val="00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Pravokutnik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24271" y="3326495"/>
                    <a:ext cx="354614" cy="31759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r-H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Pravokutnik 32"/>
                  <p:cNvSpPr/>
                  <p:nvPr/>
                </p:nvSpPr>
                <p:spPr>
                  <a:xfrm>
                    <a:off x="6312851" y="2296305"/>
                    <a:ext cx="333035" cy="31759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hr-HR" sz="1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acc>
                        </m:oMath>
                      </m:oMathPara>
                    </a14:m>
                    <a:endParaRPr lang="hr-HR" sz="1200" dirty="0">
                      <a:solidFill>
                        <a:srgbClr val="00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Pravokutnik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12851" y="2296305"/>
                    <a:ext cx="333035" cy="31759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r-H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Pravokutnik 33"/>
                  <p:cNvSpPr/>
                  <p:nvPr/>
                </p:nvSpPr>
                <p:spPr>
                  <a:xfrm>
                    <a:off x="5199233" y="2469676"/>
                    <a:ext cx="351017" cy="34906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hr-HR" sz="1200" b="1" i="1" dirty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200" b="1" i="1" dirty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oMath>
                      </m:oMathPara>
                    </a14:m>
                    <a:endParaRPr lang="hr-HR" sz="1200" dirty="0">
                      <a:solidFill>
                        <a:srgbClr val="00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Pravokutnik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9233" y="2469676"/>
                    <a:ext cx="351017" cy="34906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r-H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5" name="TekstniOkvir 44"/>
            <p:cNvSpPr txBox="1"/>
            <p:nvPr/>
          </p:nvSpPr>
          <p:spPr>
            <a:xfrm>
              <a:off x="154821" y="4385503"/>
              <a:ext cx="167397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Grafičko zbrajanje vektora pomoću paralelograma</a:t>
              </a:r>
              <a:endParaRPr lang="hr-H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2" name="Grupa 61"/>
          <p:cNvGrpSpPr/>
          <p:nvPr/>
        </p:nvGrpSpPr>
        <p:grpSpPr>
          <a:xfrm>
            <a:off x="1956446" y="592177"/>
            <a:ext cx="2907982" cy="2335899"/>
            <a:chOff x="1956446" y="592177"/>
            <a:chExt cx="2907982" cy="2335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kstniOkvir 26"/>
                <p:cNvSpPr txBox="1"/>
                <p:nvPr/>
              </p:nvSpPr>
              <p:spPr>
                <a:xfrm>
                  <a:off x="1956446" y="2226858"/>
                  <a:ext cx="2907982" cy="701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hr-HR" sz="1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Vektor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1200" b="1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1200" b="1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hr-H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prenosimo u vrh vektora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1200" b="1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12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hr-HR" sz="12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hr-H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Spojimo li hvatište vektora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1200" b="1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1200" b="1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hr-H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sa vrhom vektora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1200" b="1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1200" b="1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hr-H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, dobit ćemo rezultantu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1200" b="1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1200" b="1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hr-HR" sz="1200" b="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hr-H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kstniOkvir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6446" y="2226858"/>
                  <a:ext cx="2907982" cy="701218"/>
                </a:xfrm>
                <a:prstGeom prst="rect">
                  <a:avLst/>
                </a:prstGeom>
                <a:blipFill>
                  <a:blip r:embed="rId11"/>
                  <a:stretch>
                    <a:fillRect b="-6957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2" name="Slika 21"/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E7E6E6"/>
                </a:clrFrom>
                <a:clrTo>
                  <a:srgbClr val="E7E6E6">
                    <a:alpha val="0"/>
                  </a:srgbClr>
                </a:clrTo>
              </a:clrChange>
            </a:blip>
            <a:srcRect l="45241"/>
            <a:stretch/>
          </p:blipFill>
          <p:spPr>
            <a:xfrm>
              <a:off x="2672801" y="592177"/>
              <a:ext cx="1840043" cy="1631347"/>
            </a:xfrm>
            <a:prstGeom prst="rect">
              <a:avLst/>
            </a:prstGeom>
          </p:spPr>
        </p:pic>
      </p:grpSp>
      <p:sp>
        <p:nvSpPr>
          <p:cNvPr id="46" name="Pravokutnik 45"/>
          <p:cNvSpPr/>
          <p:nvPr/>
        </p:nvSpPr>
        <p:spPr>
          <a:xfrm>
            <a:off x="4864428" y="5154367"/>
            <a:ext cx="7310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Analitička metoda </a:t>
            </a:r>
            <a:r>
              <a:rPr lang="hr-HR" dirty="0"/>
              <a:t>zbrajanja predstavlja računsko traženje iznosa rezultata vektorskog zbrajanja i položaja rezultata zbrajanja.</a:t>
            </a:r>
          </a:p>
        </p:txBody>
      </p:sp>
      <p:sp>
        <p:nvSpPr>
          <p:cNvPr id="47" name="Pravokutnik 46"/>
          <p:cNvSpPr/>
          <p:nvPr/>
        </p:nvSpPr>
        <p:spPr>
          <a:xfrm>
            <a:off x="4881468" y="5799995"/>
            <a:ext cx="6966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Iznos rezultata zbrajanja se dobije </a:t>
            </a:r>
            <a:r>
              <a:rPr lang="hr-HR" b="1" dirty="0" err="1"/>
              <a:t>kosinusovim</a:t>
            </a:r>
            <a:r>
              <a:rPr lang="hr-HR" b="1" dirty="0"/>
              <a:t> poučkom</a:t>
            </a:r>
            <a:r>
              <a:rPr lang="hr-HR" dirty="0"/>
              <a:t>, dok se položaj rezultata zbrajanja dobije iz </a:t>
            </a:r>
            <a:r>
              <a:rPr lang="hr-HR" b="1" dirty="0" err="1"/>
              <a:t>sinusovog</a:t>
            </a:r>
            <a:r>
              <a:rPr lang="hr-HR" b="1" dirty="0"/>
              <a:t> poučka.</a:t>
            </a:r>
          </a:p>
        </p:txBody>
      </p:sp>
      <p:grpSp>
        <p:nvGrpSpPr>
          <p:cNvPr id="63" name="Grupa 62"/>
          <p:cNvGrpSpPr/>
          <p:nvPr/>
        </p:nvGrpSpPr>
        <p:grpSpPr>
          <a:xfrm>
            <a:off x="116006" y="5204481"/>
            <a:ext cx="4516528" cy="1348868"/>
            <a:chOff x="116006" y="5204481"/>
            <a:chExt cx="4516528" cy="1348868"/>
          </a:xfrm>
        </p:grpSpPr>
        <p:pic>
          <p:nvPicPr>
            <p:cNvPr id="23" name="Slika 22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E6E6E6"/>
                </a:clrFrom>
                <a:clrTo>
                  <a:srgbClr val="E6E6E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6006" y="5204481"/>
              <a:ext cx="2323409" cy="1348868"/>
            </a:xfrm>
            <a:prstGeom prst="rect">
              <a:avLst/>
            </a:prstGeom>
          </p:spPr>
        </p:pic>
        <p:sp>
          <p:nvSpPr>
            <p:cNvPr id="57" name="TekstniOkvir 56"/>
            <p:cNvSpPr txBox="1"/>
            <p:nvPr/>
          </p:nvSpPr>
          <p:spPr>
            <a:xfrm>
              <a:off x="2265259" y="5629487"/>
              <a:ext cx="236727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Izračun iznosa i položaja vektora pomoću </a:t>
              </a:r>
              <a:r>
                <a:rPr lang="hr-HR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sinusovog</a:t>
              </a:r>
              <a:r>
                <a:rPr lang="hr-H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i </a:t>
              </a:r>
              <a:r>
                <a:rPr lang="hr-HR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kosinusovog</a:t>
              </a:r>
              <a:r>
                <a:rPr lang="hr-H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poučka</a:t>
              </a:r>
              <a:endParaRPr lang="hr-H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1" name="Grupa 60"/>
          <p:cNvGrpSpPr/>
          <p:nvPr/>
        </p:nvGrpSpPr>
        <p:grpSpPr>
          <a:xfrm>
            <a:off x="-11748" y="573481"/>
            <a:ext cx="2002819" cy="2357929"/>
            <a:chOff x="-11748" y="573481"/>
            <a:chExt cx="2002819" cy="23579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kstniOkvir 11"/>
                <p:cNvSpPr txBox="1"/>
                <p:nvPr/>
              </p:nvSpPr>
              <p:spPr>
                <a:xfrm>
                  <a:off x="-11748" y="2226858"/>
                  <a:ext cx="2002819" cy="704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hr-H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Vektori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1200" b="1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1200" b="1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hr-H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</a:t>
                  </a:r>
                  <a:r>
                    <a:rPr lang="hr-H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i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1200" b="1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1200" b="1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hr-H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, koje ćemo zbrojiti, a kao rezultat, dobit ćemo rezultantu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1200" b="1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1200" b="1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</m:oMath>
                  </a14:m>
                  <a:r>
                    <a:rPr lang="hr-HR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2" name="TekstniOkvir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1748" y="2226858"/>
                  <a:ext cx="2002819" cy="704552"/>
                </a:xfrm>
                <a:prstGeom prst="rect">
                  <a:avLst/>
                </a:prstGeom>
                <a:blipFill>
                  <a:blip r:embed="rId14"/>
                  <a:stretch>
                    <a:fillRect b="-5172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0" name="Slika 59"/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E7E6E6"/>
                </a:clrFrom>
                <a:clrTo>
                  <a:srgbClr val="E7E6E6">
                    <a:alpha val="0"/>
                  </a:srgbClr>
                </a:clrTo>
              </a:clrChange>
            </a:blip>
            <a:srcRect r="59499"/>
            <a:stretch/>
          </p:blipFill>
          <p:spPr>
            <a:xfrm>
              <a:off x="413448" y="573481"/>
              <a:ext cx="1360943" cy="16313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114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/>
      <p:bldP spid="11" grpId="0"/>
      <p:bldP spid="36" grpId="0"/>
      <p:bldP spid="13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5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7844545" y="4208631"/>
            <a:ext cx="4354628" cy="2643990"/>
          </a:xfrm>
          <a:prstGeom prst="rect">
            <a:avLst/>
          </a:prstGeom>
        </p:spPr>
      </p:pic>
      <p:sp>
        <p:nvSpPr>
          <p:cNvPr id="18" name="Pravokutnik 17"/>
          <p:cNvSpPr/>
          <p:nvPr/>
        </p:nvSpPr>
        <p:spPr>
          <a:xfrm>
            <a:off x="4451851" y="0"/>
            <a:ext cx="7747322" cy="6852621"/>
          </a:xfrm>
          <a:prstGeom prst="rect">
            <a:avLst/>
          </a:prstGeom>
          <a:solidFill>
            <a:schemeClr val="dk1">
              <a:alpha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0" y="58128"/>
            <a:ext cx="11637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Arial Black" panose="020B0A04020102020204" pitchFamily="34" charset="0"/>
              </a:rPr>
              <a:t>1.4. Osnove vektorskog računa  </a:t>
            </a:r>
            <a:r>
              <a:rPr lang="hr-H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Projekcija vektora na koordinatnu os</a:t>
            </a:r>
          </a:p>
        </p:txBody>
      </p:sp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68453"/>
            <a:ext cx="1703032" cy="28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niOkvir 7"/>
          <p:cNvSpPr txBox="1"/>
          <p:nvPr/>
        </p:nvSpPr>
        <p:spPr>
          <a:xfrm>
            <a:off x="4674082" y="1421149"/>
            <a:ext cx="7426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Svaki se vektor u ravnini može prikazati pomoću njegovih projekcija na os </a:t>
            </a:r>
            <a:r>
              <a:rPr lang="hr-HR" i="1" dirty="0"/>
              <a:t>x</a:t>
            </a:r>
            <a:r>
              <a:rPr lang="hr-HR" dirty="0"/>
              <a:t> i </a:t>
            </a:r>
            <a:r>
              <a:rPr lang="hr-HR" i="1" dirty="0"/>
              <a:t>y</a:t>
            </a:r>
            <a:r>
              <a:rPr lang="hr-HR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niOkvir 8"/>
              <p:cNvSpPr txBox="1"/>
              <p:nvPr/>
            </p:nvSpPr>
            <p:spPr>
              <a:xfrm>
                <a:off x="4746964" y="2040123"/>
                <a:ext cx="749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>
                    <a:solidFill>
                      <a:schemeClr val="tx1"/>
                    </a:solidFill>
                  </a:rPr>
                  <a:t>Zadan je vektor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hr-HR" dirty="0">
                    <a:solidFill>
                      <a:schemeClr val="tx1"/>
                    </a:solidFill>
                  </a:rPr>
                  <a:t> koji se nalazi pod kutom </a:t>
                </a:r>
                <a14:m>
                  <m:oMath xmlns:m="http://schemas.openxmlformats.org/officeDocument/2006/math">
                    <m:r>
                      <a:rPr lang="hr-H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hr-H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hr-HR" dirty="0">
                    <a:solidFill>
                      <a:schemeClr val="tx1"/>
                    </a:solidFill>
                  </a:rPr>
                  <a:t> Vektor smještamo u (x, y) koordinatni sustav, a zatim isti vektor, koristeći trigonometrijske funkcije rastavljamo na komponente po x-osi i y-osi (slika lijevo) i to:</a:t>
                </a:r>
              </a:p>
            </p:txBody>
          </p:sp>
        </mc:Choice>
        <mc:Fallback xmlns="">
          <p:sp>
            <p:nvSpPr>
              <p:cNvPr id="9" name="TekstniOkvi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964" y="2040123"/>
                <a:ext cx="7495630" cy="923330"/>
              </a:xfrm>
              <a:prstGeom prst="rect">
                <a:avLst/>
              </a:prstGeom>
              <a:blipFill>
                <a:blip r:embed="rId4"/>
                <a:stretch>
                  <a:fillRect l="-732" t="-3974" b="-993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Slika 1"/>
          <p:cNvPicPr>
            <a:picLocks noChangeAspect="1"/>
          </p:cNvPicPr>
          <p:nvPr/>
        </p:nvPicPr>
        <p:blipFill>
          <a:blip r:embed="rId5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1924" y="634426"/>
            <a:ext cx="2448003" cy="252288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6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393" y="3515862"/>
            <a:ext cx="2528053" cy="24545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niOkvir 15"/>
              <p:cNvSpPr txBox="1"/>
              <p:nvPr/>
            </p:nvSpPr>
            <p:spPr>
              <a:xfrm>
                <a:off x="755298" y="3147376"/>
                <a:ext cx="27989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Zadani vektor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sz="12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12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hr-H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pod </a:t>
                </a:r>
                <a:r>
                  <a:rPr lang="hr-H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kutem</a:t>
                </a:r>
                <a:r>
                  <a:rPr lang="hr-H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r-HR" sz="14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r-HR" sz="14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hr-H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kstniOkvir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98" y="3147376"/>
                <a:ext cx="2798949" cy="307777"/>
              </a:xfrm>
              <a:prstGeom prst="rect">
                <a:avLst/>
              </a:prstGeom>
              <a:blipFill>
                <a:blip r:embed="rId7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niOkvir 16"/>
              <p:cNvSpPr txBox="1"/>
              <p:nvPr/>
            </p:nvSpPr>
            <p:spPr>
              <a:xfrm>
                <a:off x="73213" y="5995340"/>
                <a:ext cx="41631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Zadani vektor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sz="12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12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hr-H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pod kutom </a:t>
                </a:r>
                <a14:m>
                  <m:oMath xmlns:m="http://schemas.openxmlformats.org/officeDocument/2006/math">
                    <m:r>
                      <a:rPr lang="hr-HR" sz="14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hr-HR" sz="14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hr-H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rastavljen na komponente po x i y osi.</a:t>
                </a:r>
              </a:p>
            </p:txBody>
          </p:sp>
        </mc:Choice>
        <mc:Fallback xmlns="">
          <p:sp>
            <p:nvSpPr>
              <p:cNvPr id="17" name="TekstniOkvir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3" y="5995340"/>
                <a:ext cx="4163121" cy="523220"/>
              </a:xfrm>
              <a:prstGeom prst="rect">
                <a:avLst/>
              </a:prstGeom>
              <a:blipFill>
                <a:blip r:embed="rId8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kstniOkvir 20"/>
          <p:cNvSpPr txBox="1"/>
          <p:nvPr/>
        </p:nvSpPr>
        <p:spPr>
          <a:xfrm>
            <a:off x="5770396" y="3571365"/>
            <a:ext cx="2617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komponentu na </a:t>
            </a:r>
            <a:r>
              <a:rPr lang="hr-HR" b="1" i="1" dirty="0"/>
              <a:t>x</a:t>
            </a:r>
            <a:r>
              <a:rPr lang="hr-HR" b="1" dirty="0"/>
              <a:t> osi:</a:t>
            </a:r>
          </a:p>
        </p:txBody>
      </p:sp>
      <p:sp>
        <p:nvSpPr>
          <p:cNvPr id="22" name="TekstniOkvir 21"/>
          <p:cNvSpPr txBox="1"/>
          <p:nvPr/>
        </p:nvSpPr>
        <p:spPr>
          <a:xfrm>
            <a:off x="5770396" y="4176102"/>
            <a:ext cx="2617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komponentu na </a:t>
            </a:r>
            <a:r>
              <a:rPr lang="hr-HR" b="1" i="1" dirty="0"/>
              <a:t>y</a:t>
            </a:r>
            <a:r>
              <a:rPr lang="hr-HR" b="1" dirty="0"/>
              <a:t> osi: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niOkvir 22"/>
              <p:cNvSpPr txBox="1"/>
              <p:nvPr/>
            </p:nvSpPr>
            <p:spPr>
              <a:xfrm>
                <a:off x="8387406" y="3617532"/>
                <a:ext cx="14650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e>
                      </m:acc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hr-HR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hr-H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kstniOkvir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406" y="3617532"/>
                <a:ext cx="1465081" cy="276999"/>
              </a:xfrm>
              <a:prstGeom prst="rect">
                <a:avLst/>
              </a:prstGeom>
              <a:blipFill>
                <a:blip r:embed="rId9"/>
                <a:stretch>
                  <a:fillRect l="-2083" r="-2500" b="-1087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niOkvir 23"/>
              <p:cNvSpPr txBox="1"/>
              <p:nvPr/>
            </p:nvSpPr>
            <p:spPr>
              <a:xfrm>
                <a:off x="8387406" y="4209541"/>
                <a:ext cx="1439433" cy="302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e>
                      </m:acc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hr-HR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hr-H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kstniOkvir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406" y="4209541"/>
                <a:ext cx="1439433" cy="302455"/>
              </a:xfrm>
              <a:prstGeom prst="rect">
                <a:avLst/>
              </a:prstGeom>
              <a:blipFill>
                <a:blip r:embed="rId10"/>
                <a:stretch>
                  <a:fillRect l="-2119" r="-2119" b="-2244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kstniOkvir 25"/>
          <p:cNvSpPr txBox="1"/>
          <p:nvPr/>
        </p:nvSpPr>
        <p:spPr>
          <a:xfrm>
            <a:off x="7970243" y="3882567"/>
            <a:ext cx="25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2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08037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21" grpId="0"/>
      <p:bldP spid="22" grpId="0"/>
      <p:bldP spid="23" grpId="0"/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6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7844545" y="4208631"/>
            <a:ext cx="4354628" cy="2643990"/>
          </a:xfrm>
          <a:prstGeom prst="rect">
            <a:avLst/>
          </a:prstGeom>
        </p:spPr>
      </p:pic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ravokutnik 6"/>
              <p:cNvSpPr/>
              <p:nvPr/>
            </p:nvSpPr>
            <p:spPr>
              <a:xfrm>
                <a:off x="4606724" y="65822"/>
                <a:ext cx="76271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sz="2000" b="1" dirty="0">
                    <a:solidFill>
                      <a:srgbClr val="0066FF"/>
                    </a:solidFill>
                    <a:latin typeface="Arial" panose="020B0604020202020204" pitchFamily="34" charset="0"/>
                  </a:rPr>
                  <a:t>Izračun kuta rezultantnog vektora </a:t>
                </a:r>
                <a14:m>
                  <m:oMath xmlns:m="http://schemas.openxmlformats.org/officeDocument/2006/math">
                    <m:r>
                      <a:rPr lang="hr-HR" sz="2000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hr-HR" sz="2000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hr-HR" sz="2000" b="1" dirty="0">
                  <a:solidFill>
                    <a:srgbClr val="0066FF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Pravokutni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724" y="65822"/>
                <a:ext cx="7627173" cy="400110"/>
              </a:xfrm>
              <a:prstGeom prst="rect">
                <a:avLst/>
              </a:prstGeom>
              <a:blipFill>
                <a:blip r:embed="rId3"/>
                <a:stretch>
                  <a:fillRect l="-879" t="-7692" b="-2923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kstniOkvir 7"/>
          <p:cNvSpPr txBox="1"/>
          <p:nvPr/>
        </p:nvSpPr>
        <p:spPr>
          <a:xfrm>
            <a:off x="0" y="65822"/>
            <a:ext cx="4606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1.4. Osnove</a:t>
            </a:r>
            <a:r>
              <a:rPr lang="hr-HR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hr-H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vektorskog računa</a:t>
            </a:r>
            <a:endParaRPr lang="hr-HR" sz="2000" b="1" dirty="0">
              <a:solidFill>
                <a:srgbClr val="0066FF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68453"/>
            <a:ext cx="1703032" cy="28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118334" y="600340"/>
            <a:ext cx="1207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Položaj rezultantnog vektora, odnosno kut pod kojim on leži u odabranom koordinatnom sustavu, dobije se arkus-tangens funkcijom. Ovisno o kvadrantu ravnine u kojem se rezultantni vektor nalazi, kut pod kojim on leži u odnosu na pozitivnu os </a:t>
            </a:r>
            <a:r>
              <a:rPr lang="hr-HR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</a:t>
            </a:r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računa se prema izrazima.</a:t>
            </a:r>
          </a:p>
        </p:txBody>
      </p:sp>
      <p:grpSp>
        <p:nvGrpSpPr>
          <p:cNvPr id="14" name="Grupa 13"/>
          <p:cNvGrpSpPr/>
          <p:nvPr/>
        </p:nvGrpSpPr>
        <p:grpSpPr>
          <a:xfrm>
            <a:off x="916470" y="1195415"/>
            <a:ext cx="10443605" cy="3423374"/>
            <a:chOff x="916470" y="1195415"/>
            <a:chExt cx="10443605" cy="3423374"/>
          </a:xfrm>
        </p:grpSpPr>
        <p:pic>
          <p:nvPicPr>
            <p:cNvPr id="3" name="Slika 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6470" y="1195415"/>
              <a:ext cx="3925686" cy="1780381"/>
            </a:xfrm>
            <a:prstGeom prst="rect">
              <a:avLst/>
            </a:prstGeom>
          </p:spPr>
        </p:pic>
        <p:pic>
          <p:nvPicPr>
            <p:cNvPr id="6" name="Slika 5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71637" y="1329420"/>
              <a:ext cx="3969150" cy="1625461"/>
            </a:xfrm>
            <a:prstGeom prst="rect">
              <a:avLst/>
            </a:prstGeom>
          </p:spPr>
        </p:pic>
        <p:pic>
          <p:nvPicPr>
            <p:cNvPr id="11" name="Slika 1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4804" y="2975796"/>
              <a:ext cx="4069898" cy="1642993"/>
            </a:xfrm>
            <a:prstGeom prst="rect">
              <a:avLst/>
            </a:prstGeom>
          </p:spPr>
        </p:pic>
        <p:pic>
          <p:nvPicPr>
            <p:cNvPr id="12" name="Slika 11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71637" y="2954881"/>
              <a:ext cx="4288438" cy="1660395"/>
            </a:xfrm>
            <a:prstGeom prst="rect">
              <a:avLst/>
            </a:prstGeom>
          </p:spPr>
        </p:pic>
      </p:grpSp>
      <p:pic>
        <p:nvPicPr>
          <p:cNvPr id="13" name="Slika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9753" y="4766477"/>
            <a:ext cx="4769445" cy="194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9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10381129" y="5748763"/>
            <a:ext cx="1818044" cy="1103858"/>
          </a:xfrm>
          <a:prstGeom prst="rect">
            <a:avLst/>
          </a:prstGeo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7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Pravokutnik 17"/>
          <p:cNvSpPr/>
          <p:nvPr/>
        </p:nvSpPr>
        <p:spPr>
          <a:xfrm>
            <a:off x="3499599" y="6477"/>
            <a:ext cx="8703909" cy="6852621"/>
          </a:xfrm>
          <a:prstGeom prst="rect">
            <a:avLst/>
          </a:prstGeom>
          <a:solidFill>
            <a:schemeClr val="dk1">
              <a:alpha val="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93959" y="124339"/>
            <a:ext cx="339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1.4. Osnove vektorskog računa</a:t>
            </a:r>
          </a:p>
        </p:txBody>
      </p:sp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niOkvir 6"/>
          <p:cNvSpPr txBox="1"/>
          <p:nvPr/>
        </p:nvSpPr>
        <p:spPr>
          <a:xfrm>
            <a:off x="3525287" y="112381"/>
            <a:ext cx="7169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Arial Black" panose="020B0A04020102020204" pitchFamily="34" charset="0"/>
              </a:rPr>
              <a:t>Primjer zbrajanja vektora u ravnini – analitička metoda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122" y="611397"/>
            <a:ext cx="2495700" cy="22801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ravokutnik 10"/>
              <p:cNvSpPr/>
              <p:nvPr/>
            </p:nvSpPr>
            <p:spPr>
              <a:xfrm>
                <a:off x="3638445" y="620046"/>
                <a:ext cx="8553555" cy="687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b="1" dirty="0">
                    <a:solidFill>
                      <a:schemeClr val="tx1"/>
                    </a:solidFill>
                  </a:rPr>
                  <a:t>Analitičkom i grafičkom metodom naći zbroj vektora prema slici ako je zadano:</a:t>
                </a:r>
              </a:p>
              <a:p>
                <a:r>
                  <a:rPr lang="hr-HR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hr-HR" b="1" dirty="0">
                    <a:solidFill>
                      <a:schemeClr val="tx1"/>
                    </a:solidFill>
                  </a:rPr>
                  <a:t> = 25mm </a:t>
                </a:r>
                <a14:m>
                  <m:oMath xmlns:m="http://schemas.openxmlformats.org/officeDocument/2006/math">
                    <m:r>
                      <a:rPr lang="hr-HR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hr-HR" b="1" dirty="0">
                    <a:solidFill>
                      <a:schemeClr val="tx1"/>
                    </a:solidFill>
                  </a:rPr>
                  <a:t> = 30</a:t>
                </a:r>
                <a:r>
                  <a:rPr lang="hr-HR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°, </a:t>
                </a:r>
                <a:r>
                  <a:rPr lang="hr-HR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hr-HR" b="1" dirty="0">
                    <a:solidFill>
                      <a:schemeClr val="tx1"/>
                    </a:solidFill>
                  </a:rPr>
                  <a:t> = 40 mm, </a:t>
                </a:r>
                <a14:m>
                  <m:oMath xmlns:m="http://schemas.openxmlformats.org/officeDocument/2006/math">
                    <m:r>
                      <a:rPr lang="hr-H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hr-HR" b="1" dirty="0">
                    <a:solidFill>
                      <a:schemeClr val="tx1"/>
                    </a:solidFill>
                  </a:rPr>
                  <a:t>= 130</a:t>
                </a:r>
                <a:r>
                  <a:rPr lang="hr-HR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°,</a:t>
                </a:r>
                <a:r>
                  <a:rPr lang="hr-HR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hr-HR" b="1" dirty="0">
                    <a:solidFill>
                      <a:schemeClr val="tx1"/>
                    </a:solidFill>
                  </a:rPr>
                  <a:t> = 20 mm , </a:t>
                </a:r>
                <a14:m>
                  <m:oMath xmlns:m="http://schemas.openxmlformats.org/officeDocument/2006/math">
                    <m:r>
                      <a:rPr lang="hr-H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hr-HR" b="1" dirty="0">
                    <a:solidFill>
                      <a:schemeClr val="tx1"/>
                    </a:solidFill>
                  </a:rPr>
                  <a:t>= 245</a:t>
                </a:r>
                <a:r>
                  <a:rPr lang="hr-HR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°</a:t>
                </a:r>
                <a:endParaRPr lang="hr-H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Pravokutni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445" y="620046"/>
                <a:ext cx="8553555" cy="687496"/>
              </a:xfrm>
              <a:prstGeom prst="rect">
                <a:avLst/>
              </a:prstGeom>
              <a:blipFill>
                <a:blip r:embed="rId4"/>
                <a:stretch>
                  <a:fillRect l="-641" t="-5357" b="-1428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ravokutnik 11"/>
          <p:cNvSpPr/>
          <p:nvPr/>
        </p:nvSpPr>
        <p:spPr>
          <a:xfrm>
            <a:off x="3638445" y="1412914"/>
            <a:ext cx="32591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>
                <a:latin typeface="Arial" panose="020B0604020202020204" pitchFamily="34" charset="0"/>
              </a:rPr>
              <a:t>a) Analitička metoda</a:t>
            </a:r>
          </a:p>
        </p:txBody>
      </p:sp>
      <p:sp>
        <p:nvSpPr>
          <p:cNvPr id="13" name="Pravokutnik 12"/>
          <p:cNvSpPr/>
          <p:nvPr/>
        </p:nvSpPr>
        <p:spPr>
          <a:xfrm>
            <a:off x="3965591" y="1765761"/>
            <a:ext cx="71807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latin typeface="Arial" panose="020B0604020202020204" pitchFamily="34" charset="0"/>
              </a:rPr>
              <a:t>rastavljanje vektora na komponente, po x i y osi: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niOkvir 13"/>
              <p:cNvSpPr txBox="1"/>
              <p:nvPr/>
            </p:nvSpPr>
            <p:spPr>
              <a:xfrm>
                <a:off x="6355415" y="2290690"/>
                <a:ext cx="125617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e>
                      </m:acc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hr-H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hr-HR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6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r-H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hr-H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kstniOkvir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415" y="2290690"/>
                <a:ext cx="1256178" cy="246221"/>
              </a:xfrm>
              <a:prstGeom prst="rect">
                <a:avLst/>
              </a:prstGeom>
              <a:blipFill>
                <a:blip r:embed="rId5"/>
                <a:stretch>
                  <a:fillRect l="-1942" t="-40000" r="-971" b="-100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niOkvir 14"/>
              <p:cNvSpPr txBox="1"/>
              <p:nvPr/>
            </p:nvSpPr>
            <p:spPr>
              <a:xfrm>
                <a:off x="6355415" y="2723285"/>
                <a:ext cx="1232132" cy="268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e>
                      </m:acc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hr-H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hr-HR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r-H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hr-H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kstniOkvir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415" y="2723285"/>
                <a:ext cx="1232132" cy="268792"/>
              </a:xfrm>
              <a:prstGeom prst="rect">
                <a:avLst/>
              </a:prstGeom>
              <a:blipFill>
                <a:blip r:embed="rId6"/>
                <a:stretch>
                  <a:fillRect l="-1980" t="-34091" r="-990" b="-2045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upa 43"/>
          <p:cNvGrpSpPr/>
          <p:nvPr/>
        </p:nvGrpSpPr>
        <p:grpSpPr>
          <a:xfrm>
            <a:off x="4402578" y="2159587"/>
            <a:ext cx="1596078" cy="1132595"/>
            <a:chOff x="4402578" y="2159587"/>
            <a:chExt cx="1596078" cy="1132595"/>
          </a:xfrm>
        </p:grpSpPr>
        <p:pic>
          <p:nvPicPr>
            <p:cNvPr id="24" name="Slika 23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02578" y="2261577"/>
              <a:ext cx="1327451" cy="793686"/>
            </a:xfrm>
            <a:prstGeom prst="rect">
              <a:avLst/>
            </a:prstGeom>
          </p:spPr>
        </p:pic>
        <p:grpSp>
          <p:nvGrpSpPr>
            <p:cNvPr id="9" name="Grupa 8"/>
            <p:cNvGrpSpPr/>
            <p:nvPr/>
          </p:nvGrpSpPr>
          <p:grpSpPr>
            <a:xfrm>
              <a:off x="5139105" y="2159587"/>
              <a:ext cx="859551" cy="1132595"/>
              <a:chOff x="5263304" y="2182450"/>
              <a:chExt cx="859551" cy="113259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Pravokutnik 7"/>
                  <p:cNvSpPr/>
                  <p:nvPr/>
                </p:nvSpPr>
                <p:spPr>
                  <a:xfrm>
                    <a:off x="5263304" y="2182450"/>
                    <a:ext cx="336952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hr-HR" sz="1400" b="1" i="1" dirty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1" i="1" dirty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oMath>
                      </m:oMathPara>
                    </a14:m>
                    <a:endParaRPr lang="hr-HR" sz="1400" dirty="0"/>
                  </a:p>
                </p:txBody>
              </p:sp>
            </mc:Choice>
            <mc:Fallback xmlns="">
              <p:sp>
                <p:nvSpPr>
                  <p:cNvPr id="8" name="Pravokutnik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63304" y="2182450"/>
                    <a:ext cx="336952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r-H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kstniOkvir 16"/>
                  <p:cNvSpPr txBox="1"/>
                  <p:nvPr/>
                </p:nvSpPr>
                <p:spPr>
                  <a:xfrm>
                    <a:off x="5263304" y="3099601"/>
                    <a:ext cx="235064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hr-HR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hr-HR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hr-HR" sz="1400" dirty="0">
                      <a:solidFill>
                        <a:schemeClr val="bg2">
                          <a:lumMod val="9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kstniOkvir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63304" y="3099601"/>
                    <a:ext cx="235064" cy="21544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0256" b="-8571"/>
                    </a:stretch>
                  </a:blipFill>
                </p:spPr>
                <p:txBody>
                  <a:bodyPr/>
                  <a:lstStyle/>
                  <a:p>
                    <a:r>
                      <a:rPr lang="hr-H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kstniOkvir 19"/>
                  <p:cNvSpPr txBox="1"/>
                  <p:nvPr/>
                </p:nvSpPr>
                <p:spPr>
                  <a:xfrm>
                    <a:off x="5884585" y="2495605"/>
                    <a:ext cx="238270" cy="23519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hr-HR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hr-HR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hr-HR" sz="1400" dirty="0">
                      <a:solidFill>
                        <a:schemeClr val="bg2">
                          <a:lumMod val="9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TekstniOkvir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84585" y="2495605"/>
                    <a:ext cx="238270" cy="23519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2821" r="-5128" b="-18421"/>
                    </a:stretch>
                  </a:blipFill>
                </p:spPr>
                <p:txBody>
                  <a:bodyPr/>
                  <a:lstStyle/>
                  <a:p>
                    <a:r>
                      <a:rPr lang="hr-H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niOkvir 20"/>
              <p:cNvSpPr txBox="1"/>
              <p:nvPr/>
            </p:nvSpPr>
            <p:spPr>
              <a:xfrm>
                <a:off x="6289676" y="3716898"/>
                <a:ext cx="2275045" cy="2828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e>
                      </m:acc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hr-H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hr-HR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6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hr-HR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180°−</m:t>
                              </m:r>
                              <m: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r-H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kstniOkvir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676" y="3716898"/>
                <a:ext cx="2275045" cy="282898"/>
              </a:xfrm>
              <a:prstGeom prst="rect">
                <a:avLst/>
              </a:prstGeom>
              <a:blipFill>
                <a:blip r:embed="rId11"/>
                <a:stretch>
                  <a:fillRect l="-1877" b="-2826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kstniOkvir 21"/>
              <p:cNvSpPr txBox="1"/>
              <p:nvPr/>
            </p:nvSpPr>
            <p:spPr>
              <a:xfrm>
                <a:off x="6289676" y="4145214"/>
                <a:ext cx="2097113" cy="311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e>
                      </m:acc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hr-H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hr-HR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hr-H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180</m:t>
                              </m:r>
                              <m:r>
                                <a:rPr lang="hr-HR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  <m:r>
                                <a:rPr lang="hr-H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r-H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hr-HR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r-HR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TekstniOkvir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676" y="4145214"/>
                <a:ext cx="2097113" cy="311111"/>
              </a:xfrm>
              <a:prstGeom prst="rect">
                <a:avLst/>
              </a:prstGeom>
              <a:blipFill>
                <a:blip r:embed="rId12"/>
                <a:stretch>
                  <a:fillRect l="-2326" b="-1960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upa 27"/>
          <p:cNvGrpSpPr/>
          <p:nvPr/>
        </p:nvGrpSpPr>
        <p:grpSpPr>
          <a:xfrm>
            <a:off x="4347545" y="3488022"/>
            <a:ext cx="1361550" cy="1381506"/>
            <a:chOff x="4347545" y="3488022"/>
            <a:chExt cx="1361550" cy="1381506"/>
          </a:xfrm>
        </p:grpSpPr>
        <p:pic>
          <p:nvPicPr>
            <p:cNvPr id="25" name="Slika 24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53664" y="3488022"/>
              <a:ext cx="955431" cy="1111563"/>
            </a:xfrm>
            <a:prstGeom prst="rect">
              <a:avLst/>
            </a:prstGeom>
          </p:spPr>
        </p:pic>
        <p:grpSp>
          <p:nvGrpSpPr>
            <p:cNvPr id="30" name="Grupa 29"/>
            <p:cNvGrpSpPr/>
            <p:nvPr/>
          </p:nvGrpSpPr>
          <p:grpSpPr>
            <a:xfrm>
              <a:off x="4347545" y="3535683"/>
              <a:ext cx="1117354" cy="1333845"/>
              <a:chOff x="4237142" y="3540380"/>
              <a:chExt cx="1117354" cy="133384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Pravokutnik 22"/>
                  <p:cNvSpPr/>
                  <p:nvPr/>
                </p:nvSpPr>
                <p:spPr>
                  <a:xfrm>
                    <a:off x="4915800" y="3540380"/>
                    <a:ext cx="287348" cy="33983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hr-HR" sz="1400" b="1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1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oMath>
                      </m:oMathPara>
                    </a14:m>
                    <a:endParaRPr lang="hr-HR" sz="1400" dirty="0"/>
                  </a:p>
                </p:txBody>
              </p:sp>
            </mc:Choice>
            <mc:Fallback xmlns="">
              <p:sp>
                <p:nvSpPr>
                  <p:cNvPr id="23" name="Pravokutnik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15800" y="3540380"/>
                    <a:ext cx="287348" cy="33983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r-H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Pravokutnik 25"/>
                  <p:cNvSpPr/>
                  <p:nvPr/>
                </p:nvSpPr>
                <p:spPr>
                  <a:xfrm>
                    <a:off x="4937972" y="4534388"/>
                    <a:ext cx="416524" cy="33983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hr-HR" sz="1400" b="1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1400" b="1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400" b="1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hr-HR" sz="1400" b="1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hr-HR" dirty="0"/>
                  </a:p>
                </p:txBody>
              </p:sp>
            </mc:Choice>
            <mc:Fallback xmlns="">
              <p:sp>
                <p:nvSpPr>
                  <p:cNvPr id="26" name="Pravokutnik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37972" y="4534388"/>
                    <a:ext cx="416524" cy="33983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r-H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Pravokutnik 26"/>
                  <p:cNvSpPr/>
                  <p:nvPr/>
                </p:nvSpPr>
                <p:spPr>
                  <a:xfrm>
                    <a:off x="4237142" y="3769568"/>
                    <a:ext cx="419730" cy="36452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hr-HR" sz="1400" b="1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1400" b="1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400" b="1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hr-HR" sz="1400" b="1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hr-HR" dirty="0"/>
                  </a:p>
                </p:txBody>
              </p:sp>
            </mc:Choice>
            <mc:Fallback xmlns="">
              <p:sp>
                <p:nvSpPr>
                  <p:cNvPr id="27" name="Pravokutnik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37142" y="3769568"/>
                    <a:ext cx="419730" cy="364523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r-H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kstniOkvir 31"/>
              <p:cNvSpPr txBox="1"/>
              <p:nvPr/>
            </p:nvSpPr>
            <p:spPr>
              <a:xfrm>
                <a:off x="6289676" y="5175671"/>
                <a:ext cx="227536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e>
                      </m:acc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hr-HR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hr-HR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𝟐𝟕𝟎</m:t>
                              </m:r>
                              <m: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°−</m:t>
                              </m:r>
                              <m: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𝜸</m:t>
                              </m:r>
                              <m: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r-HR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kstniOkvir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676" y="5175671"/>
                <a:ext cx="2275366" cy="246221"/>
              </a:xfrm>
              <a:prstGeom prst="rect">
                <a:avLst/>
              </a:prstGeom>
              <a:blipFill>
                <a:blip r:embed="rId17"/>
                <a:stretch>
                  <a:fillRect l="-804" b="-300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kstniOkvir 32"/>
              <p:cNvSpPr txBox="1"/>
              <p:nvPr/>
            </p:nvSpPr>
            <p:spPr>
              <a:xfrm>
                <a:off x="6289676" y="5562821"/>
                <a:ext cx="2357120" cy="268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e>
                      </m:acc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hr-H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hr-H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𝟐𝟕𝟎</m:t>
                              </m:r>
                              <m: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°−</m:t>
                              </m:r>
                              <m: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𝜸</m:t>
                              </m:r>
                              <m: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r-HR" sz="1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" name="TekstniOkvir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676" y="5562821"/>
                <a:ext cx="2357120" cy="268792"/>
              </a:xfrm>
              <a:prstGeom prst="rect">
                <a:avLst/>
              </a:prstGeom>
              <a:blipFill>
                <a:blip r:embed="rId18"/>
                <a:stretch>
                  <a:fillRect b="-2045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kstniOkvir 51"/>
          <p:cNvSpPr txBox="1"/>
          <p:nvPr/>
        </p:nvSpPr>
        <p:spPr>
          <a:xfrm>
            <a:off x="1563934" y="2158866"/>
            <a:ext cx="1894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Skica zadanih vektora</a:t>
            </a:r>
            <a:endParaRPr lang="hr-H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3" name="Grupa 62"/>
          <p:cNvGrpSpPr/>
          <p:nvPr/>
        </p:nvGrpSpPr>
        <p:grpSpPr>
          <a:xfrm>
            <a:off x="32234" y="2891538"/>
            <a:ext cx="3496513" cy="3794617"/>
            <a:chOff x="-2561272" y="2832687"/>
            <a:chExt cx="3496513" cy="3794617"/>
          </a:xfrm>
        </p:grpSpPr>
        <p:grpSp>
          <p:nvGrpSpPr>
            <p:cNvPr id="62" name="Grupa 61"/>
            <p:cNvGrpSpPr/>
            <p:nvPr/>
          </p:nvGrpSpPr>
          <p:grpSpPr>
            <a:xfrm>
              <a:off x="-2561272" y="2832687"/>
              <a:ext cx="3496513" cy="3794617"/>
              <a:chOff x="-2561272" y="2832687"/>
              <a:chExt cx="3496513" cy="379461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Pravokutnik 42"/>
                  <p:cNvSpPr/>
                  <p:nvPr/>
                </p:nvSpPr>
                <p:spPr>
                  <a:xfrm>
                    <a:off x="-1432993" y="5314169"/>
                    <a:ext cx="316112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hr-HR" sz="1400" b="1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1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acc>
                        </m:oMath>
                      </m:oMathPara>
                    </a14:m>
                    <a:endParaRPr lang="hr-HR" sz="1400" dirty="0"/>
                  </a:p>
                </p:txBody>
              </p:sp>
            </mc:Choice>
            <mc:Fallback xmlns="">
              <p:sp>
                <p:nvSpPr>
                  <p:cNvPr id="43" name="Pravokutnik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432993" y="5314169"/>
                    <a:ext cx="316112" cy="307777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r-H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1" name="Grupa 50"/>
              <p:cNvGrpSpPr/>
              <p:nvPr/>
            </p:nvGrpSpPr>
            <p:grpSpPr>
              <a:xfrm>
                <a:off x="-2561272" y="2832687"/>
                <a:ext cx="3496513" cy="3794617"/>
                <a:chOff x="24188" y="3043620"/>
                <a:chExt cx="3496513" cy="3794617"/>
              </a:xfrm>
            </p:grpSpPr>
            <p:pic>
              <p:nvPicPr>
                <p:cNvPr id="40" name="Slika 39"/>
                <p:cNvPicPr>
                  <a:picLocks noChangeAspect="1"/>
                </p:cNvPicPr>
                <p:nvPr/>
              </p:nvPicPr>
              <p:blipFill>
                <a:blip r:embed="rId20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4188" y="3043620"/>
                  <a:ext cx="3496513" cy="3794617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Pravokutnik 40"/>
                    <p:cNvSpPr/>
                    <p:nvPr/>
                  </p:nvSpPr>
                  <p:spPr>
                    <a:xfrm>
                      <a:off x="2028303" y="4708990"/>
                      <a:ext cx="336952" cy="30777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hr-HR" sz="1400" b="1" i="1" dirty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hr-HR" sz="1400" b="1" i="1" dirty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</m:oMath>
                        </m:oMathPara>
                      </a14:m>
                      <a:endParaRPr lang="hr-HR" sz="1400" dirty="0"/>
                    </a:p>
                  </p:txBody>
                </p:sp>
              </mc:Choice>
              <mc:Fallback xmlns="">
                <p:sp>
                  <p:nvSpPr>
                    <p:cNvPr id="41" name="Pravokutnik 4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28303" y="4708990"/>
                      <a:ext cx="336952" cy="307777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r-H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Pravokutnik 41"/>
                    <p:cNvSpPr/>
                    <p:nvPr/>
                  </p:nvSpPr>
                  <p:spPr>
                    <a:xfrm>
                      <a:off x="850789" y="4116488"/>
                      <a:ext cx="287348" cy="339837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hr-HR" sz="1400" b="1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hr-HR" sz="1400" b="1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oMath>
                        </m:oMathPara>
                      </a14:m>
                      <a:endParaRPr lang="hr-HR" sz="1400" dirty="0"/>
                    </a:p>
                  </p:txBody>
                </p:sp>
              </mc:Choice>
              <mc:Fallback xmlns="">
                <p:sp>
                  <p:nvSpPr>
                    <p:cNvPr id="42" name="Pravokutnik 4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0789" y="4116488"/>
                      <a:ext cx="287348" cy="339837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r-H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Pravokutnik 44"/>
                    <p:cNvSpPr/>
                    <p:nvPr/>
                  </p:nvSpPr>
                  <p:spPr>
                    <a:xfrm>
                      <a:off x="1310523" y="5893247"/>
                      <a:ext cx="398891" cy="30777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hr-HR" sz="1400" b="1" i="1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hr-HR" sz="1400" b="1" i="1">
                                        <a:solidFill>
                                          <a:srgbClr val="FF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1400" b="1" i="1">
                                        <a:solidFill>
                                          <a:srgbClr val="FF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hr-HR" sz="1400" b="1" i="1">
                                        <a:solidFill>
                                          <a:srgbClr val="FF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e>
                            </m:acc>
                          </m:oMath>
                        </m:oMathPara>
                      </a14:m>
                      <a:endParaRPr lang="hr-HR" sz="1400" dirty="0"/>
                    </a:p>
                  </p:txBody>
                </p:sp>
              </mc:Choice>
              <mc:Fallback xmlns="">
                <p:sp>
                  <p:nvSpPr>
                    <p:cNvPr id="45" name="Pravokutnik 4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10523" y="5893247"/>
                      <a:ext cx="398891" cy="307777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r-H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Pravokutnik 45"/>
                    <p:cNvSpPr/>
                    <p:nvPr/>
                  </p:nvSpPr>
                  <p:spPr>
                    <a:xfrm>
                      <a:off x="1669733" y="5558064"/>
                      <a:ext cx="402098" cy="32752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hr-HR" sz="1400" b="1" i="1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hr-HR" sz="1400" b="1" i="1">
                                        <a:solidFill>
                                          <a:srgbClr val="FF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1400" b="1" i="1">
                                        <a:solidFill>
                                          <a:srgbClr val="FF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hr-HR" sz="1400" b="1" i="1">
                                        <a:solidFill>
                                          <a:srgbClr val="FF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e>
                            </m:acc>
                          </m:oMath>
                        </m:oMathPara>
                      </a14:m>
                      <a:endParaRPr lang="hr-HR" sz="1400" dirty="0"/>
                    </a:p>
                  </p:txBody>
                </p:sp>
              </mc:Choice>
              <mc:Fallback xmlns="">
                <p:sp>
                  <p:nvSpPr>
                    <p:cNvPr id="46" name="Pravokutnik 4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69733" y="5558064"/>
                      <a:ext cx="402098" cy="327526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r-H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Pravokutnik 46"/>
                    <p:cNvSpPr/>
                    <p:nvPr/>
                  </p:nvSpPr>
                  <p:spPr>
                    <a:xfrm>
                      <a:off x="1979502" y="5277613"/>
                      <a:ext cx="386644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hr-HR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hr-HR" sz="12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12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hr-HR" sz="12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e>
                            </m:acc>
                          </m:oMath>
                        </m:oMathPara>
                      </a14:m>
                      <a:endParaRPr lang="hr-HR" sz="1200" dirty="0"/>
                    </a:p>
                  </p:txBody>
                </p:sp>
              </mc:Choice>
              <mc:Fallback xmlns="">
                <p:sp>
                  <p:nvSpPr>
                    <p:cNvPr id="47" name="Pravokutnik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79502" y="5277613"/>
                      <a:ext cx="386644" cy="276999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r-H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Pravokutnik 47"/>
                    <p:cNvSpPr/>
                    <p:nvPr/>
                  </p:nvSpPr>
                  <p:spPr>
                    <a:xfrm>
                      <a:off x="2406416" y="4937166"/>
                      <a:ext cx="389850" cy="29399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hr-HR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hr-HR" sz="12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12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hr-HR" sz="12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e>
                            </m:acc>
                          </m:oMath>
                        </m:oMathPara>
                      </a14:m>
                      <a:endParaRPr lang="hr-HR" sz="1200" dirty="0"/>
                    </a:p>
                  </p:txBody>
                </p:sp>
              </mc:Choice>
              <mc:Fallback xmlns="">
                <p:sp>
                  <p:nvSpPr>
                    <p:cNvPr id="48" name="Pravokutnik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06416" y="4937166"/>
                      <a:ext cx="389850" cy="293991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r-H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Pravokutnik 48"/>
                    <p:cNvSpPr/>
                    <p:nvPr/>
                  </p:nvSpPr>
                  <p:spPr>
                    <a:xfrm>
                      <a:off x="388039" y="4650822"/>
                      <a:ext cx="419730" cy="364523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hr-HR" sz="1400" b="1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hr-HR" sz="1400" b="1" i="1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1400" b="1" i="1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hr-HR" sz="1400" b="1" i="1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e>
                            </m:acc>
                          </m:oMath>
                        </m:oMathPara>
                      </a14:m>
                      <a:endParaRPr lang="hr-HR" dirty="0"/>
                    </a:p>
                  </p:txBody>
                </p:sp>
              </mc:Choice>
              <mc:Fallback xmlns="">
                <p:sp>
                  <p:nvSpPr>
                    <p:cNvPr id="49" name="Pravokutnik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8039" y="4650822"/>
                      <a:ext cx="419730" cy="364523"/>
                    </a:xfrm>
                    <a:prstGeom prst="rect">
                      <a:avLst/>
                    </a:prstGeom>
                    <a:blipFill>
                      <a:blip r:embed="rId3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r-H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Pravokutnik 49"/>
                    <p:cNvSpPr/>
                    <p:nvPr/>
                  </p:nvSpPr>
                  <p:spPr>
                    <a:xfrm>
                      <a:off x="968939" y="5275155"/>
                      <a:ext cx="416524" cy="33983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hr-HR" sz="1400" b="1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hr-HR" sz="1400" b="1" i="1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1400" b="1" i="1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hr-HR" sz="1400" b="1" i="1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e>
                            </m:acc>
                          </m:oMath>
                        </m:oMathPara>
                      </a14:m>
                      <a:endParaRPr lang="hr-HR" dirty="0"/>
                    </a:p>
                  </p:txBody>
                </p:sp>
              </mc:Choice>
              <mc:Fallback xmlns="">
                <p:sp>
                  <p:nvSpPr>
                    <p:cNvPr id="50" name="Pravokutnik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8939" y="5275155"/>
                      <a:ext cx="416524" cy="339837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r-H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53" name="TekstniOkvir 52"/>
            <p:cNvSpPr txBox="1"/>
            <p:nvPr/>
          </p:nvSpPr>
          <p:spPr>
            <a:xfrm>
              <a:off x="-701340" y="5654571"/>
              <a:ext cx="1408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Rastavljanje vektora na komponente</a:t>
              </a:r>
              <a:endParaRPr lang="hr-HR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54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33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68453"/>
            <a:ext cx="1703032" cy="28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6" name="Pravokutnik 55"/>
              <p:cNvSpPr/>
              <p:nvPr/>
            </p:nvSpPr>
            <p:spPr>
              <a:xfrm>
                <a:off x="7554016" y="2244523"/>
                <a:ext cx="270811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=25∙</m:t>
                      </m:r>
                      <m:func>
                        <m:funcPr>
                          <m:ctrlPr>
                            <a:rPr lang="hr-H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r-H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  <m: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𝟐𝟏</m:t>
                      </m:r>
                      <m:r>
                        <a:rPr lang="hr-H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hr-H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𝟔𝟓</m:t>
                      </m:r>
                      <m:r>
                        <a:rPr lang="hr-H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hr-HR" sz="1600" dirty="0"/>
              </a:p>
            </p:txBody>
          </p:sp>
        </mc:Choice>
        <mc:Fallback xmlns="">
          <p:sp>
            <p:nvSpPr>
              <p:cNvPr id="56" name="Pravokutnik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016" y="2244523"/>
                <a:ext cx="2708113" cy="338554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Pravokutnik 56"/>
              <p:cNvSpPr/>
              <p:nvPr/>
            </p:nvSpPr>
            <p:spPr>
              <a:xfrm>
                <a:off x="7492409" y="2686408"/>
                <a:ext cx="260231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=25∙</m:t>
                      </m:r>
                      <m:func>
                        <m:funcPr>
                          <m:ctrlPr>
                            <a:rPr lang="hr-H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r-H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  <m: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  <m:r>
                        <a:rPr lang="hr-H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hr-H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hr-H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hr-H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hr-HR" sz="1600" dirty="0"/>
              </a:p>
            </p:txBody>
          </p:sp>
        </mc:Choice>
        <mc:Fallback xmlns="">
          <p:sp>
            <p:nvSpPr>
              <p:cNvPr id="57" name="Pravokutnik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409" y="2686408"/>
                <a:ext cx="2602314" cy="338554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Pravokutnik 57"/>
              <p:cNvSpPr/>
              <p:nvPr/>
            </p:nvSpPr>
            <p:spPr>
              <a:xfrm>
                <a:off x="8486408" y="3701684"/>
                <a:ext cx="290688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=40∙</m:t>
                      </m:r>
                      <m:func>
                        <m:funcPr>
                          <m:ctrlPr>
                            <a:rPr lang="hr-H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r-H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50°</m:t>
                          </m:r>
                        </m:e>
                      </m:func>
                      <m: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r>
                        <a:rPr lang="hr-H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  <m:r>
                        <a:rPr lang="hr-H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hr-H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𝟕𝟏</m:t>
                      </m:r>
                      <m:r>
                        <a:rPr lang="hr-H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hr-HR" sz="1600" dirty="0"/>
              </a:p>
            </p:txBody>
          </p:sp>
        </mc:Choice>
        <mc:Fallback xmlns="">
          <p:sp>
            <p:nvSpPr>
              <p:cNvPr id="58" name="Pravokutnik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408" y="3701684"/>
                <a:ext cx="2906886" cy="338554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Pravokutnik 58"/>
              <p:cNvSpPr/>
              <p:nvPr/>
            </p:nvSpPr>
            <p:spPr>
              <a:xfrm>
                <a:off x="8326901" y="4126389"/>
                <a:ext cx="272574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=40∙</m:t>
                      </m:r>
                      <m:func>
                        <m:funcPr>
                          <m:ctrlPr>
                            <a:rPr lang="hr-H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r-H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50°</m:t>
                          </m:r>
                        </m:e>
                      </m:func>
                      <m:r>
                        <a:rPr lang="hr-H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𝟑𝟎</m:t>
                      </m:r>
                      <m:r>
                        <a:rPr lang="hr-H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hr-H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𝟔𝟒</m:t>
                      </m:r>
                      <m:r>
                        <a:rPr lang="hr-H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hr-H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hr-HR" sz="1600" dirty="0"/>
              </a:p>
            </p:txBody>
          </p:sp>
        </mc:Choice>
        <mc:Fallback>
          <p:sp>
            <p:nvSpPr>
              <p:cNvPr id="59" name="Pravokutnik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901" y="4126389"/>
                <a:ext cx="2725746" cy="338554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Pravokutnik 59"/>
              <p:cNvSpPr/>
              <p:nvPr/>
            </p:nvSpPr>
            <p:spPr>
              <a:xfrm>
                <a:off x="8486408" y="5129504"/>
                <a:ext cx="285238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  <m:r>
                        <a:rPr lang="hr-H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hr-HR" sz="16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hr-HR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𝟐𝟓</m:t>
                          </m:r>
                          <m:r>
                            <a:rPr lang="hr-HR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hr-H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 </m:t>
                      </m:r>
                      <m:r>
                        <a:rPr lang="hr-H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hr-H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hr-H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𝟒𝟓</m:t>
                      </m:r>
                      <m:r>
                        <a:rPr lang="hr-H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hr-HR" sz="1600" dirty="0"/>
              </a:p>
            </p:txBody>
          </p:sp>
        </mc:Choice>
        <mc:Fallback xmlns="">
          <p:sp>
            <p:nvSpPr>
              <p:cNvPr id="60" name="Pravokutnik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408" y="5129504"/>
                <a:ext cx="2852384" cy="338554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Pravokutnik 60"/>
              <p:cNvSpPr/>
              <p:nvPr/>
            </p:nvSpPr>
            <p:spPr>
              <a:xfrm>
                <a:off x="8660044" y="5509439"/>
                <a:ext cx="290528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  <m:r>
                        <a:rPr lang="hr-H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hr-HR" sz="16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hr-HR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𝟐𝟓</m:t>
                          </m:r>
                          <m:r>
                            <a:rPr lang="hr-HR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hr-H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hr-H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</m:t>
                      </m:r>
                      <m:r>
                        <a:rPr lang="hr-H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hr-H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𝟏𝟑</m:t>
                      </m:r>
                      <m:r>
                        <a:rPr lang="hr-H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hr-HR" sz="1600" dirty="0"/>
              </a:p>
            </p:txBody>
          </p:sp>
        </mc:Choice>
        <mc:Fallback xmlns="">
          <p:sp>
            <p:nvSpPr>
              <p:cNvPr id="61" name="Pravokutnik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044" y="5509439"/>
                <a:ext cx="2905283" cy="338554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upa 63"/>
          <p:cNvGrpSpPr/>
          <p:nvPr/>
        </p:nvGrpSpPr>
        <p:grpSpPr>
          <a:xfrm>
            <a:off x="4475473" y="4898351"/>
            <a:ext cx="1611307" cy="1827693"/>
            <a:chOff x="4475473" y="4898351"/>
            <a:chExt cx="1611307" cy="1827693"/>
          </a:xfrm>
        </p:grpSpPr>
        <p:pic>
          <p:nvPicPr>
            <p:cNvPr id="29" name="Slika 28"/>
            <p:cNvPicPr>
              <a:picLocks noChangeAspect="1"/>
            </p:cNvPicPr>
            <p:nvPr/>
          </p:nvPicPr>
          <p:blipFill>
            <a:blip r:embed="rId4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75473" y="4898351"/>
              <a:ext cx="1611307" cy="1827693"/>
            </a:xfrm>
            <a:prstGeom prst="rect">
              <a:avLst/>
            </a:prstGeom>
          </p:spPr>
        </p:pic>
        <p:grpSp>
          <p:nvGrpSpPr>
            <p:cNvPr id="37" name="Grupa 36"/>
            <p:cNvGrpSpPr/>
            <p:nvPr/>
          </p:nvGrpSpPr>
          <p:grpSpPr>
            <a:xfrm>
              <a:off x="4530570" y="6095423"/>
              <a:ext cx="1162309" cy="519834"/>
              <a:chOff x="4422851" y="6146255"/>
              <a:chExt cx="1162309" cy="51983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Pravokutnik 33"/>
                  <p:cNvSpPr/>
                  <p:nvPr/>
                </p:nvSpPr>
                <p:spPr>
                  <a:xfrm>
                    <a:off x="4422851" y="6146255"/>
                    <a:ext cx="35458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hr-HR" b="1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b="1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acc>
                        </m:oMath>
                      </m:oMathPara>
                    </a14:m>
                    <a:endParaRPr lang="hr-HR" dirty="0"/>
                  </a:p>
                </p:txBody>
              </p:sp>
            </mc:Choice>
            <mc:Fallback xmlns="">
              <p:sp>
                <p:nvSpPr>
                  <p:cNvPr id="34" name="Pravokutnik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2851" y="6146255"/>
                    <a:ext cx="354584" cy="369332"/>
                  </a:xfrm>
                  <a:prstGeom prst="rect">
                    <a:avLst/>
                  </a:prstGeom>
                  <a:blipFill>
                    <a:blip r:embed="rId4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r-H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Pravokutnik 34"/>
                  <p:cNvSpPr/>
                  <p:nvPr/>
                </p:nvSpPr>
                <p:spPr>
                  <a:xfrm>
                    <a:off x="4777435" y="6358312"/>
                    <a:ext cx="398891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hr-HR" sz="1400" b="1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1400" b="1" i="1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400" b="1" i="1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hr-HR" sz="1400" b="1" i="1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hr-HR" sz="1400" dirty="0"/>
                  </a:p>
                </p:txBody>
              </p:sp>
            </mc:Choice>
            <mc:Fallback xmlns="">
              <p:sp>
                <p:nvSpPr>
                  <p:cNvPr id="35" name="Pravokutnik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77435" y="6358312"/>
                    <a:ext cx="398891" cy="307777"/>
                  </a:xfrm>
                  <a:prstGeom prst="rect">
                    <a:avLst/>
                  </a:prstGeom>
                  <a:blipFill>
                    <a:blip r:embed="rId4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r-H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Pravokutnik 35"/>
                  <p:cNvSpPr/>
                  <p:nvPr/>
                </p:nvSpPr>
                <p:spPr>
                  <a:xfrm>
                    <a:off x="5151516" y="6237923"/>
                    <a:ext cx="433644" cy="36112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hr-HR" sz="1600" b="1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1600" b="1" i="1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600" b="1" i="1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hr-HR" sz="1600" b="1" i="1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hr-HR" sz="1600" dirty="0"/>
                  </a:p>
                </p:txBody>
              </p:sp>
            </mc:Choice>
            <mc:Fallback xmlns="">
              <p:sp>
                <p:nvSpPr>
                  <p:cNvPr id="36" name="Pravokutnik 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51516" y="6237923"/>
                    <a:ext cx="433644" cy="361125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 b="-1695"/>
                    </a:stretch>
                  </a:blipFill>
                </p:spPr>
                <p:txBody>
                  <a:bodyPr/>
                  <a:lstStyle/>
                  <a:p>
                    <a:r>
                      <a:rPr lang="hr-H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82211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1" grpId="0"/>
      <p:bldP spid="22" grpId="0"/>
      <p:bldP spid="32" grpId="0"/>
      <p:bldP spid="33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10413401" y="5768357"/>
            <a:ext cx="1785771" cy="1084263"/>
          </a:xfrm>
          <a:prstGeom prst="rect">
            <a:avLst/>
          </a:prstGeo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8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Pravokutnik 17"/>
          <p:cNvSpPr/>
          <p:nvPr/>
        </p:nvSpPr>
        <p:spPr>
          <a:xfrm>
            <a:off x="3527872" y="0"/>
            <a:ext cx="8671299" cy="6852621"/>
          </a:xfrm>
          <a:prstGeom prst="rect">
            <a:avLst/>
          </a:prstGeom>
          <a:solidFill>
            <a:schemeClr val="dk1">
              <a:alpha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93959" y="124339"/>
            <a:ext cx="339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1.4. Osnove vektorskog računa</a:t>
            </a:r>
          </a:p>
        </p:txBody>
      </p:sp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niOkvir 6"/>
          <p:cNvSpPr txBox="1"/>
          <p:nvPr/>
        </p:nvSpPr>
        <p:spPr>
          <a:xfrm>
            <a:off x="3525287" y="122541"/>
            <a:ext cx="7169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Primjer zbrajanja vektora u ravnini – analitička metoda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ravokutnik 10"/>
              <p:cNvSpPr/>
              <p:nvPr/>
            </p:nvSpPr>
            <p:spPr>
              <a:xfrm>
                <a:off x="3638445" y="620046"/>
                <a:ext cx="8553555" cy="687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b="1" dirty="0">
                    <a:solidFill>
                      <a:schemeClr val="tx1"/>
                    </a:solidFill>
                  </a:rPr>
                  <a:t>Analitičkom i grafičkom metodom naći zbroj vektora prema slici ako je zadano:</a:t>
                </a:r>
              </a:p>
              <a:p>
                <a:r>
                  <a:rPr lang="hr-HR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hr-HR" b="1" dirty="0">
                    <a:solidFill>
                      <a:schemeClr val="tx1"/>
                    </a:solidFill>
                  </a:rPr>
                  <a:t> = 25mm </a:t>
                </a:r>
                <a14:m>
                  <m:oMath xmlns:m="http://schemas.openxmlformats.org/officeDocument/2006/math">
                    <m:r>
                      <a:rPr lang="hr-HR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hr-HR" b="1" dirty="0">
                    <a:solidFill>
                      <a:schemeClr val="tx1"/>
                    </a:solidFill>
                  </a:rPr>
                  <a:t> = 30</a:t>
                </a:r>
                <a:r>
                  <a:rPr lang="hr-HR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°, </a:t>
                </a:r>
                <a:r>
                  <a:rPr lang="hr-HR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hr-HR" b="1" dirty="0">
                    <a:solidFill>
                      <a:schemeClr val="tx1"/>
                    </a:solidFill>
                  </a:rPr>
                  <a:t> = 40 mm, </a:t>
                </a:r>
                <a14:m>
                  <m:oMath xmlns:m="http://schemas.openxmlformats.org/officeDocument/2006/math">
                    <m:r>
                      <a:rPr lang="hr-H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hr-HR" b="1" dirty="0">
                    <a:solidFill>
                      <a:schemeClr val="tx1"/>
                    </a:solidFill>
                  </a:rPr>
                  <a:t>= 130</a:t>
                </a:r>
                <a:r>
                  <a:rPr lang="hr-HR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°,</a:t>
                </a:r>
                <a:r>
                  <a:rPr lang="hr-HR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hr-HR" b="1" dirty="0">
                    <a:solidFill>
                      <a:schemeClr val="tx1"/>
                    </a:solidFill>
                  </a:rPr>
                  <a:t> = 20 mm , </a:t>
                </a:r>
                <a14:m>
                  <m:oMath xmlns:m="http://schemas.openxmlformats.org/officeDocument/2006/math">
                    <m:r>
                      <a:rPr lang="hr-H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hr-HR" b="1" dirty="0">
                    <a:solidFill>
                      <a:schemeClr val="tx1"/>
                    </a:solidFill>
                  </a:rPr>
                  <a:t>= 245</a:t>
                </a:r>
                <a:r>
                  <a:rPr lang="hr-HR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°</a:t>
                </a:r>
                <a:endParaRPr lang="hr-H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Pravokutni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445" y="620046"/>
                <a:ext cx="8553555" cy="687496"/>
              </a:xfrm>
              <a:prstGeom prst="rect">
                <a:avLst/>
              </a:prstGeom>
              <a:blipFill>
                <a:blip r:embed="rId3"/>
                <a:stretch>
                  <a:fillRect l="-641" t="-5357" b="-1428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ravokutnik 11"/>
          <p:cNvSpPr/>
          <p:nvPr/>
        </p:nvSpPr>
        <p:spPr>
          <a:xfrm>
            <a:off x="3632331" y="2634940"/>
            <a:ext cx="32591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>
                <a:latin typeface="Arial" panose="020B0604020202020204" pitchFamily="34" charset="0"/>
              </a:rPr>
              <a:t>a) Analitička metoda</a:t>
            </a:r>
          </a:p>
        </p:txBody>
      </p:sp>
      <p:sp>
        <p:nvSpPr>
          <p:cNvPr id="13" name="Pravokutnik 12"/>
          <p:cNvSpPr/>
          <p:nvPr/>
        </p:nvSpPr>
        <p:spPr>
          <a:xfrm>
            <a:off x="3959477" y="2986424"/>
            <a:ext cx="23833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latin typeface="Arial" panose="020B0604020202020204" pitchFamily="34" charset="0"/>
              </a:rPr>
              <a:t>rezultanta po x - osi:</a:t>
            </a:r>
          </a:p>
        </p:txBody>
      </p:sp>
      <p:pic>
        <p:nvPicPr>
          <p:cNvPr id="54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68453"/>
            <a:ext cx="1703032" cy="28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kstniOkvir 62"/>
              <p:cNvSpPr txBox="1"/>
              <p:nvPr/>
            </p:nvSpPr>
            <p:spPr>
              <a:xfrm>
                <a:off x="5601184" y="1756703"/>
                <a:ext cx="15336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e>
                      </m:acc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𝟐𝟏</m:t>
                      </m:r>
                      <m:r>
                        <a:rPr lang="hr-HR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hr-HR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𝟔𝟓</m:t>
                      </m:r>
                      <m:r>
                        <a:rPr lang="hr-HR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hr-H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kstniOkvir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184" y="1756703"/>
                <a:ext cx="1533690" cy="246221"/>
              </a:xfrm>
              <a:prstGeom prst="rect">
                <a:avLst/>
              </a:prstGeom>
              <a:blipFill>
                <a:blip r:embed="rId5"/>
                <a:stretch>
                  <a:fillRect l="-1594" r="-1594" b="-975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kstniOkvir 63"/>
              <p:cNvSpPr txBox="1"/>
              <p:nvPr/>
            </p:nvSpPr>
            <p:spPr>
              <a:xfrm>
                <a:off x="7411117" y="1704791"/>
                <a:ext cx="1582484" cy="2828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r-H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hr-H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e>
                    </m:acc>
                    <m:r>
                      <a:rPr lang="hr-H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r-HR" sz="1600" dirty="0">
                    <a:solidFill>
                      <a:schemeClr val="tx1"/>
                    </a:solidFill>
                  </a:rPr>
                  <a:t> -</a:t>
                </a:r>
                <a:r>
                  <a:rPr lang="hr-HR" sz="16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r-HR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𝟐𝟓</m:t>
                    </m:r>
                    <m:r>
                      <a:rPr lang="hr-HR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hr-HR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𝟕𝟏</m:t>
                    </m:r>
                    <m:r>
                      <a:rPr lang="hr-HR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r-HR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𝒎𝒎</m:t>
                    </m:r>
                  </m:oMath>
                </a14:m>
                <a:endParaRPr lang="hr-H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TekstniOkvir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117" y="1704791"/>
                <a:ext cx="1582484" cy="282898"/>
              </a:xfrm>
              <a:prstGeom prst="rect">
                <a:avLst/>
              </a:prstGeom>
              <a:blipFill>
                <a:blip r:embed="rId6"/>
                <a:stretch>
                  <a:fillRect l="-5019" t="-10870" r="-2317" b="-4347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kstniOkvir 64"/>
              <p:cNvSpPr txBox="1"/>
              <p:nvPr/>
            </p:nvSpPr>
            <p:spPr>
              <a:xfrm>
                <a:off x="9233455" y="1744194"/>
                <a:ext cx="15849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e>
                      </m:acc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r>
                        <a:rPr lang="hr-HR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hr-HR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hr-HR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𝟒𝟓</m:t>
                      </m:r>
                      <m:r>
                        <a:rPr lang="hr-HR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hr-HR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kstniOkvir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3455" y="1744194"/>
                <a:ext cx="1584986" cy="246221"/>
              </a:xfrm>
              <a:prstGeom prst="rect">
                <a:avLst/>
              </a:prstGeom>
              <a:blipFill>
                <a:blip r:embed="rId7"/>
                <a:stretch>
                  <a:fillRect l="-1538" r="-1154" b="-975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niOkvir 23"/>
              <p:cNvSpPr txBox="1"/>
              <p:nvPr/>
            </p:nvSpPr>
            <p:spPr>
              <a:xfrm>
                <a:off x="6342780" y="2996619"/>
                <a:ext cx="1857624" cy="318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e>
                      </m:acc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e>
                      </m:acc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e>
                      </m:acc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hr-H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kstniOkvir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780" y="2996619"/>
                <a:ext cx="1857624" cy="318164"/>
              </a:xfrm>
              <a:prstGeom prst="rect">
                <a:avLst/>
              </a:prstGeom>
              <a:blipFill>
                <a:blip r:embed="rId8"/>
                <a:stretch>
                  <a:fillRect l="-1311" b="-961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kstniOkvir 65"/>
              <p:cNvSpPr txBox="1"/>
              <p:nvPr/>
            </p:nvSpPr>
            <p:spPr>
              <a:xfrm>
                <a:off x="4320959" y="3677777"/>
                <a:ext cx="31498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e>
                      </m:acc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𝟔𝟓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𝟕𝟏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r-H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TekstniOkvir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959" y="3677777"/>
                <a:ext cx="3149837" cy="276999"/>
              </a:xfrm>
              <a:prstGeom prst="rect">
                <a:avLst/>
              </a:prstGeom>
              <a:blipFill>
                <a:blip r:embed="rId9"/>
                <a:stretch>
                  <a:fillRect l="-580" r="-193" b="-1087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Pravokutnik 24"/>
              <p:cNvSpPr/>
              <p:nvPr/>
            </p:nvSpPr>
            <p:spPr>
              <a:xfrm>
                <a:off x="7385806" y="3631040"/>
                <a:ext cx="15295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𝟓𝟏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hr-HR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Pravokutni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806" y="3631040"/>
                <a:ext cx="152958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Pravokutnik 67"/>
          <p:cNvSpPr/>
          <p:nvPr/>
        </p:nvSpPr>
        <p:spPr>
          <a:xfrm>
            <a:off x="3933494" y="4241999"/>
            <a:ext cx="23833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latin typeface="Arial" panose="020B0604020202020204" pitchFamily="34" charset="0"/>
              </a:rPr>
              <a:t>rezultanta po y - osi: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kstniOkvir 68"/>
              <p:cNvSpPr txBox="1"/>
              <p:nvPr/>
            </p:nvSpPr>
            <p:spPr>
              <a:xfrm>
                <a:off x="6316797" y="4233144"/>
                <a:ext cx="1860829" cy="3499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e>
                      </m:acc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e>
                      </m:acc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e>
                      </m:acc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hr-H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kstniOkvir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797" y="4233144"/>
                <a:ext cx="1860829" cy="349968"/>
              </a:xfrm>
              <a:prstGeom prst="rect">
                <a:avLst/>
              </a:prstGeom>
              <a:blipFill>
                <a:blip r:embed="rId12"/>
                <a:stretch>
                  <a:fillRect l="-1639" r="-1639" b="-1724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kstniOkvir 69"/>
              <p:cNvSpPr txBox="1"/>
              <p:nvPr/>
            </p:nvSpPr>
            <p:spPr>
              <a:xfrm>
                <a:off x="4320959" y="4709102"/>
                <a:ext cx="3153043" cy="302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e>
                      </m:acc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𝟔𝟒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r-HR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0" name="TekstniOkvir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959" y="4709102"/>
                <a:ext cx="3153043" cy="302455"/>
              </a:xfrm>
              <a:prstGeom prst="rect">
                <a:avLst/>
              </a:prstGeom>
              <a:blipFill>
                <a:blip r:embed="rId13"/>
                <a:stretch>
                  <a:fillRect l="-580" r="-193" b="-220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Pravokutnik 43"/>
              <p:cNvSpPr/>
              <p:nvPr/>
            </p:nvSpPr>
            <p:spPr>
              <a:xfrm>
                <a:off x="7411117" y="4679324"/>
                <a:ext cx="13564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𝟎𝟏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hr-HR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4" name="Pravokutnik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117" y="4679324"/>
                <a:ext cx="135646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Pravokutnik 71"/>
          <p:cNvSpPr/>
          <p:nvPr/>
        </p:nvSpPr>
        <p:spPr>
          <a:xfrm>
            <a:off x="3981413" y="5486055"/>
            <a:ext cx="71807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latin typeface="Arial" panose="020B0604020202020204" pitchFamily="34" charset="0"/>
              </a:rPr>
              <a:t>rezultanta svih vektora: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Pravokutnik 72"/>
              <p:cNvSpPr/>
              <p:nvPr/>
            </p:nvSpPr>
            <p:spPr>
              <a:xfrm>
                <a:off x="6543706" y="5302127"/>
                <a:ext cx="1797159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  <m:r>
                        <a:rPr lang="hr-HR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hr-H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hr-HR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r-HR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hr-HR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sup>
                              <m:r>
                                <a:rPr lang="hr-H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hr-H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r-H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hr-HR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r-HR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hr-HR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sup>
                              <m:r>
                                <a:rPr lang="hr-H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hr-H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Pravokutnik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706" y="5302127"/>
                <a:ext cx="1797159" cy="65601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Pravokutnik 73"/>
              <p:cNvSpPr/>
              <p:nvPr/>
            </p:nvSpPr>
            <p:spPr>
              <a:xfrm>
                <a:off x="4299144" y="6095751"/>
                <a:ext cx="3208571" cy="429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hr-H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r-HR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hr-HR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𝟏𝟐</m:t>
                                  </m:r>
                                  <m:r>
                                    <a:rPr lang="hr-HR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r-HR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𝟓𝟏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hr-H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hr-H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r-H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  <m:r>
                                <a:rPr lang="hr-H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hr-H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𝟎𝟏</m:t>
                              </m:r>
                            </m:e>
                            <m:sup>
                              <m:r>
                                <a:rPr lang="hr-H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r-H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Pravokutnik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144" y="6095751"/>
                <a:ext cx="3208571" cy="429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Pravokutnik 74"/>
              <p:cNvSpPr/>
              <p:nvPr/>
            </p:nvSpPr>
            <p:spPr>
              <a:xfrm>
                <a:off x="7313831" y="6125695"/>
                <a:ext cx="13564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𝟗𝟔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hr-H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Pravokutnik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831" y="6125695"/>
                <a:ext cx="135646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kstniOkvir 75"/>
              <p:cNvSpPr txBox="1"/>
              <p:nvPr/>
            </p:nvSpPr>
            <p:spPr>
              <a:xfrm>
                <a:off x="5601184" y="2174699"/>
                <a:ext cx="1458348" cy="268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e>
                      </m:acc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  <m:r>
                        <a:rPr lang="hr-HR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hr-HR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hr-HR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hr-HR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hr-H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TekstniOkvir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184" y="2174699"/>
                <a:ext cx="1458348" cy="268792"/>
              </a:xfrm>
              <a:prstGeom prst="rect">
                <a:avLst/>
              </a:prstGeom>
              <a:blipFill>
                <a:blip r:embed="rId19"/>
                <a:stretch>
                  <a:fillRect l="-1674" r="-1255" b="-2045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kstniOkvir 76"/>
              <p:cNvSpPr txBox="1"/>
              <p:nvPr/>
            </p:nvSpPr>
            <p:spPr>
              <a:xfrm>
                <a:off x="7411117" y="2155012"/>
                <a:ext cx="1578574" cy="311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e>
                      </m:acc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𝟑𝟎</m:t>
                      </m:r>
                      <m:r>
                        <a:rPr lang="hr-HR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hr-HR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𝟔𝟒</m:t>
                      </m:r>
                      <m:r>
                        <a:rPr lang="hr-HR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hr-HR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hr-H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kstniOkvir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117" y="2155012"/>
                <a:ext cx="1578574" cy="311111"/>
              </a:xfrm>
              <a:prstGeom prst="rect">
                <a:avLst/>
              </a:prstGeom>
              <a:blipFill>
                <a:blip r:embed="rId20"/>
                <a:stretch>
                  <a:fillRect l="-3089" r="-1158" b="-1764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kstniOkvir 77"/>
              <p:cNvSpPr txBox="1"/>
              <p:nvPr/>
            </p:nvSpPr>
            <p:spPr>
              <a:xfrm>
                <a:off x="9233455" y="2211928"/>
                <a:ext cx="1666738" cy="268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e>
                      </m:acc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hr-HR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</m:t>
                      </m:r>
                      <m:r>
                        <a:rPr lang="hr-HR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hr-HR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𝟏𝟑</m:t>
                      </m:r>
                      <m:r>
                        <a:rPr lang="hr-HR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hr-HR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TekstniOkvir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3455" y="2211928"/>
                <a:ext cx="1666738" cy="268792"/>
              </a:xfrm>
              <a:prstGeom prst="rect">
                <a:avLst/>
              </a:prstGeom>
              <a:blipFill>
                <a:blip r:embed="rId21"/>
                <a:stretch>
                  <a:fillRect l="-1465" r="-1099" b="-2045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Pravokutnik 78"/>
          <p:cNvSpPr/>
          <p:nvPr/>
        </p:nvSpPr>
        <p:spPr>
          <a:xfrm>
            <a:off x="4103969" y="1373169"/>
            <a:ext cx="52733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latin typeface="Arial" panose="020B0604020202020204" pitchFamily="34" charset="0"/>
              </a:rPr>
              <a:t>rezultati zbroja vektora u x-y ravnini:</a:t>
            </a:r>
          </a:p>
        </p:txBody>
      </p:sp>
      <p:sp>
        <p:nvSpPr>
          <p:cNvPr id="80" name="TekstniOkvir 79"/>
          <p:cNvSpPr txBox="1"/>
          <p:nvPr/>
        </p:nvSpPr>
        <p:spPr>
          <a:xfrm>
            <a:off x="-19099" y="4562974"/>
            <a:ext cx="3525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Grafički prikaz zbroja vektora, metodom poligona (jer ih ima više od dva). Poligon prikazuje položaj rezultante u koordinatnom sustavu na kojem su označeni kvadranti.</a:t>
            </a:r>
            <a:endParaRPr lang="hr-H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5" name="Grupa 84"/>
          <p:cNvGrpSpPr/>
          <p:nvPr/>
        </p:nvGrpSpPr>
        <p:grpSpPr>
          <a:xfrm>
            <a:off x="37099" y="570520"/>
            <a:ext cx="3470588" cy="3660447"/>
            <a:chOff x="18565" y="1461935"/>
            <a:chExt cx="3470588" cy="3660447"/>
          </a:xfrm>
        </p:grpSpPr>
        <p:grpSp>
          <p:nvGrpSpPr>
            <p:cNvPr id="55" name="Grupa 54"/>
            <p:cNvGrpSpPr/>
            <p:nvPr/>
          </p:nvGrpSpPr>
          <p:grpSpPr>
            <a:xfrm>
              <a:off x="18565" y="1461935"/>
              <a:ext cx="3470588" cy="3660447"/>
              <a:chOff x="265318" y="360315"/>
              <a:chExt cx="4159408" cy="4562181"/>
            </a:xfrm>
          </p:grpSpPr>
          <p:pic>
            <p:nvPicPr>
              <p:cNvPr id="56" name="Slika 55"/>
              <p:cNvPicPr>
                <a:picLocks noChangeAspect="1"/>
              </p:cNvPicPr>
              <p:nvPr/>
            </p:nvPicPr>
            <p:blipFill>
              <a:blip r:embed="rId2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65318" y="360315"/>
                <a:ext cx="4159408" cy="456218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Pravokutnik 56"/>
                  <p:cNvSpPr/>
                  <p:nvPr/>
                </p:nvSpPr>
                <p:spPr>
                  <a:xfrm>
                    <a:off x="2410839" y="2734502"/>
                    <a:ext cx="37144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hr-HR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oMath>
                      </m:oMathPara>
                    </a14:m>
                    <a:endParaRPr lang="hr-HR" dirty="0"/>
                  </a:p>
                </p:txBody>
              </p:sp>
            </mc:Choice>
            <mc:Fallback xmlns="">
              <p:sp>
                <p:nvSpPr>
                  <p:cNvPr id="19" name="Pravokutnik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0839" y="2734502"/>
                    <a:ext cx="371448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t="-23333" r="-26230"/>
                    </a:stretch>
                  </a:blipFill>
                </p:spPr>
                <p:txBody>
                  <a:bodyPr/>
                  <a:lstStyle/>
                  <a:p>
                    <a:r>
                      <a:rPr lang="hr-H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Pravokutnik 57"/>
                  <p:cNvSpPr/>
                  <p:nvPr/>
                </p:nvSpPr>
                <p:spPr>
                  <a:xfrm>
                    <a:off x="1854838" y="1215359"/>
                    <a:ext cx="367665" cy="41030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hr-HR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oMath>
                      </m:oMathPara>
                    </a14:m>
                    <a:endParaRPr lang="hr-HR" dirty="0"/>
                  </a:p>
                </p:txBody>
              </p:sp>
            </mc:Choice>
            <mc:Fallback xmlns="">
              <p:sp>
                <p:nvSpPr>
                  <p:cNvPr id="20" name="Pravokutnik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4838" y="1215359"/>
                    <a:ext cx="367665" cy="410305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r-H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Pravokutnik 58"/>
                  <p:cNvSpPr/>
                  <p:nvPr/>
                </p:nvSpPr>
                <p:spPr>
                  <a:xfrm>
                    <a:off x="868986" y="1794538"/>
                    <a:ext cx="35067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hr-HR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oMath>
                      </m:oMathPara>
                    </a14:m>
                    <a:endParaRPr lang="hr-HR" dirty="0"/>
                  </a:p>
                </p:txBody>
              </p:sp>
            </mc:Choice>
            <mc:Fallback xmlns="">
              <p:sp>
                <p:nvSpPr>
                  <p:cNvPr id="21" name="Pravokutnik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8986" y="1794538"/>
                    <a:ext cx="350673" cy="369332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t="-22951" r="-26316"/>
                    </a:stretch>
                  </a:blipFill>
                </p:spPr>
                <p:txBody>
                  <a:bodyPr/>
                  <a:lstStyle/>
                  <a:p>
                    <a:r>
                      <a:rPr lang="hr-H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Pravokutnik 59"/>
                  <p:cNvSpPr/>
                  <p:nvPr/>
                </p:nvSpPr>
                <p:spPr>
                  <a:xfrm>
                    <a:off x="1290640" y="2360277"/>
                    <a:ext cx="35067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hr-H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hr-H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Pravokutnik 5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90640" y="2360277"/>
                    <a:ext cx="350673" cy="369332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t="-29167" r="-22917" b="-18750"/>
                    </a:stretch>
                  </a:blipFill>
                </p:spPr>
                <p:txBody>
                  <a:bodyPr/>
                  <a:lstStyle/>
                  <a:p>
                    <a:r>
                      <a:rPr lang="hr-H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Pravokutnik 60"/>
                  <p:cNvSpPr/>
                  <p:nvPr/>
                </p:nvSpPr>
                <p:spPr>
                  <a:xfrm>
                    <a:off x="1219659" y="3694554"/>
                    <a:ext cx="42165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hr-HR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r-H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hr-HR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Pravokutnik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19659" y="3694554"/>
                    <a:ext cx="421654" cy="36933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r-H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Pravokutnik 61"/>
                  <p:cNvSpPr/>
                  <p:nvPr/>
                </p:nvSpPr>
                <p:spPr>
                  <a:xfrm>
                    <a:off x="747703" y="2873945"/>
                    <a:ext cx="429285" cy="39126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hr-HR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hr-HR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Pravokutnik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7703" y="2873945"/>
                    <a:ext cx="429285" cy="391261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b="-3077"/>
                    </a:stretch>
                  </a:blipFill>
                </p:spPr>
                <p:txBody>
                  <a:bodyPr/>
                  <a:lstStyle/>
                  <a:p>
                    <a:r>
                      <a:rPr lang="hr-H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1" name="TekstniOkvir 80"/>
            <p:cNvSpPr txBox="1"/>
            <p:nvPr/>
          </p:nvSpPr>
          <p:spPr>
            <a:xfrm>
              <a:off x="44788" y="1572190"/>
              <a:ext cx="6612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II.</a:t>
              </a:r>
              <a:endParaRPr lang="hr-HR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2" name="TekstniOkvir 81"/>
            <p:cNvSpPr txBox="1"/>
            <p:nvPr/>
          </p:nvSpPr>
          <p:spPr>
            <a:xfrm>
              <a:off x="2448714" y="1572190"/>
              <a:ext cx="6612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I.</a:t>
              </a:r>
              <a:endParaRPr lang="hr-HR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3" name="TekstniOkvir 82"/>
            <p:cNvSpPr txBox="1"/>
            <p:nvPr/>
          </p:nvSpPr>
          <p:spPr>
            <a:xfrm>
              <a:off x="90449" y="4715814"/>
              <a:ext cx="6612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III.</a:t>
              </a:r>
              <a:endParaRPr lang="hr-HR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4" name="TekstniOkvir 83"/>
            <p:cNvSpPr txBox="1"/>
            <p:nvPr/>
          </p:nvSpPr>
          <p:spPr>
            <a:xfrm>
              <a:off x="2457216" y="4691781"/>
              <a:ext cx="6612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IV.</a:t>
              </a:r>
              <a:endParaRPr lang="hr-HR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6" name="TekstniOkvir 85"/>
          <p:cNvSpPr txBox="1"/>
          <p:nvPr/>
        </p:nvSpPr>
        <p:spPr>
          <a:xfrm>
            <a:off x="-39756" y="5522101"/>
            <a:ext cx="360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Prikazani poligon sila nam grafički prikazuje u kojem se kvadrantu nalazi rezultantni vektor. Prema prikazanom crtežu, vidljivo je da se rezultantni vektor nalazi u II. </a:t>
            </a:r>
            <a:endParaRPr lang="hr-H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2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63" grpId="0"/>
      <p:bldP spid="64" grpId="0"/>
      <p:bldP spid="65" grpId="0"/>
      <p:bldP spid="24" grpId="0"/>
      <p:bldP spid="66" grpId="0"/>
      <p:bldP spid="25" grpId="0"/>
      <p:bldP spid="68" grpId="0"/>
      <p:bldP spid="69" grpId="0"/>
      <p:bldP spid="70" grpId="0"/>
      <p:bldP spid="44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10379687" y="5747887"/>
            <a:ext cx="1819486" cy="1104733"/>
          </a:xfrm>
          <a:prstGeom prst="rect">
            <a:avLst/>
          </a:prstGeo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9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Pravokutnik 17"/>
          <p:cNvSpPr/>
          <p:nvPr/>
        </p:nvSpPr>
        <p:spPr>
          <a:xfrm>
            <a:off x="3519632" y="2845"/>
            <a:ext cx="8672367" cy="6852621"/>
          </a:xfrm>
          <a:prstGeom prst="rect">
            <a:avLst/>
          </a:prstGeom>
          <a:solidFill>
            <a:schemeClr val="dk1">
              <a:alpha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93959" y="124339"/>
            <a:ext cx="339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1.4. Osnove vektorskog računa</a:t>
            </a:r>
          </a:p>
        </p:txBody>
      </p:sp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niOkvir 6"/>
          <p:cNvSpPr txBox="1"/>
          <p:nvPr/>
        </p:nvSpPr>
        <p:spPr>
          <a:xfrm>
            <a:off x="3525287" y="122541"/>
            <a:ext cx="7169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Arial Black" panose="020B0A04020102020204" pitchFamily="34" charset="0"/>
              </a:rPr>
              <a:t>Primjer zbrajanja vektora u ravnini – analitička metoda</a:t>
            </a:r>
          </a:p>
        </p:txBody>
      </p:sp>
      <p:pic>
        <p:nvPicPr>
          <p:cNvPr id="54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68453"/>
            <a:ext cx="1703032" cy="28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kstniOkvir 65"/>
              <p:cNvSpPr txBox="1"/>
              <p:nvPr/>
            </p:nvSpPr>
            <p:spPr>
              <a:xfrm>
                <a:off x="4168745" y="1283014"/>
                <a:ext cx="18770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e>
                      </m:acc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𝟓𝟏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hr-H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TekstniOkvir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745" y="1283014"/>
                <a:ext cx="1877052" cy="276999"/>
              </a:xfrm>
              <a:prstGeom prst="rect">
                <a:avLst/>
              </a:prstGeom>
              <a:blipFill>
                <a:blip r:embed="rId4"/>
                <a:stretch>
                  <a:fillRect l="-1299" r="-1623" b="-1087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kstniOkvir 69"/>
              <p:cNvSpPr txBox="1"/>
              <p:nvPr/>
            </p:nvSpPr>
            <p:spPr>
              <a:xfrm>
                <a:off x="6208088" y="1270285"/>
                <a:ext cx="1707134" cy="302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e>
                      </m:acc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𝟎𝟏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hr-H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TekstniOkvir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088" y="1270285"/>
                <a:ext cx="1707134" cy="302455"/>
              </a:xfrm>
              <a:prstGeom prst="rect">
                <a:avLst/>
              </a:prstGeom>
              <a:blipFill>
                <a:blip r:embed="rId5"/>
                <a:stretch>
                  <a:fillRect l="-1429" r="-1786" b="-220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9" name="Slika 8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3286915"/>
            <a:ext cx="3468756" cy="14179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0" name="Pravokutnik 89"/>
              <p:cNvSpPr/>
              <p:nvPr/>
            </p:nvSpPr>
            <p:spPr>
              <a:xfrm>
                <a:off x="3772691" y="838612"/>
                <a:ext cx="718074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16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položaj (kut) rezultantnog vektora </a:t>
                </a:r>
                <a14:m>
                  <m:oMath xmlns:m="http://schemas.openxmlformats.org/officeDocument/2006/math">
                    <m:r>
                      <a:rPr lang="hr-H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hr-H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hr-HR" sz="16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od x – osi koordinatnog sustava:</a:t>
                </a:r>
              </a:p>
            </p:txBody>
          </p:sp>
        </mc:Choice>
        <mc:Fallback xmlns="">
          <p:sp>
            <p:nvSpPr>
              <p:cNvPr id="90" name="Pravokutnik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691" y="838612"/>
                <a:ext cx="7180743" cy="338554"/>
              </a:xfrm>
              <a:prstGeom prst="rect">
                <a:avLst/>
              </a:prstGeom>
              <a:blipFill>
                <a:blip r:embed="rId7"/>
                <a:stretch>
                  <a:fillRect l="-340" t="-5455" b="-2363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4" name="Slika 103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</a:blip>
          <a:srcRect t="48979" r="20497"/>
          <a:stretch/>
        </p:blipFill>
        <p:spPr>
          <a:xfrm>
            <a:off x="258419" y="963679"/>
            <a:ext cx="2743199" cy="1921764"/>
          </a:xfrm>
          <a:prstGeom prst="rect">
            <a:avLst/>
          </a:prstGeom>
        </p:spPr>
      </p:pic>
      <p:sp>
        <p:nvSpPr>
          <p:cNvPr id="105" name="TekstniOkvir 104"/>
          <p:cNvSpPr txBox="1"/>
          <p:nvPr/>
        </p:nvSpPr>
        <p:spPr>
          <a:xfrm>
            <a:off x="63322" y="680775"/>
            <a:ext cx="661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II.</a:t>
            </a:r>
            <a:endParaRPr lang="hr-H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6" name="TekstniOkvir 105"/>
          <p:cNvSpPr txBox="1"/>
          <p:nvPr/>
        </p:nvSpPr>
        <p:spPr>
          <a:xfrm>
            <a:off x="2467248" y="680775"/>
            <a:ext cx="661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I.</a:t>
            </a:r>
            <a:endParaRPr lang="hr-H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7" name="TekstniOkvir 106"/>
          <p:cNvSpPr txBox="1"/>
          <p:nvPr/>
        </p:nvSpPr>
        <p:spPr>
          <a:xfrm>
            <a:off x="118334" y="2614677"/>
            <a:ext cx="661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III.</a:t>
            </a:r>
            <a:endParaRPr lang="hr-H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8" name="TekstniOkvir 107"/>
          <p:cNvSpPr txBox="1"/>
          <p:nvPr/>
        </p:nvSpPr>
        <p:spPr>
          <a:xfrm>
            <a:off x="2467248" y="2612242"/>
            <a:ext cx="661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IV.</a:t>
            </a:r>
            <a:endParaRPr lang="hr-H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0" name="TekstniOkvir 109"/>
          <p:cNvSpPr txBox="1"/>
          <p:nvPr/>
        </p:nvSpPr>
        <p:spPr>
          <a:xfrm>
            <a:off x="4150383" y="1873699"/>
            <a:ext cx="78804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/>
              <a:t>Položaj rezultantnog vektora, odnosno kut pod kojim on leži u odabranom koordinatnom sustavu, dobije se arkus-tangens funkcijom. Ovisno o </a:t>
            </a:r>
            <a:r>
              <a:rPr lang="hr-HR" sz="1600" b="1" u="sng" dirty="0"/>
              <a:t>kvadrantu ravnine u kojem se rezultantni vektor nalazi</a:t>
            </a:r>
            <a:r>
              <a:rPr lang="hr-HR" sz="1600" b="1" dirty="0"/>
              <a:t>, kut pod kojim on leži u odnosu na pozitivnu os </a:t>
            </a:r>
            <a:r>
              <a:rPr lang="hr-HR" sz="1600" b="1" i="1" dirty="0"/>
              <a:t>x</a:t>
            </a:r>
            <a:r>
              <a:rPr lang="hr-HR" sz="1600" b="1" dirty="0"/>
              <a:t>, računa se prema izrazima iz tablice.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kstniOkvir 110"/>
              <p:cNvSpPr txBox="1"/>
              <p:nvPr/>
            </p:nvSpPr>
            <p:spPr>
              <a:xfrm>
                <a:off x="4193709" y="3076669"/>
                <a:ext cx="7978007" cy="607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1600" b="1" dirty="0">
                    <a:solidFill>
                      <a:schemeClr val="tx1"/>
                    </a:solidFill>
                  </a:rPr>
                  <a:t>Obzirom da u ovom zadatku imamo slučaj -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r-HR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hr-HR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e>
                    </m:acc>
                  </m:oMath>
                </a14:m>
                <a:r>
                  <a:rPr lang="hr-HR" sz="1600" b="1" dirty="0">
                    <a:solidFill>
                      <a:schemeClr val="tx1"/>
                    </a:solidFill>
                  </a:rPr>
                  <a:t>, a +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r-HR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hr-HR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</m:e>
                    </m:acc>
                  </m:oMath>
                </a14:m>
                <a:r>
                  <a:rPr lang="hr-HR" sz="1600" b="1" dirty="0">
                    <a:solidFill>
                      <a:schemeClr val="tx1"/>
                    </a:solidFill>
                  </a:rPr>
                  <a:t>, zaključujemo da se rezultantni vektor izračunava prema tablici, koristeći izraz:</a:t>
                </a:r>
              </a:p>
            </p:txBody>
          </p:sp>
        </mc:Choice>
        <mc:Fallback xmlns="">
          <p:sp>
            <p:nvSpPr>
              <p:cNvPr id="111" name="TekstniOkvir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709" y="3076669"/>
                <a:ext cx="7978007" cy="607346"/>
              </a:xfrm>
              <a:prstGeom prst="rect">
                <a:avLst/>
              </a:prstGeom>
              <a:blipFill>
                <a:blip r:embed="rId9"/>
                <a:stretch>
                  <a:fillRect l="-458" t="-2020" b="-1313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Pravokutnik 111"/>
              <p:cNvSpPr/>
              <p:nvPr/>
            </p:nvSpPr>
            <p:spPr>
              <a:xfrm>
                <a:off x="4297156" y="3720877"/>
                <a:ext cx="2565511" cy="634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°=</m:t>
                      </m:r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𝟏𝟖𝟎</m:t>
                      </m:r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 − </m:t>
                      </m:r>
                      <m:r>
                        <a:rPr lang="hr-HR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𝐚𝐫𝐜𝐭𝐠</m:t>
                      </m:r>
                      <m:f>
                        <m:fPr>
                          <m:ctrlPr>
                            <a:rPr lang="hr-HR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hr-HR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hr-HR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r-HR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hr-HR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den>
                      </m:f>
                      <m:r>
                        <a:rPr lang="hr-H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r-HR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2" name="Pravokutnik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156" y="3720877"/>
                <a:ext cx="2565511" cy="6340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Pravokutnik 112"/>
              <p:cNvSpPr/>
              <p:nvPr/>
            </p:nvSpPr>
            <p:spPr>
              <a:xfrm>
                <a:off x="6754606" y="3733800"/>
                <a:ext cx="2399310" cy="592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𝟏𝟖𝟎</m:t>
                      </m:r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 − </m:t>
                      </m:r>
                      <m:r>
                        <a:rPr lang="hr-HR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𝐚𝐫𝐜𝐭𝐠</m:t>
                      </m:r>
                      <m:f>
                        <m:fPr>
                          <m:ctrlPr>
                            <a:rPr lang="hr-HR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hr-H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hr-H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𝟎𝟏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𝟏𝟐</m:t>
                              </m:r>
                              <m: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hr-HR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3" name="Pravokutnik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606" y="3733800"/>
                <a:ext cx="2399310" cy="5929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Pravokutnik 114"/>
              <p:cNvSpPr/>
              <p:nvPr/>
            </p:nvSpPr>
            <p:spPr>
              <a:xfrm>
                <a:off x="9083594" y="3872853"/>
                <a:ext cx="242778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𝟏𝟏𝟔</m:t>
                      </m:r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°=</m:t>
                      </m:r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𝟏𝟏𝟔</m:t>
                      </m:r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 </m:t>
                      </m:r>
                      <m:sSup>
                        <m:sSupPr>
                          <m:ctrlPr>
                            <a:rPr lang="hr-HR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𝟑𝟔</m:t>
                          </m:r>
                        </m:e>
                        <m:sup>
                          <m:r>
                            <a:rPr lang="hr-HR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r-HR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hr-HR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lang="hr-H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5" name="Pravokutnik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594" y="3872853"/>
                <a:ext cx="2427781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TekstniOkvir 115"/>
          <p:cNvSpPr txBox="1"/>
          <p:nvPr/>
        </p:nvSpPr>
        <p:spPr>
          <a:xfrm>
            <a:off x="4169670" y="4561457"/>
            <a:ext cx="7978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/>
              <a:t>Dakle svaka analitička metoda zbroja vektora sastoji se od: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Pravokutnik 116"/>
              <p:cNvSpPr/>
              <p:nvPr/>
            </p:nvSpPr>
            <p:spPr>
              <a:xfrm>
                <a:off x="4281383" y="4906444"/>
                <a:ext cx="7910617" cy="3611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16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rastavljanja vektora na komponente, po x i y osi i njihova zbroja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r-HR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hr-HR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e>
                    </m:acc>
                  </m:oMath>
                </a14:m>
                <a:r>
                  <a:rPr lang="hr-HR" sz="16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r-HR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hr-H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</m:e>
                    </m:acc>
                  </m:oMath>
                </a14:m>
                <a:r>
                  <a:rPr lang="hr-HR" sz="16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…).</a:t>
                </a:r>
              </a:p>
            </p:txBody>
          </p:sp>
        </mc:Choice>
        <mc:Fallback xmlns="">
          <p:sp>
            <p:nvSpPr>
              <p:cNvPr id="117" name="Pravokutnik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383" y="4906444"/>
                <a:ext cx="7910617" cy="361125"/>
              </a:xfrm>
              <a:prstGeom prst="rect">
                <a:avLst/>
              </a:prstGeom>
              <a:blipFill>
                <a:blip r:embed="rId13"/>
                <a:stretch>
                  <a:fillRect l="-308" t="-5085" b="-1525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Pravokutnik 117"/>
              <p:cNvSpPr/>
              <p:nvPr/>
            </p:nvSpPr>
            <p:spPr>
              <a:xfrm>
                <a:off x="4281383" y="5195337"/>
                <a:ext cx="4589332" cy="3611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16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Izračuna rezultante po x i y osi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r-HR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hr-HR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e>
                    </m:acc>
                    <m:r>
                      <a:rPr lang="hr-HR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hr-H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r-HR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hr-HR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</m:e>
                    </m:acc>
                  </m:oMath>
                </a14:m>
                <a:r>
                  <a:rPr lang="hr-HR" sz="16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18" name="Pravokutnik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383" y="5195337"/>
                <a:ext cx="4589332" cy="361125"/>
              </a:xfrm>
              <a:prstGeom prst="rect">
                <a:avLst/>
              </a:prstGeom>
              <a:blipFill>
                <a:blip r:embed="rId14"/>
                <a:stretch>
                  <a:fillRect l="-531" t="-5085" b="-1525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Pravokutnik 118"/>
              <p:cNvSpPr/>
              <p:nvPr/>
            </p:nvSpPr>
            <p:spPr>
              <a:xfrm>
                <a:off x="4281383" y="5507223"/>
                <a:ext cx="718074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16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Izračuna ukupne rezultante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hr-HR" sz="16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9" name="Pravokutnik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383" y="5507223"/>
                <a:ext cx="7180743" cy="338554"/>
              </a:xfrm>
              <a:prstGeom prst="rect">
                <a:avLst/>
              </a:prstGeom>
              <a:blipFill>
                <a:blip r:embed="rId15"/>
                <a:stretch>
                  <a:fillRect l="-340" t="-5357" b="-2142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Pravokutnik 119"/>
              <p:cNvSpPr/>
              <p:nvPr/>
            </p:nvSpPr>
            <p:spPr>
              <a:xfrm>
                <a:off x="4297156" y="5820909"/>
                <a:ext cx="718074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16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Izračuna kuta (položaja), rezultantnog vektora </a:t>
                </a:r>
                <a14:m>
                  <m:oMath xmlns:m="http://schemas.openxmlformats.org/officeDocument/2006/math">
                    <m:r>
                      <a:rPr lang="hr-HR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hr-HR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hr-HR" sz="16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20" name="Pravokutnik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156" y="5820909"/>
                <a:ext cx="7180743" cy="338554"/>
              </a:xfrm>
              <a:prstGeom prst="rect">
                <a:avLst/>
              </a:prstGeom>
              <a:blipFill>
                <a:blip r:embed="rId16"/>
                <a:stretch>
                  <a:fillRect l="-340" t="-5455" b="-2363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Pravokutnik 122"/>
          <p:cNvSpPr/>
          <p:nvPr/>
        </p:nvSpPr>
        <p:spPr>
          <a:xfrm>
            <a:off x="0" y="3733800"/>
            <a:ext cx="3468757" cy="360680"/>
          </a:xfrm>
          <a:prstGeom prst="rect">
            <a:avLst/>
          </a:prstGeom>
          <a:solidFill>
            <a:srgbClr val="FF0000">
              <a:alpha val="11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5" name="TekstniOkvir 124"/>
          <p:cNvSpPr txBox="1"/>
          <p:nvPr/>
        </p:nvSpPr>
        <p:spPr>
          <a:xfrm>
            <a:off x="-52432" y="4805904"/>
            <a:ext cx="3604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Tablica koja nam pomaže da odredimo ispravan izraz za određivanje položaja rezultantnog vektora.</a:t>
            </a:r>
            <a:endParaRPr lang="hr-H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71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0" grpId="0"/>
      <p:bldP spid="110" grpId="0"/>
      <p:bldP spid="111" grpId="0"/>
      <p:bldP spid="112" grpId="0"/>
      <p:bldP spid="113" grpId="0"/>
      <p:bldP spid="115" grpId="0"/>
      <p:bldP spid="116" grpId="0"/>
      <p:bldP spid="117" grpId="0"/>
      <p:bldP spid="118" grpId="0"/>
      <p:bldP spid="119" grpId="0"/>
      <p:bldP spid="120" grpId="0"/>
      <p:bldP spid="123" grpId="0" animBg="1"/>
      <p:bldP spid="125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</TotalTime>
  <Words>1754</Words>
  <Application>Microsoft Office PowerPoint</Application>
  <PresentationFormat>Široki zaslon</PresentationFormat>
  <Paragraphs>209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Cambria</vt:lpstr>
      <vt:lpstr>Cambria Math</vt:lpstr>
      <vt:lpstr>Times New Roman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129</cp:revision>
  <dcterms:created xsi:type="dcterms:W3CDTF">2025-10-31T17:27:19Z</dcterms:created>
  <dcterms:modified xsi:type="dcterms:W3CDTF">2025-11-25T12:52:33Z</dcterms:modified>
</cp:coreProperties>
</file>