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3" r:id="rId4"/>
    <p:sldId id="269" r:id="rId5"/>
    <p:sldId id="264" r:id="rId6"/>
    <p:sldId id="265" r:id="rId7"/>
    <p:sldId id="270" r:id="rId8"/>
    <p:sldId id="271" r:id="rId9"/>
    <p:sldId id="272" r:id="rId10"/>
    <p:sldId id="267" r:id="rId1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95" autoAdjust="0"/>
  </p:normalViewPr>
  <p:slideViewPr>
    <p:cSldViewPr snapToGrid="0">
      <p:cViewPr>
        <p:scale>
          <a:sx n="75" d="100"/>
          <a:sy n="75" d="100"/>
        </p:scale>
        <p:origin x="317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D1D43-61E5-4A9D-A6BB-1FB58B0DF965}" type="datetimeFigureOut">
              <a:rPr lang="hr-HR" smtClean="0"/>
              <a:t>11.11.2025.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F83701-226C-4F0E-AF18-37A8FBE4939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92400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A6B7F-2339-4C4C-A416-9B3C1461A6CB}" type="datetime1">
              <a:rPr lang="hr-HR" smtClean="0"/>
              <a:t>11.11.2025.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75501-ED1D-460C-98C7-822A1EE623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95652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BDD81-11C7-4A45-B232-5BA29402F7C2}" type="datetime1">
              <a:rPr lang="hr-HR" smtClean="0"/>
              <a:t>11.11.2025.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75501-ED1D-460C-98C7-822A1EE623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71086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45DD-0B12-483B-AE94-34890D67D414}" type="datetime1">
              <a:rPr lang="hr-HR" smtClean="0"/>
              <a:t>11.11.2025.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75501-ED1D-460C-98C7-822A1EE623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08384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073B0-508F-4DFA-9FF8-99046F48D498}" type="datetime1">
              <a:rPr lang="hr-HR" smtClean="0"/>
              <a:t>11.11.2025.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75501-ED1D-460C-98C7-822A1EE623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31518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66762-7D11-4E30-A940-186A51C7B288}" type="datetime1">
              <a:rPr lang="hr-HR" smtClean="0"/>
              <a:t>11.11.2025.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75501-ED1D-460C-98C7-822A1EE623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3981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67B15-3D7A-4C26-BDD5-442DBF325735}" type="datetime1">
              <a:rPr lang="hr-HR" smtClean="0"/>
              <a:t>11.11.2025.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75501-ED1D-460C-98C7-822A1EE623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27831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9A08-71F5-4911-9E05-F29A3C3DBB80}" type="datetime1">
              <a:rPr lang="hr-HR" smtClean="0"/>
              <a:t>11.11.2025.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75501-ED1D-460C-98C7-822A1EE623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95244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8D4C7-0250-4F7F-86F1-CF59E9F701CC}" type="datetime1">
              <a:rPr lang="hr-HR" smtClean="0"/>
              <a:t>11.11.2025.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75501-ED1D-460C-98C7-822A1EE623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50850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6C64-5368-40E3-B5C8-9364F2ED6297}" type="datetime1">
              <a:rPr lang="hr-HR" smtClean="0"/>
              <a:t>11.11.2025.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75501-ED1D-460C-98C7-822A1EE623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76115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042A-4077-44C4-9630-F196BF335F88}" type="datetime1">
              <a:rPr lang="hr-HR" smtClean="0"/>
              <a:t>11.11.2025.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75501-ED1D-460C-98C7-822A1EE623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5258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46C36-5E3B-4923-ACE0-7A4EA32469FC}" type="datetime1">
              <a:rPr lang="hr-HR" smtClean="0"/>
              <a:t>11.11.2025.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75501-ED1D-460C-98C7-822A1EE623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231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A12B4-C779-47C2-9494-5701250D6F9C}" type="datetime1">
              <a:rPr lang="hr-HR" smtClean="0"/>
              <a:t>11.11.2025.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75501-ED1D-460C-98C7-822A1EE623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24344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3.png"/><Relationship Id="rId3" Type="http://schemas.openxmlformats.org/officeDocument/2006/relationships/image" Target="../media/image77.png"/><Relationship Id="rId7" Type="http://schemas.openxmlformats.org/officeDocument/2006/relationships/image" Target="../media/image117.png"/><Relationship Id="rId12" Type="http://schemas.openxmlformats.org/officeDocument/2006/relationships/image" Target="../media/image13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11" Type="http://schemas.openxmlformats.org/officeDocument/2006/relationships/image" Target="../media/image131.png"/><Relationship Id="rId5" Type="http://schemas.openxmlformats.org/officeDocument/2006/relationships/image" Target="../media/image96.png"/><Relationship Id="rId10" Type="http://schemas.openxmlformats.org/officeDocument/2006/relationships/image" Target="../media/image130.png"/><Relationship Id="rId4" Type="http://schemas.openxmlformats.org/officeDocument/2006/relationships/image" Target="../media/image78.png"/><Relationship Id="rId9" Type="http://schemas.openxmlformats.org/officeDocument/2006/relationships/image" Target="../media/image129.png"/><Relationship Id="rId1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0.png"/><Relationship Id="rId11" Type="http://schemas.openxmlformats.org/officeDocument/2006/relationships/image" Target="../media/image2.png"/><Relationship Id="rId5" Type="http://schemas.openxmlformats.org/officeDocument/2006/relationships/image" Target="../media/image290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image" Target="../media/image7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3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29.png"/><Relationship Id="rId3" Type="http://schemas.openxmlformats.org/officeDocument/2006/relationships/image" Target="../media/image21.gif"/><Relationship Id="rId21" Type="http://schemas.openxmlformats.org/officeDocument/2006/relationships/image" Target="../media/image25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28.png"/><Relationship Id="rId2" Type="http://schemas.openxmlformats.org/officeDocument/2006/relationships/image" Target="../media/image20.png"/><Relationship Id="rId16" Type="http://schemas.openxmlformats.org/officeDocument/2006/relationships/image" Target="../media/image52.png"/><Relationship Id="rId20" Type="http://schemas.openxmlformats.org/officeDocument/2006/relationships/image" Target="../media/image24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47.png"/><Relationship Id="rId24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image" Target="../media/image51.png"/><Relationship Id="rId23" Type="http://schemas.openxmlformats.org/officeDocument/2006/relationships/image" Target="../media/image26.png"/><Relationship Id="rId28" Type="http://schemas.openxmlformats.org/officeDocument/2006/relationships/image" Target="../media/image35.png"/><Relationship Id="rId10" Type="http://schemas.openxmlformats.org/officeDocument/2006/relationships/image" Target="../media/image46.png"/><Relationship Id="rId19" Type="http://schemas.openxmlformats.org/officeDocument/2006/relationships/image" Target="../media/image23.png"/><Relationship Id="rId4" Type="http://schemas.openxmlformats.org/officeDocument/2006/relationships/image" Target="../media/image35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2.png"/><Relationship Id="rId27" Type="http://schemas.openxmlformats.org/officeDocument/2006/relationships/image" Target="../media/image30.png"/><Relationship Id="rId30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26" Type="http://schemas.openxmlformats.org/officeDocument/2006/relationships/image" Target="../media/image74.png"/><Relationship Id="rId3" Type="http://schemas.openxmlformats.org/officeDocument/2006/relationships/image" Target="../media/image39.gif"/><Relationship Id="rId21" Type="http://schemas.openxmlformats.org/officeDocument/2006/relationships/image" Target="../media/image69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5" Type="http://schemas.openxmlformats.org/officeDocument/2006/relationships/image" Target="../media/image73.png"/><Relationship Id="rId2" Type="http://schemas.openxmlformats.org/officeDocument/2006/relationships/image" Target="../media/image38.png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580.png"/><Relationship Id="rId24" Type="http://schemas.openxmlformats.org/officeDocument/2006/relationships/image" Target="../media/image72.png"/><Relationship Id="rId15" Type="http://schemas.openxmlformats.org/officeDocument/2006/relationships/image" Target="../media/image63.png"/><Relationship Id="rId23" Type="http://schemas.openxmlformats.org/officeDocument/2006/relationships/image" Target="../media/image71.png"/><Relationship Id="rId28" Type="http://schemas.openxmlformats.org/officeDocument/2006/relationships/image" Target="../media/image2.png"/><Relationship Id="rId19" Type="http://schemas.openxmlformats.org/officeDocument/2006/relationships/image" Target="../media/image67.png"/><Relationship Id="rId14" Type="http://schemas.openxmlformats.org/officeDocument/2006/relationships/image" Target="../media/image62.png"/><Relationship Id="rId22" Type="http://schemas.openxmlformats.org/officeDocument/2006/relationships/image" Target="../media/image70.png"/><Relationship Id="rId27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3" Type="http://schemas.openxmlformats.org/officeDocument/2006/relationships/image" Target="../media/image39.gif"/><Relationship Id="rId21" Type="http://schemas.openxmlformats.org/officeDocument/2006/relationships/image" Target="../media/image95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image" Target="../media/image41.png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23" Type="http://schemas.openxmlformats.org/officeDocument/2006/relationships/image" Target="../media/image55.png"/><Relationship Id="rId10" Type="http://schemas.openxmlformats.org/officeDocument/2006/relationships/image" Target="../media/image84.png"/><Relationship Id="rId19" Type="http://schemas.openxmlformats.org/officeDocument/2006/relationships/image" Target="../media/image93.png"/><Relationship Id="rId4" Type="http://schemas.openxmlformats.org/officeDocument/2006/relationships/image" Target="../media/image42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Relationship Id="rId2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3" Type="http://schemas.openxmlformats.org/officeDocument/2006/relationships/image" Target="../media/image39.gif"/><Relationship Id="rId21" Type="http://schemas.openxmlformats.org/officeDocument/2006/relationships/image" Target="../media/image114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" Type="http://schemas.openxmlformats.org/officeDocument/2006/relationships/image" Target="../media/image56.png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24" Type="http://schemas.openxmlformats.org/officeDocument/2006/relationships/image" Target="../media/image57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23" Type="http://schemas.openxmlformats.org/officeDocument/2006/relationships/image" Target="../media/image2.pn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Relationship Id="rId22" Type="http://schemas.openxmlformats.org/officeDocument/2006/relationships/image" Target="../media/image1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3" Type="http://schemas.openxmlformats.org/officeDocument/2006/relationships/image" Target="../media/image39.gif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5" Type="http://schemas.openxmlformats.org/officeDocument/2006/relationships/image" Target="../media/image59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Relationship Id="rId1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23" y="0"/>
            <a:ext cx="10317954" cy="6858000"/>
          </a:xfrm>
          <a:prstGeom prst="rect">
            <a:avLst/>
          </a:prstGeom>
        </p:spPr>
      </p:pic>
      <p:pic>
        <p:nvPicPr>
          <p:cNvPr id="6" name="Picture 2" descr="https://primary.jwwb.nl/public/z/u/y/temp-bijbbduofjjtdtyrxqvy/n2-standard-mru0rm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7E6E6"/>
              </a:clrFrom>
              <a:clrTo>
                <a:srgbClr val="E7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13294" cy="93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niOkvir 6"/>
          <p:cNvSpPr txBox="1"/>
          <p:nvPr/>
        </p:nvSpPr>
        <p:spPr>
          <a:xfrm>
            <a:off x="1996964" y="3013501"/>
            <a:ext cx="9589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 smtClean="0"/>
              <a:t>SUI: Uvod u tehničku mehaniku</a:t>
            </a:r>
            <a:endParaRPr lang="hr-HR" sz="4800" b="1" dirty="0"/>
          </a:p>
        </p:txBody>
      </p:sp>
      <p:sp>
        <p:nvSpPr>
          <p:cNvPr id="9" name="TekstniOkvir 8"/>
          <p:cNvSpPr txBox="1"/>
          <p:nvPr/>
        </p:nvSpPr>
        <p:spPr>
          <a:xfrm>
            <a:off x="3057236" y="4818100"/>
            <a:ext cx="5810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/>
              <a:t>Nastavnik: Ivan Đurić bacc. mech. ing.</a:t>
            </a:r>
            <a:endParaRPr lang="hr-HR" sz="2800" b="1" dirty="0"/>
          </a:p>
        </p:txBody>
      </p:sp>
      <p:sp>
        <p:nvSpPr>
          <p:cNvPr id="8" name="TekstniOkvir 7"/>
          <p:cNvSpPr txBox="1"/>
          <p:nvPr/>
        </p:nvSpPr>
        <p:spPr>
          <a:xfrm>
            <a:off x="3793174" y="4314737"/>
            <a:ext cx="3510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/>
              <a:t>Predavanja pripremio:</a:t>
            </a:r>
            <a:endParaRPr lang="hr-HR" sz="2800" b="1" dirty="0"/>
          </a:p>
        </p:txBody>
      </p:sp>
    </p:spTree>
    <p:extLst>
      <p:ext uri="{BB962C8B-B14F-4D97-AF65-F5344CB8AC3E}">
        <p14:creationId xmlns:p14="http://schemas.microsoft.com/office/powerpoint/2010/main" val="22854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98" b="25914"/>
          <a:stretch/>
        </p:blipFill>
        <p:spPr>
          <a:xfrm>
            <a:off x="9815405" y="5405273"/>
            <a:ext cx="2383768" cy="1447347"/>
          </a:xfrm>
          <a:prstGeom prst="rect">
            <a:avLst/>
          </a:prstGeom>
        </p:spPr>
      </p:pic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>
          <a:xfrm>
            <a:off x="11360075" y="6487496"/>
            <a:ext cx="839098" cy="365125"/>
          </a:xfrm>
        </p:spPr>
        <p:txBody>
          <a:bodyPr/>
          <a:lstStyle/>
          <a:p>
            <a:pPr algn="ctr"/>
            <a:fld id="{3C175501-ED1D-460C-98C7-822A1EE6236C}" type="slidenum">
              <a:rPr lang="hr-HR" sz="1400" smtClean="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10</a:t>
            </a:fld>
            <a:endParaRPr lang="hr-HR" sz="1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kstniOkvir 9"/>
          <p:cNvSpPr txBox="1"/>
          <p:nvPr/>
        </p:nvSpPr>
        <p:spPr>
          <a:xfrm>
            <a:off x="0" y="74147"/>
            <a:ext cx="11897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solidFill>
                  <a:srgbClr val="0066FF"/>
                </a:solidFill>
                <a:latin typeface="Arial Black" panose="020B0A04020102020204" pitchFamily="34" charset="0"/>
              </a:rPr>
              <a:t>1.3. Temeljni pojmovi trigonometrije </a:t>
            </a:r>
            <a:r>
              <a:rPr lang="hr-HR" sz="2000" b="1" dirty="0" smtClean="0">
                <a:latin typeface="Arial Black" panose="020B0A04020102020204" pitchFamily="34" charset="0"/>
              </a:rPr>
              <a:t>– zadatci za samostalan rad učenika</a:t>
            </a:r>
            <a:endParaRPr lang="hr-HR" sz="2000" b="1" dirty="0">
              <a:latin typeface="Arial Black" panose="020B0A04020102020204" pitchFamily="34" charset="0"/>
            </a:endParaRPr>
          </a:p>
        </p:txBody>
      </p:sp>
      <p:cxnSp>
        <p:nvCxnSpPr>
          <p:cNvPr id="19" name="Ravni poveznik 18"/>
          <p:cNvCxnSpPr/>
          <p:nvPr/>
        </p:nvCxnSpPr>
        <p:spPr>
          <a:xfrm>
            <a:off x="118334" y="516367"/>
            <a:ext cx="11854927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upa 32"/>
          <p:cNvGrpSpPr/>
          <p:nvPr/>
        </p:nvGrpSpPr>
        <p:grpSpPr>
          <a:xfrm>
            <a:off x="1117304" y="4309783"/>
            <a:ext cx="3490910" cy="584522"/>
            <a:chOff x="97117" y="558478"/>
            <a:chExt cx="3490910" cy="584522"/>
          </a:xfrm>
        </p:grpSpPr>
        <p:pic>
          <p:nvPicPr>
            <p:cNvPr id="3" name="Slika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" r="54544" b="-10717"/>
            <a:stretch/>
          </p:blipFill>
          <p:spPr>
            <a:xfrm>
              <a:off x="1204185" y="558478"/>
              <a:ext cx="2383842" cy="584522"/>
            </a:xfrm>
            <a:prstGeom prst="rect">
              <a:avLst/>
            </a:prstGeom>
          </p:spPr>
        </p:pic>
        <p:sp>
          <p:nvSpPr>
            <p:cNvPr id="8" name="TekstniOkvir 7"/>
            <p:cNvSpPr txBox="1"/>
            <p:nvPr/>
          </p:nvSpPr>
          <p:spPr>
            <a:xfrm>
              <a:off x="97117" y="558478"/>
              <a:ext cx="24651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200" b="1" dirty="0" smtClean="0">
                  <a:solidFill>
                    <a:srgbClr val="0066FF"/>
                  </a:solidFill>
                  <a:latin typeface="Arial Black" panose="020B0A04020102020204" pitchFamily="34" charset="0"/>
                </a:rPr>
                <a:t>Zadatak 1.</a:t>
              </a:r>
              <a:endParaRPr lang="hr-HR" sz="12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5" name="Grupa 34"/>
          <p:cNvGrpSpPr/>
          <p:nvPr/>
        </p:nvGrpSpPr>
        <p:grpSpPr>
          <a:xfrm>
            <a:off x="1117304" y="5899414"/>
            <a:ext cx="3302066" cy="519575"/>
            <a:chOff x="97117" y="2121774"/>
            <a:chExt cx="3302066" cy="519575"/>
          </a:xfrm>
        </p:grpSpPr>
        <p:pic>
          <p:nvPicPr>
            <p:cNvPr id="9" name="Slika 8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34509" b="1818"/>
            <a:stretch/>
          </p:blipFill>
          <p:spPr>
            <a:xfrm>
              <a:off x="1204184" y="2121774"/>
              <a:ext cx="2194999" cy="519575"/>
            </a:xfrm>
            <a:prstGeom prst="rect">
              <a:avLst/>
            </a:prstGeom>
          </p:spPr>
        </p:pic>
        <p:sp>
          <p:nvSpPr>
            <p:cNvPr id="13" name="TekstniOkvir 12"/>
            <p:cNvSpPr txBox="1"/>
            <p:nvPr/>
          </p:nvSpPr>
          <p:spPr>
            <a:xfrm>
              <a:off x="97117" y="2121774"/>
              <a:ext cx="24651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200" b="1" dirty="0" smtClean="0">
                  <a:solidFill>
                    <a:srgbClr val="0066FF"/>
                  </a:solidFill>
                  <a:latin typeface="Arial Black" panose="020B0A04020102020204" pitchFamily="34" charset="0"/>
                </a:rPr>
                <a:t>Zadatak 3.</a:t>
              </a:r>
              <a:endParaRPr lang="hr-HR" sz="12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4" name="Grupa 33"/>
          <p:cNvGrpSpPr/>
          <p:nvPr/>
        </p:nvGrpSpPr>
        <p:grpSpPr>
          <a:xfrm>
            <a:off x="1117304" y="5115049"/>
            <a:ext cx="3649936" cy="505837"/>
            <a:chOff x="97117" y="1343670"/>
            <a:chExt cx="3649936" cy="505837"/>
          </a:xfrm>
        </p:grpSpPr>
        <p:pic>
          <p:nvPicPr>
            <p:cNvPr id="7" name="Slika 6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39128" b="-2158"/>
            <a:stretch/>
          </p:blipFill>
          <p:spPr>
            <a:xfrm>
              <a:off x="1204185" y="1343670"/>
              <a:ext cx="2542868" cy="505837"/>
            </a:xfrm>
            <a:prstGeom prst="rect">
              <a:avLst/>
            </a:prstGeom>
          </p:spPr>
        </p:pic>
        <p:sp>
          <p:nvSpPr>
            <p:cNvPr id="11" name="TekstniOkvir 10"/>
            <p:cNvSpPr txBox="1"/>
            <p:nvPr/>
          </p:nvSpPr>
          <p:spPr>
            <a:xfrm>
              <a:off x="97117" y="1343670"/>
              <a:ext cx="24651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200" b="1" dirty="0" smtClean="0">
                  <a:solidFill>
                    <a:srgbClr val="0066FF"/>
                  </a:solidFill>
                  <a:latin typeface="Arial Black" panose="020B0A04020102020204" pitchFamily="34" charset="0"/>
                </a:rPr>
                <a:t>Zadatak 2.</a:t>
              </a:r>
              <a:endParaRPr lang="hr-HR" sz="12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6" name="Grupa 35"/>
          <p:cNvGrpSpPr/>
          <p:nvPr/>
        </p:nvGrpSpPr>
        <p:grpSpPr>
          <a:xfrm>
            <a:off x="6027500" y="993538"/>
            <a:ext cx="3827333" cy="499727"/>
            <a:chOff x="97117" y="3041792"/>
            <a:chExt cx="3827333" cy="499727"/>
          </a:xfrm>
        </p:grpSpPr>
        <p:pic>
          <p:nvPicPr>
            <p:cNvPr id="12" name="Slika 11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41135" b="1906"/>
            <a:stretch/>
          </p:blipFill>
          <p:spPr>
            <a:xfrm>
              <a:off x="1242433" y="3041792"/>
              <a:ext cx="2682017" cy="499727"/>
            </a:xfrm>
            <a:prstGeom prst="rect">
              <a:avLst/>
            </a:prstGeom>
          </p:spPr>
        </p:pic>
        <p:sp>
          <p:nvSpPr>
            <p:cNvPr id="21" name="TekstniOkvir 20"/>
            <p:cNvSpPr txBox="1"/>
            <p:nvPr/>
          </p:nvSpPr>
          <p:spPr>
            <a:xfrm>
              <a:off x="97117" y="3041792"/>
              <a:ext cx="24651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200" b="1" dirty="0" smtClean="0">
                  <a:solidFill>
                    <a:srgbClr val="0066FF"/>
                  </a:solidFill>
                  <a:latin typeface="Arial Black" panose="020B0A04020102020204" pitchFamily="34" charset="0"/>
                </a:rPr>
                <a:t>Zadatak 4.</a:t>
              </a:r>
              <a:endParaRPr lang="hr-HR" sz="12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7" name="Grupa 36"/>
          <p:cNvGrpSpPr/>
          <p:nvPr/>
        </p:nvGrpSpPr>
        <p:grpSpPr>
          <a:xfrm>
            <a:off x="6027500" y="1793566"/>
            <a:ext cx="3488042" cy="562005"/>
            <a:chOff x="97117" y="3786107"/>
            <a:chExt cx="3488042" cy="562005"/>
          </a:xfrm>
        </p:grpSpPr>
        <p:pic>
          <p:nvPicPr>
            <p:cNvPr id="14" name="Slika 13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38593" b="2430"/>
            <a:stretch/>
          </p:blipFill>
          <p:spPr>
            <a:xfrm>
              <a:off x="1271158" y="3786107"/>
              <a:ext cx="2314001" cy="562005"/>
            </a:xfrm>
            <a:prstGeom prst="rect">
              <a:avLst/>
            </a:prstGeom>
          </p:spPr>
        </p:pic>
        <p:sp>
          <p:nvSpPr>
            <p:cNvPr id="22" name="TekstniOkvir 21"/>
            <p:cNvSpPr txBox="1"/>
            <p:nvPr/>
          </p:nvSpPr>
          <p:spPr>
            <a:xfrm>
              <a:off x="97117" y="3786107"/>
              <a:ext cx="24651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200" b="1" dirty="0" smtClean="0">
                  <a:solidFill>
                    <a:srgbClr val="0066FF"/>
                  </a:solidFill>
                  <a:latin typeface="Arial Black" panose="020B0A04020102020204" pitchFamily="34" charset="0"/>
                </a:rPr>
                <a:t>Zadatak 5.</a:t>
              </a:r>
              <a:endParaRPr lang="hr-HR" sz="12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8" name="Grupa 27"/>
          <p:cNvGrpSpPr/>
          <p:nvPr/>
        </p:nvGrpSpPr>
        <p:grpSpPr>
          <a:xfrm>
            <a:off x="6027500" y="2655872"/>
            <a:ext cx="3696258" cy="530315"/>
            <a:chOff x="5603901" y="576958"/>
            <a:chExt cx="3696258" cy="530315"/>
          </a:xfrm>
        </p:grpSpPr>
        <p:pic>
          <p:nvPicPr>
            <p:cNvPr id="15" name="Slika 14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38332" b="-211"/>
            <a:stretch/>
          </p:blipFill>
          <p:spPr>
            <a:xfrm>
              <a:off x="6767512" y="576958"/>
              <a:ext cx="2532647" cy="530315"/>
            </a:xfrm>
            <a:prstGeom prst="rect">
              <a:avLst/>
            </a:prstGeom>
          </p:spPr>
        </p:pic>
        <p:sp>
          <p:nvSpPr>
            <p:cNvPr id="23" name="TekstniOkvir 22"/>
            <p:cNvSpPr txBox="1"/>
            <p:nvPr/>
          </p:nvSpPr>
          <p:spPr>
            <a:xfrm>
              <a:off x="5603901" y="576959"/>
              <a:ext cx="24651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200" b="1" dirty="0" smtClean="0">
                  <a:solidFill>
                    <a:srgbClr val="0066FF"/>
                  </a:solidFill>
                  <a:latin typeface="Arial Black" panose="020B0A04020102020204" pitchFamily="34" charset="0"/>
                </a:rPr>
                <a:t>Zadatak 6.</a:t>
              </a:r>
              <a:endParaRPr lang="hr-HR" sz="12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9" name="Grupa 28"/>
          <p:cNvGrpSpPr/>
          <p:nvPr/>
        </p:nvGrpSpPr>
        <p:grpSpPr>
          <a:xfrm>
            <a:off x="6027500" y="3486488"/>
            <a:ext cx="3994432" cy="520179"/>
            <a:chOff x="5603901" y="1382225"/>
            <a:chExt cx="3994432" cy="520179"/>
          </a:xfrm>
        </p:grpSpPr>
        <p:pic>
          <p:nvPicPr>
            <p:cNvPr id="16" name="Slika 15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24760" b="1704"/>
            <a:stretch/>
          </p:blipFill>
          <p:spPr>
            <a:xfrm>
              <a:off x="6767512" y="1382225"/>
              <a:ext cx="2830821" cy="520179"/>
            </a:xfrm>
            <a:prstGeom prst="rect">
              <a:avLst/>
            </a:prstGeom>
          </p:spPr>
        </p:pic>
        <p:sp>
          <p:nvSpPr>
            <p:cNvPr id="24" name="TekstniOkvir 23"/>
            <p:cNvSpPr txBox="1"/>
            <p:nvPr/>
          </p:nvSpPr>
          <p:spPr>
            <a:xfrm>
              <a:off x="5603901" y="1382225"/>
              <a:ext cx="24651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200" b="1" dirty="0" smtClean="0">
                  <a:solidFill>
                    <a:srgbClr val="0066FF"/>
                  </a:solidFill>
                  <a:latin typeface="Arial Black" panose="020B0A04020102020204" pitchFamily="34" charset="0"/>
                </a:rPr>
                <a:t>Zadatak 7.</a:t>
              </a:r>
              <a:endParaRPr lang="hr-HR" sz="12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0" name="Grupa 29"/>
          <p:cNvGrpSpPr/>
          <p:nvPr/>
        </p:nvGrpSpPr>
        <p:grpSpPr>
          <a:xfrm>
            <a:off x="6027500" y="4306968"/>
            <a:ext cx="3557112" cy="521006"/>
            <a:chOff x="5603901" y="2227602"/>
            <a:chExt cx="3557112" cy="521006"/>
          </a:xfrm>
        </p:grpSpPr>
        <p:pic>
          <p:nvPicPr>
            <p:cNvPr id="17" name="Slika 16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42976" b="1548"/>
            <a:stretch/>
          </p:blipFill>
          <p:spPr>
            <a:xfrm>
              <a:off x="6767513" y="2227602"/>
              <a:ext cx="2393500" cy="521006"/>
            </a:xfrm>
            <a:prstGeom prst="rect">
              <a:avLst/>
            </a:prstGeom>
          </p:spPr>
        </p:pic>
        <p:sp>
          <p:nvSpPr>
            <p:cNvPr id="25" name="TekstniOkvir 24"/>
            <p:cNvSpPr txBox="1"/>
            <p:nvPr/>
          </p:nvSpPr>
          <p:spPr>
            <a:xfrm>
              <a:off x="5603901" y="2227602"/>
              <a:ext cx="24651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200" b="1" dirty="0" smtClean="0">
                  <a:solidFill>
                    <a:srgbClr val="0066FF"/>
                  </a:solidFill>
                  <a:latin typeface="Arial Black" panose="020B0A04020102020204" pitchFamily="34" charset="0"/>
                </a:rPr>
                <a:t>Zadatak 8.</a:t>
              </a:r>
              <a:endParaRPr lang="hr-HR" sz="12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1" name="Grupa 30"/>
          <p:cNvGrpSpPr/>
          <p:nvPr/>
        </p:nvGrpSpPr>
        <p:grpSpPr>
          <a:xfrm>
            <a:off x="6027500" y="5128275"/>
            <a:ext cx="4504196" cy="524983"/>
            <a:chOff x="5603901" y="3057135"/>
            <a:chExt cx="4504196" cy="524983"/>
          </a:xfrm>
        </p:grpSpPr>
        <p:pic>
          <p:nvPicPr>
            <p:cNvPr id="18" name="Slika 17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34636" b="797"/>
            <a:stretch/>
          </p:blipFill>
          <p:spPr>
            <a:xfrm>
              <a:off x="6767513" y="3057135"/>
              <a:ext cx="3340584" cy="524983"/>
            </a:xfrm>
            <a:prstGeom prst="rect">
              <a:avLst/>
            </a:prstGeom>
          </p:spPr>
        </p:pic>
        <p:sp>
          <p:nvSpPr>
            <p:cNvPr id="26" name="TekstniOkvir 25"/>
            <p:cNvSpPr txBox="1"/>
            <p:nvPr/>
          </p:nvSpPr>
          <p:spPr>
            <a:xfrm>
              <a:off x="5603901" y="3057135"/>
              <a:ext cx="24651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200" b="1" dirty="0" smtClean="0">
                  <a:solidFill>
                    <a:srgbClr val="0066FF"/>
                  </a:solidFill>
                  <a:latin typeface="Arial Black" panose="020B0A04020102020204" pitchFamily="34" charset="0"/>
                </a:rPr>
                <a:t>Zadatak 9.</a:t>
              </a:r>
              <a:endParaRPr lang="hr-HR" sz="12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2" name="Grupa 31"/>
          <p:cNvGrpSpPr/>
          <p:nvPr/>
        </p:nvGrpSpPr>
        <p:grpSpPr>
          <a:xfrm>
            <a:off x="6027500" y="5953561"/>
            <a:ext cx="4123641" cy="611700"/>
            <a:chOff x="5603901" y="3785427"/>
            <a:chExt cx="4123641" cy="611700"/>
          </a:xfrm>
        </p:grpSpPr>
        <p:pic>
          <p:nvPicPr>
            <p:cNvPr id="20" name="Slika 19"/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" r="45094" b="1902"/>
            <a:stretch/>
          </p:blipFill>
          <p:spPr>
            <a:xfrm>
              <a:off x="6767512" y="3785427"/>
              <a:ext cx="2960030" cy="611700"/>
            </a:xfrm>
            <a:prstGeom prst="rect">
              <a:avLst/>
            </a:prstGeom>
          </p:spPr>
        </p:pic>
        <p:sp>
          <p:nvSpPr>
            <p:cNvPr id="27" name="TekstniOkvir 26"/>
            <p:cNvSpPr txBox="1"/>
            <p:nvPr/>
          </p:nvSpPr>
          <p:spPr>
            <a:xfrm>
              <a:off x="5603901" y="3835121"/>
              <a:ext cx="24651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200" b="1" dirty="0" smtClean="0">
                  <a:solidFill>
                    <a:srgbClr val="0066FF"/>
                  </a:solidFill>
                  <a:latin typeface="Arial Black" panose="020B0A04020102020204" pitchFamily="34" charset="0"/>
                </a:rPr>
                <a:t>Zadatak 10.</a:t>
              </a:r>
              <a:endParaRPr lang="hr-HR" sz="12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40" name="Grupa 39"/>
          <p:cNvGrpSpPr/>
          <p:nvPr/>
        </p:nvGrpSpPr>
        <p:grpSpPr>
          <a:xfrm>
            <a:off x="1595271" y="1145012"/>
            <a:ext cx="2808190" cy="2326176"/>
            <a:chOff x="1595271" y="1145012"/>
            <a:chExt cx="2808190" cy="2326176"/>
          </a:xfrm>
        </p:grpSpPr>
        <p:pic>
          <p:nvPicPr>
            <p:cNvPr id="38" name="Slika 37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95271" y="1145012"/>
              <a:ext cx="2808190" cy="1851106"/>
            </a:xfrm>
            <a:prstGeom prst="rect">
              <a:avLst/>
            </a:prstGeom>
          </p:spPr>
        </p:pic>
        <p:sp>
          <p:nvSpPr>
            <p:cNvPr id="39" name="TekstniOkvir 38"/>
            <p:cNvSpPr txBox="1"/>
            <p:nvPr/>
          </p:nvSpPr>
          <p:spPr>
            <a:xfrm>
              <a:off x="1956548" y="3163411"/>
              <a:ext cx="20856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Skica pravokutnog trokuta</a:t>
              </a:r>
              <a:endParaRPr lang="hr-HR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41" name="Picture 2" descr="https://primary.jwwb.nl/public/z/u/y/temp-bijbbduofjjtdtyrxqvy/n2-standard-mru0rm.pn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E7E6E6"/>
              </a:clrFrom>
              <a:clrTo>
                <a:srgbClr val="E7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54941"/>
            <a:ext cx="2370682" cy="40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12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primary.jwwb.nl/public/z/u/y/temp-bijbbduofjjtdtyrxqvy/n2-standard-mru0rm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7E6E6"/>
              </a:clrFrom>
              <a:clrTo>
                <a:srgbClr val="E7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3197"/>
            <a:ext cx="2969111" cy="50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avokutnik 1"/>
          <p:cNvSpPr/>
          <p:nvPr/>
        </p:nvSpPr>
        <p:spPr>
          <a:xfrm>
            <a:off x="2418883" y="287126"/>
            <a:ext cx="6614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9888"/>
            <a:r>
              <a:rPr lang="hr-H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1.3. Temeljni </a:t>
            </a:r>
            <a:r>
              <a:rPr lang="hr-H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pojmovi trigonometrije</a:t>
            </a:r>
          </a:p>
        </p:txBody>
      </p:sp>
      <p:grpSp>
        <p:nvGrpSpPr>
          <p:cNvPr id="6" name="Grupa 5"/>
          <p:cNvGrpSpPr/>
          <p:nvPr/>
        </p:nvGrpSpPr>
        <p:grpSpPr>
          <a:xfrm>
            <a:off x="240363" y="1046576"/>
            <a:ext cx="3662458" cy="3557697"/>
            <a:chOff x="337181" y="1713550"/>
            <a:chExt cx="3662458" cy="3557697"/>
          </a:xfrm>
        </p:grpSpPr>
        <p:pic>
          <p:nvPicPr>
            <p:cNvPr id="4" name="Picture 2" descr="Zdravstvena škola Split - matematika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E2E2E2"/>
                </a:clrFrom>
                <a:clrTo>
                  <a:srgbClr val="E2E2E2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181" y="1713550"/>
              <a:ext cx="3662458" cy="3557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Johannes Peter Müller - Wikipedi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4555" y="2584757"/>
              <a:ext cx="1367754" cy="18152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Pravokutnik 6"/>
          <p:cNvSpPr/>
          <p:nvPr/>
        </p:nvSpPr>
        <p:spPr>
          <a:xfrm>
            <a:off x="0" y="5004934"/>
            <a:ext cx="42241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1400" i="1" dirty="0"/>
              <a:t>U 16. stoljeću </a:t>
            </a:r>
            <a:r>
              <a:rPr lang="hr-HR" sz="1400" b="1" i="1" dirty="0" err="1"/>
              <a:t>Regiomontanus</a:t>
            </a:r>
            <a:r>
              <a:rPr lang="hr-HR" sz="1400" b="1" i="1" dirty="0"/>
              <a:t> (</a:t>
            </a:r>
            <a:r>
              <a:rPr lang="hr-HR" sz="1400" b="1" i="1" dirty="0" err="1"/>
              <a:t>Johannes</a:t>
            </a:r>
            <a:r>
              <a:rPr lang="hr-HR" sz="1400" b="1" i="1" dirty="0"/>
              <a:t> </a:t>
            </a:r>
            <a:r>
              <a:rPr lang="hr-HR" sz="1400" b="1" i="1" dirty="0" err="1"/>
              <a:t>Müller</a:t>
            </a:r>
            <a:r>
              <a:rPr lang="hr-HR" sz="1400" b="1" i="1" dirty="0"/>
              <a:t>)</a:t>
            </a:r>
            <a:r>
              <a:rPr lang="hr-HR" sz="1400" i="1" dirty="0"/>
              <a:t> napisao je prvo europsko djelo De </a:t>
            </a:r>
            <a:r>
              <a:rPr lang="hr-HR" sz="1400" i="1" dirty="0" err="1"/>
              <a:t>Triangulis</a:t>
            </a:r>
            <a:r>
              <a:rPr lang="hr-HR" sz="1400" i="1" dirty="0"/>
              <a:t> </a:t>
            </a:r>
            <a:r>
              <a:rPr lang="hr-HR" sz="1400" i="1" dirty="0" err="1"/>
              <a:t>Omnimodis</a:t>
            </a:r>
            <a:r>
              <a:rPr lang="hr-HR" sz="1400" i="1" dirty="0"/>
              <a:t> (O svim vrstama trokuta) i sustavno uveo </a:t>
            </a:r>
            <a:r>
              <a:rPr lang="hr-HR" sz="1400" b="1" i="1" dirty="0"/>
              <a:t>sinus, kosinus i tangens</a:t>
            </a:r>
            <a:r>
              <a:rPr lang="hr-HR" sz="1400" i="1" dirty="0"/>
              <a:t> u matematičku praksu.</a:t>
            </a:r>
          </a:p>
        </p:txBody>
      </p:sp>
      <p:sp>
        <p:nvSpPr>
          <p:cNvPr id="3" name="Pravokutnik 2"/>
          <p:cNvSpPr/>
          <p:nvPr/>
        </p:nvSpPr>
        <p:spPr>
          <a:xfrm>
            <a:off x="4224170" y="2142612"/>
            <a:ext cx="73128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Ishodi učenja:</a:t>
            </a:r>
          </a:p>
          <a:p>
            <a:endParaRPr lang="hr-HR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r-H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primijeniti </a:t>
            </a:r>
            <a:r>
              <a:rPr lang="hr-H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Pitagorin poučak</a:t>
            </a:r>
            <a:r>
              <a:rPr lang="hr-H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za izračun nepoznate stranice pravokutnog trokuta,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r-H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koristiti </a:t>
            </a:r>
            <a:r>
              <a:rPr lang="hr-H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trigonometrijske funkcije</a:t>
            </a:r>
            <a:r>
              <a:rPr lang="hr-H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(sin, </a:t>
            </a:r>
            <a:r>
              <a:rPr lang="hr-H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cos</a:t>
            </a:r>
            <a:r>
              <a:rPr lang="hr-H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hr-H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tan</a:t>
            </a:r>
            <a:r>
              <a:rPr lang="hr-H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za određivanje stranica i kutova,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r-H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povezati </a:t>
            </a:r>
            <a:r>
              <a:rPr lang="hr-H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odnose između kutova i stranica</a:t>
            </a:r>
            <a:r>
              <a:rPr lang="hr-H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 pravokutnom trokutu,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r-H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primijeniti </a:t>
            </a:r>
            <a:r>
              <a:rPr lang="hr-H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trigonometriju u praktičnim zadacima</a:t>
            </a:r>
            <a:r>
              <a:rPr lang="hr-H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(npr. izračun visina i duljina).</a:t>
            </a: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98" b="25914"/>
          <a:stretch/>
        </p:blipFill>
        <p:spPr>
          <a:xfrm>
            <a:off x="10117225" y="5588529"/>
            <a:ext cx="2081947" cy="126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98" b="25914"/>
          <a:stretch/>
        </p:blipFill>
        <p:spPr>
          <a:xfrm>
            <a:off x="10117225" y="5588529"/>
            <a:ext cx="2081947" cy="1264091"/>
          </a:xfrm>
          <a:prstGeom prst="rect">
            <a:avLst/>
          </a:prstGeom>
        </p:spPr>
      </p:pic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>
          <a:xfrm>
            <a:off x="11360075" y="6487496"/>
            <a:ext cx="839098" cy="365125"/>
          </a:xfrm>
        </p:spPr>
        <p:txBody>
          <a:bodyPr/>
          <a:lstStyle/>
          <a:p>
            <a:pPr algn="ctr"/>
            <a:fld id="{3C175501-ED1D-460C-98C7-822A1EE6236C}" type="slidenum">
              <a:rPr lang="hr-HR" sz="1400" smtClean="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3</a:t>
            </a:fld>
            <a:endParaRPr lang="hr-HR" sz="1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Pravokutnik 17"/>
          <p:cNvSpPr/>
          <p:nvPr/>
        </p:nvSpPr>
        <p:spPr>
          <a:xfrm>
            <a:off x="3725202" y="-1"/>
            <a:ext cx="8454787" cy="6858001"/>
          </a:xfrm>
          <a:prstGeom prst="rect">
            <a:avLst/>
          </a:prstGeom>
          <a:solidFill>
            <a:schemeClr val="dk1">
              <a:alpha val="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TekstniOkvir 9"/>
          <p:cNvSpPr txBox="1"/>
          <p:nvPr/>
        </p:nvSpPr>
        <p:spPr>
          <a:xfrm>
            <a:off x="383252" y="74397"/>
            <a:ext cx="9433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 smtClean="0">
                <a:latin typeface="Arial Black" panose="020B0A04020102020204" pitchFamily="34" charset="0"/>
              </a:rPr>
              <a:t>1.3. Temeljni pojmovi trigonometrije- Trigonometrijske funkcije</a:t>
            </a:r>
            <a:endParaRPr lang="hr-HR" sz="2000" b="1" dirty="0">
              <a:latin typeface="Arial Black" panose="020B0A04020102020204" pitchFamily="34" charset="0"/>
            </a:endParaRPr>
          </a:p>
        </p:txBody>
      </p:sp>
      <p:cxnSp>
        <p:nvCxnSpPr>
          <p:cNvPr id="19" name="Ravni poveznik 18"/>
          <p:cNvCxnSpPr/>
          <p:nvPr/>
        </p:nvCxnSpPr>
        <p:spPr>
          <a:xfrm>
            <a:off x="118334" y="516367"/>
            <a:ext cx="11854927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a 1"/>
          <p:cNvGrpSpPr/>
          <p:nvPr/>
        </p:nvGrpSpPr>
        <p:grpSpPr>
          <a:xfrm>
            <a:off x="639717" y="604329"/>
            <a:ext cx="2439671" cy="2601696"/>
            <a:chOff x="874432" y="771903"/>
            <a:chExt cx="2824579" cy="3008604"/>
          </a:xfrm>
        </p:grpSpPr>
        <p:pic>
          <p:nvPicPr>
            <p:cNvPr id="7" name="Slika 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4432" y="771903"/>
              <a:ext cx="2638665" cy="2989870"/>
            </a:xfrm>
            <a:prstGeom prst="rect">
              <a:avLst/>
            </a:prstGeom>
          </p:spPr>
        </p:pic>
        <p:sp>
          <p:nvSpPr>
            <p:cNvPr id="8" name="TekstniOkvir 7"/>
            <p:cNvSpPr txBox="1"/>
            <p:nvPr/>
          </p:nvSpPr>
          <p:spPr>
            <a:xfrm>
              <a:off x="1654196" y="3472730"/>
              <a:ext cx="87697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hr-H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kateta (a)</a:t>
              </a:r>
              <a:endParaRPr lang="hr-HR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kstniOkvir 8"/>
            <p:cNvSpPr txBox="1"/>
            <p:nvPr/>
          </p:nvSpPr>
          <p:spPr>
            <a:xfrm rot="16200000">
              <a:off x="3106637" y="1954460"/>
              <a:ext cx="87697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hr-H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kateta (b)</a:t>
              </a:r>
              <a:endParaRPr lang="hr-HR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TekstniOkvir 10"/>
            <p:cNvSpPr txBox="1"/>
            <p:nvPr/>
          </p:nvSpPr>
          <p:spPr>
            <a:xfrm rot="18662484">
              <a:off x="944723" y="1515975"/>
              <a:ext cx="124579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hr-H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hipotenuza (c)</a:t>
              </a:r>
              <a:endParaRPr lang="hr-HR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niOkvir 11"/>
              <p:cNvSpPr txBox="1"/>
              <p:nvPr/>
            </p:nvSpPr>
            <p:spPr>
              <a:xfrm>
                <a:off x="613982" y="3560841"/>
                <a:ext cx="2777106" cy="5259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b="0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m:rPr>
                              <m:sty m:val="p"/>
                            </m:rPr>
                            <a:rPr lang="hr-HR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hr-HR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  <m:r>
                            <a:rPr lang="hr-HR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hr-HR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r-HR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num>
                            <m:den>
                              <m:r>
                                <a:rPr lang="hr-HR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r>
                            <a:rPr lang="hr-HR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; </m:t>
                          </m:r>
                          <m:func>
                            <m:funcPr>
                              <m:ctrlPr>
                                <a:rPr lang="hr-HR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hr-HR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m:rPr>
                                  <m:sty m:val="p"/>
                                </m:rPr>
                                <a:rPr lang="hr-HR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hr-HR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r-HR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d>
                              <m:r>
                                <a:rPr lang="hr-HR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hr-HR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r-HR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num>
                                <m:den>
                                  <m:r>
                                    <a:rPr lang="hr-HR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  <m:r>
                                <a:rPr lang="hr-HR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hr-HR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kstniOkvir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982" y="3560841"/>
                <a:ext cx="2777106" cy="52597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kstniOkvir 13"/>
              <p:cNvSpPr txBox="1"/>
              <p:nvPr/>
            </p:nvSpPr>
            <p:spPr>
              <a:xfrm>
                <a:off x="689634" y="4579404"/>
                <a:ext cx="2696892" cy="5259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b="0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hr-HR" b="0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co</m:t>
                          </m:r>
                          <m:r>
                            <a:rPr lang="hr-HR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fName>
                        <m:e>
                          <m:d>
                            <m:dPr>
                              <m:ctrlPr>
                                <a:rPr lang="hr-HR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  <m:r>
                            <a:rPr lang="hr-HR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hr-HR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r-HR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num>
                            <m:den>
                              <m:r>
                                <a:rPr lang="hr-HR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r>
                            <a:rPr lang="hr-HR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; </m:t>
                          </m:r>
                          <m:func>
                            <m:funcPr>
                              <m:ctrlPr>
                                <a:rPr lang="hr-HR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hr-HR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hr-HR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hr-HR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r-HR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d>
                              <m:r>
                                <a:rPr lang="hr-HR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hr-HR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r-HR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num>
                                <m:den>
                                  <m:r>
                                    <a:rPr lang="hr-HR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  <m:r>
                                <a:rPr lang="hr-HR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hr-HR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kstniOkvir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634" y="4579404"/>
                <a:ext cx="2696892" cy="5259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kstniOkvir 14"/>
              <p:cNvSpPr txBox="1"/>
              <p:nvPr/>
            </p:nvSpPr>
            <p:spPr>
              <a:xfrm>
                <a:off x="841404" y="5635997"/>
                <a:ext cx="2523575" cy="5259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hr-HR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𝑡𝑔</m:t>
                          </m:r>
                        </m:fName>
                        <m:e>
                          <m:d>
                            <m:dPr>
                              <m:ctrlPr>
                                <a:rPr lang="hr-HR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  <m:r>
                            <a:rPr lang="hr-HR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hr-HR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r-HR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num>
                            <m:den>
                              <m:r>
                                <a:rPr lang="hr-HR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hr-HR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; </m:t>
                          </m:r>
                          <m:func>
                            <m:funcPr>
                              <m:ctrlPr>
                                <a:rPr lang="hr-HR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hr-HR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hr-HR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tg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hr-HR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r-HR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d>
                              <m:r>
                                <a:rPr lang="hr-HR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hr-HR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r-HR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num>
                                <m:den>
                                  <m:r>
                                    <a:rPr lang="hr-HR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den>
                              </m:f>
                              <m:r>
                                <a:rPr lang="hr-HR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hr-HR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kstniOkvir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404" y="5635997"/>
                <a:ext cx="2523575" cy="52591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kstniOkvir 2"/>
          <p:cNvSpPr txBox="1"/>
          <p:nvPr/>
        </p:nvSpPr>
        <p:spPr>
          <a:xfrm>
            <a:off x="0" y="3244178"/>
            <a:ext cx="1227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accent1">
                    <a:lumMod val="75000"/>
                  </a:schemeClr>
                </a:solidFill>
              </a:rPr>
              <a:t>Sinus kuta:</a:t>
            </a:r>
            <a:endParaRPr lang="hr-H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ekstniOkvir 16"/>
          <p:cNvSpPr txBox="1"/>
          <p:nvPr/>
        </p:nvSpPr>
        <p:spPr>
          <a:xfrm>
            <a:off x="0" y="4174780"/>
            <a:ext cx="1456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accent1">
                    <a:lumMod val="75000"/>
                  </a:schemeClr>
                </a:solidFill>
              </a:rPr>
              <a:t>Kosinus kuta:</a:t>
            </a:r>
            <a:endParaRPr lang="hr-H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TekstniOkvir 20"/>
          <p:cNvSpPr txBox="1"/>
          <p:nvPr/>
        </p:nvSpPr>
        <p:spPr>
          <a:xfrm>
            <a:off x="0" y="5317502"/>
            <a:ext cx="1494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accent1">
                    <a:lumMod val="75000"/>
                  </a:schemeClr>
                </a:solidFill>
              </a:rPr>
              <a:t>Tangens kuta:</a:t>
            </a:r>
            <a:endParaRPr lang="hr-H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Pravokutnik 21"/>
          <p:cNvSpPr/>
          <p:nvPr/>
        </p:nvSpPr>
        <p:spPr>
          <a:xfrm>
            <a:off x="3879649" y="777289"/>
            <a:ext cx="8312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 smtClean="0">
                <a:solidFill>
                  <a:srgbClr val="0066FF"/>
                </a:solidFill>
              </a:rPr>
              <a:t>Sinus kuta</a:t>
            </a:r>
          </a:p>
          <a:p>
            <a:r>
              <a:rPr lang="hr-HR" dirty="0" smtClean="0"/>
              <a:t>Sinus kuta predstavlja omjer </a:t>
            </a:r>
            <a:r>
              <a:rPr lang="hr-HR" b="1" u="sng" dirty="0" smtClean="0"/>
              <a:t>nasuprotne</a:t>
            </a:r>
            <a:r>
              <a:rPr lang="hr-HR" dirty="0" smtClean="0"/>
              <a:t> katete i </a:t>
            </a:r>
            <a:r>
              <a:rPr lang="hr-HR" b="1" u="sng" dirty="0" smtClean="0"/>
              <a:t>hipotenuze</a:t>
            </a:r>
            <a:r>
              <a:rPr lang="hr-HR" dirty="0" smtClean="0"/>
              <a:t> u pravokutnom trokutu.</a:t>
            </a:r>
          </a:p>
        </p:txBody>
      </p:sp>
      <p:sp>
        <p:nvSpPr>
          <p:cNvPr id="23" name="Pravokutnik 22"/>
          <p:cNvSpPr/>
          <p:nvPr/>
        </p:nvSpPr>
        <p:spPr>
          <a:xfrm>
            <a:off x="3879649" y="1676255"/>
            <a:ext cx="8290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 smtClean="0">
                <a:solidFill>
                  <a:srgbClr val="0066FF"/>
                </a:solidFill>
              </a:rPr>
              <a:t>Kosinus kuta</a:t>
            </a:r>
          </a:p>
          <a:p>
            <a:r>
              <a:rPr lang="hr-HR" dirty="0" smtClean="0"/>
              <a:t>Kosinus kuta predstavlja omjer </a:t>
            </a:r>
            <a:r>
              <a:rPr lang="hr-HR" b="1" u="sng" dirty="0" err="1" smtClean="0"/>
              <a:t>priležeće</a:t>
            </a:r>
            <a:r>
              <a:rPr lang="hr-HR" dirty="0" smtClean="0"/>
              <a:t> katete i </a:t>
            </a:r>
            <a:r>
              <a:rPr lang="hr-HR" b="1" u="sng" dirty="0" smtClean="0"/>
              <a:t>hipotenuze</a:t>
            </a:r>
            <a:r>
              <a:rPr lang="hr-HR" dirty="0" smtClean="0"/>
              <a:t> u pravokutnom trokutu.</a:t>
            </a:r>
          </a:p>
        </p:txBody>
      </p:sp>
      <p:sp>
        <p:nvSpPr>
          <p:cNvPr id="24" name="Pravokutnik 23"/>
          <p:cNvSpPr/>
          <p:nvPr/>
        </p:nvSpPr>
        <p:spPr>
          <a:xfrm>
            <a:off x="3879649" y="2575221"/>
            <a:ext cx="87889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 smtClean="0">
                <a:solidFill>
                  <a:srgbClr val="0066FF"/>
                </a:solidFill>
              </a:rPr>
              <a:t>Tangens kuta</a:t>
            </a:r>
          </a:p>
          <a:p>
            <a:r>
              <a:rPr lang="hr-HR" dirty="0" smtClean="0"/>
              <a:t>Tangens kuta predstavlja omjer </a:t>
            </a:r>
            <a:r>
              <a:rPr lang="hr-HR" b="1" u="sng" dirty="0" smtClean="0"/>
              <a:t>nasuprotne</a:t>
            </a:r>
            <a:r>
              <a:rPr lang="hr-HR" dirty="0" smtClean="0"/>
              <a:t> i </a:t>
            </a:r>
            <a:r>
              <a:rPr lang="hr-HR" b="1" u="sng" dirty="0" err="1" smtClean="0"/>
              <a:t>priležeće</a:t>
            </a:r>
            <a:r>
              <a:rPr lang="hr-HR" dirty="0" smtClean="0"/>
              <a:t> katete u pravokutnom trokutu.</a:t>
            </a:r>
          </a:p>
        </p:txBody>
      </p:sp>
      <p:sp>
        <p:nvSpPr>
          <p:cNvPr id="6" name="Pravokutnik 5"/>
          <p:cNvSpPr/>
          <p:nvPr/>
        </p:nvSpPr>
        <p:spPr>
          <a:xfrm>
            <a:off x="3879649" y="3474186"/>
            <a:ext cx="81513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 smtClean="0">
                <a:solidFill>
                  <a:srgbClr val="0066FF"/>
                </a:solidFill>
              </a:rPr>
              <a:t>Arkus funkcije</a:t>
            </a:r>
          </a:p>
          <a:p>
            <a:r>
              <a:rPr lang="hr-HR" dirty="0" smtClean="0"/>
              <a:t>Arkus funkcije su inverzne funkcije trigonometrijskim funkcijama, a koriste se </a:t>
            </a:r>
            <a:r>
              <a:rPr lang="hr-HR" b="1" dirty="0" smtClean="0"/>
              <a:t>za izračunavanje kuta</a:t>
            </a:r>
            <a:r>
              <a:rPr lang="hr-HR" dirty="0" smtClean="0"/>
              <a:t> iz poznate trigonometrijske funkcije:</a:t>
            </a:r>
          </a:p>
        </p:txBody>
      </p:sp>
      <p:sp>
        <p:nvSpPr>
          <p:cNvPr id="16" name="Pravokutnik 15"/>
          <p:cNvSpPr/>
          <p:nvPr/>
        </p:nvSpPr>
        <p:spPr>
          <a:xfrm>
            <a:off x="4030638" y="5019804"/>
            <a:ext cx="34987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arkus sinus kuta (arcsin)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arkus kosinus kuta (arccos)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arkus tangens kuta (arctg)</a:t>
            </a:r>
            <a:endParaRPr lang="hr-H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kstniOkvir 24"/>
              <p:cNvSpPr txBox="1"/>
              <p:nvPr/>
            </p:nvSpPr>
            <p:spPr>
              <a:xfrm>
                <a:off x="7083968" y="4455902"/>
                <a:ext cx="4399794" cy="6915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sz="2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hr-HR" sz="2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d>
                            <m:dPr>
                              <m:ctrlPr>
                                <a:rPr lang="hr-H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</m:e>
                          </m:d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hr-H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r-H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num>
                            <m:den>
                              <m:r>
                                <a:rPr lang="hr-H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den>
                          </m:f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   </m:t>
                          </m:r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⟹    </m:t>
                          </m:r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𝒂𝒓𝒄𝒔𝒊𝒏</m:t>
                          </m:r>
                          <m:d>
                            <m:dPr>
                              <m:ctrlPr>
                                <a:rPr lang="hr-H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hr-HR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r-HR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𝒃</m:t>
                                  </m:r>
                                </m:num>
                                <m:den>
                                  <m:r>
                                    <a:rPr lang="hr-HR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𝒄</m:t>
                                  </m:r>
                                </m:den>
                              </m:f>
                            </m:e>
                          </m:d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hr-HR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kstniOkvir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3968" y="4455902"/>
                <a:ext cx="4399794" cy="69153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kstniOkvir 26"/>
              <p:cNvSpPr txBox="1"/>
              <p:nvPr/>
            </p:nvSpPr>
            <p:spPr>
              <a:xfrm>
                <a:off x="7083968" y="5272814"/>
                <a:ext cx="4410310" cy="5442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sz="2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hr-HR" sz="2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d>
                            <m:dPr>
                              <m:ctrlPr>
                                <a:rPr lang="hr-H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</m:e>
                          </m:d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hr-H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r-H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num>
                            <m:den>
                              <m:r>
                                <a:rPr lang="hr-H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den>
                          </m:f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   </m:t>
                          </m:r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⟹    </m:t>
                          </m:r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𝒂𝒓𝒄𝒄𝒐𝒔</m:t>
                          </m:r>
                          <m:d>
                            <m:dPr>
                              <m:ctrlPr>
                                <a:rPr lang="hr-H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hr-HR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r-HR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𝒂</m:t>
                                  </m:r>
                                </m:num>
                                <m:den>
                                  <m:r>
                                    <a:rPr lang="hr-HR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𝒄</m:t>
                                  </m:r>
                                </m:den>
                              </m:f>
                            </m:e>
                          </m:d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hr-HR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ekstniOkvir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3968" y="5272814"/>
                <a:ext cx="4410310" cy="54425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kstniOkvir 27"/>
              <p:cNvSpPr txBox="1"/>
              <p:nvPr/>
            </p:nvSpPr>
            <p:spPr>
              <a:xfrm>
                <a:off x="7083968" y="5942441"/>
                <a:ext cx="4385368" cy="6915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sz="2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hr-HR" sz="2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𝐭𝐠</m:t>
                          </m:r>
                        </m:fName>
                        <m:e>
                          <m:d>
                            <m:dPr>
                              <m:ctrlPr>
                                <a:rPr lang="hr-H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</m:e>
                          </m:d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hr-H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r-H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num>
                            <m:den>
                              <m:r>
                                <a:rPr lang="hr-H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den>
                          </m:f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   </m:t>
                          </m:r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⟹        </m:t>
                          </m:r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𝒂𝒓𝒄𝒕𝒈</m:t>
                          </m:r>
                          <m:d>
                            <m:dPr>
                              <m:ctrlPr>
                                <a:rPr lang="hr-H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hr-HR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r-HR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𝒃</m:t>
                                  </m:r>
                                </m:num>
                                <m:den>
                                  <m:r>
                                    <a:rPr lang="hr-HR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𝒄</m:t>
                                  </m:r>
                                </m:den>
                              </m:f>
                            </m:e>
                          </m:d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hr-HR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TekstniOkvir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3968" y="5942441"/>
                <a:ext cx="4385368" cy="69153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" descr="https://primary.jwwb.nl/public/z/u/y/temp-bijbbduofjjtdtyrxqvy/n2-standard-mru0rm.pn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E7E6E6"/>
              </a:clrFrom>
              <a:clrTo>
                <a:srgbClr val="E7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3197"/>
            <a:ext cx="2969111" cy="50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27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3" grpId="0"/>
      <p:bldP spid="17" grpId="0"/>
      <p:bldP spid="21" grpId="0"/>
      <p:bldP spid="22" grpId="0"/>
      <p:bldP spid="23" grpId="0"/>
      <p:bldP spid="24" grpId="0"/>
      <p:bldP spid="6" grpId="0"/>
      <p:bldP spid="16" grpId="0"/>
      <p:bldP spid="25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98" b="25914"/>
          <a:stretch/>
        </p:blipFill>
        <p:spPr>
          <a:xfrm>
            <a:off x="10498237" y="5819867"/>
            <a:ext cx="1700935" cy="1032753"/>
          </a:xfrm>
          <a:prstGeom prst="rect">
            <a:avLst/>
          </a:prstGeom>
        </p:spPr>
      </p:pic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>
          <a:xfrm>
            <a:off x="11360075" y="6487496"/>
            <a:ext cx="839098" cy="365125"/>
          </a:xfrm>
        </p:spPr>
        <p:txBody>
          <a:bodyPr/>
          <a:lstStyle/>
          <a:p>
            <a:pPr algn="ctr"/>
            <a:fld id="{3C175501-ED1D-460C-98C7-822A1EE6236C}" type="slidenum">
              <a:rPr lang="hr-HR" sz="1400" smtClean="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4</a:t>
            </a:fld>
            <a:endParaRPr lang="hr-HR" sz="1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Pravokutnik 17"/>
          <p:cNvSpPr/>
          <p:nvPr/>
        </p:nvSpPr>
        <p:spPr>
          <a:xfrm>
            <a:off x="3715474" y="0"/>
            <a:ext cx="8483698" cy="6864195"/>
          </a:xfrm>
          <a:prstGeom prst="rect">
            <a:avLst/>
          </a:prstGeom>
          <a:solidFill>
            <a:schemeClr val="dk1">
              <a:alpha val="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0" name="TekstniOkvir 9"/>
          <p:cNvSpPr txBox="1"/>
          <p:nvPr/>
        </p:nvSpPr>
        <p:spPr>
          <a:xfrm>
            <a:off x="572846" y="74147"/>
            <a:ext cx="9433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1.3. Temeljni</a:t>
            </a:r>
            <a:r>
              <a:rPr lang="hr-HR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hr-H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pojmovi trigonometrije – </a:t>
            </a:r>
            <a:r>
              <a:rPr lang="hr-HR" sz="2000" b="1" dirty="0" err="1" smtClean="0">
                <a:solidFill>
                  <a:srgbClr val="0066FF"/>
                </a:solidFill>
                <a:latin typeface="Arial Black" panose="020B0A04020102020204" pitchFamily="34" charset="0"/>
              </a:rPr>
              <a:t>Sinusov</a:t>
            </a:r>
            <a:r>
              <a:rPr lang="hr-HR" sz="2000" b="1" dirty="0" smtClean="0">
                <a:solidFill>
                  <a:srgbClr val="0066FF"/>
                </a:solidFill>
                <a:latin typeface="Arial Black" panose="020B0A04020102020204" pitchFamily="34" charset="0"/>
              </a:rPr>
              <a:t> i </a:t>
            </a:r>
            <a:r>
              <a:rPr lang="hr-HR" sz="2000" b="1" dirty="0" err="1" smtClean="0">
                <a:solidFill>
                  <a:srgbClr val="0066FF"/>
                </a:solidFill>
                <a:latin typeface="Arial Black" panose="020B0A04020102020204" pitchFamily="34" charset="0"/>
              </a:rPr>
              <a:t>kosinusov</a:t>
            </a:r>
            <a:r>
              <a:rPr lang="hr-HR" sz="2000" b="1" dirty="0" smtClean="0">
                <a:solidFill>
                  <a:srgbClr val="0066FF"/>
                </a:solidFill>
                <a:latin typeface="Arial Black" panose="020B0A04020102020204" pitchFamily="34" charset="0"/>
              </a:rPr>
              <a:t> poučak</a:t>
            </a:r>
            <a:endParaRPr lang="hr-HR" sz="2000" b="1" dirty="0">
              <a:solidFill>
                <a:srgbClr val="0066FF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9" name="Ravni poveznik 18"/>
          <p:cNvCxnSpPr/>
          <p:nvPr/>
        </p:nvCxnSpPr>
        <p:spPr>
          <a:xfrm>
            <a:off x="118334" y="516367"/>
            <a:ext cx="11854927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ravokutnik 1"/>
          <p:cNvSpPr/>
          <p:nvPr/>
        </p:nvSpPr>
        <p:spPr>
          <a:xfrm>
            <a:off x="4004403" y="620373"/>
            <a:ext cx="8149600" cy="1116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363980" algn="l"/>
              </a:tabLst>
            </a:pPr>
            <a:r>
              <a:rPr lang="hr-HR" sz="2000" b="1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Poučak o sinusu glasi: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363980" algn="l"/>
              </a:tabLst>
            </a:pPr>
            <a:r>
              <a:rPr lang="hr-HR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Sinusi kutova unutar bilo kakvog trokuta odnose se kao nasuprotne stranice tih kutova </a:t>
            </a:r>
            <a:r>
              <a:rPr lang="hr-HR" b="1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1" name="Grupa 10"/>
          <p:cNvGrpSpPr/>
          <p:nvPr/>
        </p:nvGrpSpPr>
        <p:grpSpPr>
          <a:xfrm>
            <a:off x="233245" y="620373"/>
            <a:ext cx="3306679" cy="2289865"/>
            <a:chOff x="134132" y="990625"/>
            <a:chExt cx="3306679" cy="2289865"/>
          </a:xfrm>
        </p:grpSpPr>
        <p:sp>
          <p:nvSpPr>
            <p:cNvPr id="7" name="Pravokutnik 6"/>
            <p:cNvSpPr/>
            <p:nvPr/>
          </p:nvSpPr>
          <p:spPr>
            <a:xfrm>
              <a:off x="940716" y="2911158"/>
              <a:ext cx="16308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r-HR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Sinusov</a:t>
              </a:r>
              <a:r>
                <a:rPr lang="hr-HR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poučak</a:t>
              </a:r>
              <a:endParaRPr lang="hr-HR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9" name="Slika 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4132" y="990625"/>
              <a:ext cx="3306679" cy="1851740"/>
            </a:xfrm>
            <a:prstGeom prst="rect">
              <a:avLst/>
            </a:prstGeom>
          </p:spPr>
        </p:pic>
      </p:grpSp>
      <p:sp>
        <p:nvSpPr>
          <p:cNvPr id="12" name="Pravokutnik 11"/>
          <p:cNvSpPr/>
          <p:nvPr/>
        </p:nvSpPr>
        <p:spPr>
          <a:xfrm>
            <a:off x="3945537" y="3238216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363980" algn="l"/>
              </a:tabLst>
            </a:pPr>
            <a:r>
              <a:rPr lang="hr-HR" b="1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Poučak o kosinusu ima oblik jednadžbe: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Pravokutnik 15"/>
              <p:cNvSpPr/>
              <p:nvPr/>
            </p:nvSpPr>
            <p:spPr>
              <a:xfrm>
                <a:off x="6711629" y="1808894"/>
                <a:ext cx="2747547" cy="7290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r-HR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r-HR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num>
                        <m:den>
                          <m:func>
                            <m:funcPr>
                              <m:ctrlPr>
                                <a:rPr lang="hr-HR" sz="20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hr-HR" sz="2000" b="1" i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𝐬𝐢𝐧</m:t>
                              </m:r>
                            </m:fName>
                            <m:e>
                              <m:r>
                                <a:rPr lang="hr-HR" sz="20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𝜶</m:t>
                              </m:r>
                            </m:e>
                          </m:func>
                        </m:den>
                      </m:f>
                      <m:r>
                        <a:rPr lang="hr-HR" sz="2000" b="1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=</m:t>
                      </m:r>
                      <m:f>
                        <m:fPr>
                          <m:ctrlPr>
                            <a:rPr lang="hr-HR" sz="20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r-HR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num>
                        <m:den>
                          <m:func>
                            <m:funcPr>
                              <m:ctrlPr>
                                <a:rPr lang="hr-HR" sz="20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hr-HR" sz="2000" b="1" i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𝐬𝐢𝐧</m:t>
                              </m:r>
                            </m:fName>
                            <m:e>
                              <m:r>
                                <a:rPr lang="hr-HR" sz="20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𝜷</m:t>
                              </m:r>
                            </m:e>
                          </m:func>
                        </m:den>
                      </m:f>
                      <m:r>
                        <a:rPr lang="hr-HR" sz="2000" b="1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=</m:t>
                      </m:r>
                      <m:f>
                        <m:fPr>
                          <m:ctrlPr>
                            <a:rPr lang="hr-HR" sz="20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r-HR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num>
                        <m:den>
                          <m:func>
                            <m:funcPr>
                              <m:ctrlPr>
                                <a:rPr lang="hr-HR" sz="20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hr-HR" sz="2000" b="1" i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𝐬𝐢𝐧</m:t>
                              </m:r>
                            </m:fName>
                            <m:e>
                              <m:r>
                                <a:rPr lang="hr-HR" sz="2000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𝜸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hr-HR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Pravokutnik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1629" y="1808894"/>
                <a:ext cx="2747547" cy="7290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" descr="https://primary.jwwb.nl/public/z/u/y/temp-bijbbduofjjtdtyrxqvy/n2-standard-mru0rm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E7E6E6"/>
              </a:clrFrom>
              <a:clrTo>
                <a:srgbClr val="E7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3197"/>
            <a:ext cx="2969111" cy="50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Pravokutnik 21"/>
              <p:cNvSpPr/>
              <p:nvPr/>
            </p:nvSpPr>
            <p:spPr>
              <a:xfrm>
                <a:off x="4035875" y="3906495"/>
                <a:ext cx="3562129" cy="5524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  <a:tabLst>
                    <a:tab pos="136398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hr-HR" sz="2000" b="1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hr-HR" sz="2000" b="1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hr-HR" sz="2000" b="1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hr-HR" sz="2000" b="1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hr-HR" sz="2000" b="1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hr-HR" sz="2000" b="1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hr-HR" sz="2000" b="1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hr-HR" sz="2000" b="1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hr-HR" sz="2000" b="1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hr-HR" sz="2000" b="1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hr-HR" sz="2000" b="1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hr-HR" sz="2000" b="1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hr-HR" sz="2000" b="1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hr-HR" sz="2000" b="1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𝒂𝒃</m:t>
                      </m:r>
                      <m:r>
                        <a:rPr lang="hr-HR" sz="2000" b="1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hr-HR" sz="2000" b="1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hr-HR" sz="2000" b="1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d>
                            <m:dPr>
                              <m:ctrlPr>
                                <a:rPr lang="hr-HR" sz="2000" b="1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hr-HR" sz="2000" b="1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𝜸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hr-HR" sz="2000" b="1" dirty="0">
                  <a:solidFill>
                    <a:sysClr val="windowText" lastClr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Pravokutnik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5875" y="3906495"/>
                <a:ext cx="3562129" cy="55245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Pravokutnik 24"/>
              <p:cNvSpPr/>
              <p:nvPr/>
            </p:nvSpPr>
            <p:spPr>
              <a:xfrm>
                <a:off x="8420577" y="3905020"/>
                <a:ext cx="3325590" cy="5554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  <a:tabLst>
                    <a:tab pos="136398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𝒄</m:t>
                      </m:r>
                      <m:r>
                        <a:rPr lang="hr-HR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=</m:t>
                      </m:r>
                      <m:rad>
                        <m:radPr>
                          <m:degHide m:val="on"/>
                          <m:ctrlPr>
                            <a:rPr lang="hr-HR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hr-HR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hr-HR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hr-HR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hr-HR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hr-HR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hr-HR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hr-HR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hr-HR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hr-HR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hr-HR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𝒂𝒃</m:t>
                          </m:r>
                          <m:r>
                            <a:rPr lang="hr-HR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∙</m:t>
                          </m:r>
                          <m:func>
                            <m:funcPr>
                              <m:ctrlPr>
                                <a:rPr lang="hr-HR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hr-HR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𝒄𝒐𝒔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hr-HR" b="1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r-HR" b="1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𝜸</m:t>
                                  </m:r>
                                </m:e>
                              </m:d>
                            </m:e>
                          </m:func>
                          <m:r>
                            <m:rPr>
                              <m:nor/>
                            </m:rPr>
                            <a:rPr lang="hr-HR" b="1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rad>
                    </m:oMath>
                  </m:oMathPara>
                </a14:m>
                <a:endParaRPr lang="hr-HR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Pravokutnik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577" y="3905020"/>
                <a:ext cx="3325590" cy="5554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Pravokutnik 25"/>
              <p:cNvSpPr/>
              <p:nvPr/>
            </p:nvSpPr>
            <p:spPr>
              <a:xfrm>
                <a:off x="4035875" y="4505471"/>
                <a:ext cx="3473964" cy="5317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  <a:tabLst>
                    <a:tab pos="136398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hr-HR" sz="2000" b="1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hr-HR" sz="2000" b="1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hr-HR" sz="2000" b="1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hr-HR" sz="2000" b="1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hr-HR" sz="2000" b="1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hr-HR" sz="2000" b="1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hr-HR" sz="2000" b="1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hr-HR" sz="2000" b="1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hr-HR" sz="2000" b="1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hr-HR" sz="2000" b="1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hr-HR" sz="2000" b="1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hr-HR" sz="2000" b="1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hr-HR" sz="2000" b="1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hr-HR" sz="2000" b="1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𝒃𝒄</m:t>
                      </m:r>
                      <m:r>
                        <a:rPr lang="hr-HR" sz="2000" b="1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hr-HR" sz="2000" b="1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hr-HR" sz="2000" b="1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d>
                            <m:dPr>
                              <m:ctrlPr>
                                <a:rPr lang="hr-HR" sz="2000" b="1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hr-HR" sz="2000" b="1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𝜶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hr-HR" sz="2000" b="1" dirty="0">
                  <a:solidFill>
                    <a:sysClr val="windowText" lastClr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6" name="Pravokutnik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5875" y="4505471"/>
                <a:ext cx="3473964" cy="53174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Pravokutnik 27"/>
              <p:cNvSpPr/>
              <p:nvPr/>
            </p:nvSpPr>
            <p:spPr>
              <a:xfrm>
                <a:off x="4035875" y="5135398"/>
                <a:ext cx="3531671" cy="5317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  <a:tabLst>
                    <a:tab pos="136398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hr-HR" sz="2000" b="1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hr-HR" sz="2000" b="1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hr-HR" sz="2000" b="1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hr-HR" sz="2000" b="1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hr-HR" sz="2000" b="1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hr-HR" sz="2000" b="1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hr-HR" sz="2000" b="1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hr-HR" sz="2000" b="1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hr-HR" sz="2000" b="1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hr-HR" sz="2000" b="1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hr-HR" sz="2000" b="1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hr-HR" sz="2000" b="1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hr-HR" sz="2000" b="1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hr-HR" sz="2000" b="1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𝒂𝒄</m:t>
                      </m:r>
                      <m:r>
                        <a:rPr lang="hr-HR" sz="2000" b="1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hr-HR" sz="2000" b="1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hr-HR" sz="2000" b="1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d>
                            <m:dPr>
                              <m:ctrlPr>
                                <a:rPr lang="hr-HR" sz="2000" b="1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hr-HR" sz="2000" b="1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𝜷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hr-HR" sz="2000" b="1" dirty="0">
                  <a:solidFill>
                    <a:sysClr val="windowText" lastClr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8" name="Pravokutnik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5875" y="5135398"/>
                <a:ext cx="3531671" cy="53174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Pravokutnik 28"/>
              <p:cNvSpPr/>
              <p:nvPr/>
            </p:nvSpPr>
            <p:spPr>
              <a:xfrm>
                <a:off x="8420577" y="4503996"/>
                <a:ext cx="3208571" cy="5554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  <a:tabLst>
                    <a:tab pos="136398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hr-HR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=</m:t>
                      </m:r>
                      <m:rad>
                        <m:radPr>
                          <m:degHide m:val="on"/>
                          <m:ctrlPr>
                            <a:rPr lang="hr-HR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hr-HR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hr-HR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hr-HR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hr-HR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hr-HR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hr-HR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𝒄</m:t>
                              </m:r>
                            </m:e>
                            <m:sup>
                              <m:r>
                                <a:rPr lang="hr-HR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hr-HR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hr-HR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hr-HR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𝒃𝒄</m:t>
                          </m:r>
                          <m:r>
                            <a:rPr lang="hr-HR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∙</m:t>
                          </m:r>
                          <m:func>
                            <m:funcPr>
                              <m:ctrlPr>
                                <a:rPr lang="hr-HR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hr-HR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𝒄𝒐𝒔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hr-HR" b="1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r-HR" b="1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𝜶</m:t>
                                  </m:r>
                                </m:e>
                              </m:d>
                            </m:e>
                          </m:func>
                        </m:e>
                      </m:rad>
                    </m:oMath>
                  </m:oMathPara>
                </a14:m>
                <a:endParaRPr lang="hr-HR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9" name="Pravokutnik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577" y="4503996"/>
                <a:ext cx="3208571" cy="55540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Pravokutnik 29"/>
              <p:cNvSpPr/>
              <p:nvPr/>
            </p:nvSpPr>
            <p:spPr>
              <a:xfrm>
                <a:off x="8420577" y="5133923"/>
                <a:ext cx="3234219" cy="5554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  <a:tabLst>
                    <a:tab pos="136398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hr-HR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=</m:t>
                      </m:r>
                      <m:rad>
                        <m:radPr>
                          <m:degHide m:val="on"/>
                          <m:ctrlPr>
                            <a:rPr lang="hr-HR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hr-HR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hr-HR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hr-HR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hr-HR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hr-HR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hr-HR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𝒄</m:t>
                              </m:r>
                            </m:e>
                            <m:sup>
                              <m:r>
                                <a:rPr lang="hr-HR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hr-HR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hr-HR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hr-HR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𝒂𝒄</m:t>
                          </m:r>
                          <m:r>
                            <a:rPr lang="hr-HR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∙</m:t>
                          </m:r>
                          <m:func>
                            <m:funcPr>
                              <m:ctrlPr>
                                <a:rPr lang="hr-HR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hr-HR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𝒄𝒐𝒔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hr-HR" b="1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r-HR" b="1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𝜷</m:t>
                                  </m:r>
                                </m:e>
                              </m:d>
                            </m:e>
                          </m:func>
                        </m:e>
                      </m:rad>
                    </m:oMath>
                  </m:oMathPara>
                </a14:m>
                <a:endParaRPr lang="hr-HR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0" name="Pravokutnik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577" y="5133923"/>
                <a:ext cx="3234219" cy="55540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Pravokutnik 30"/>
              <p:cNvSpPr/>
              <p:nvPr/>
            </p:nvSpPr>
            <p:spPr>
              <a:xfrm>
                <a:off x="7760209" y="3920601"/>
                <a:ext cx="457176" cy="5242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  <a:tabLst>
                    <a:tab pos="136398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▶</m:t>
                      </m:r>
                    </m:oMath>
                  </m:oMathPara>
                </a14:m>
                <a:endParaRPr lang="hr-HR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Pravokutnik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0209" y="3920601"/>
                <a:ext cx="457176" cy="52424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Pravokutnik 31"/>
              <p:cNvSpPr/>
              <p:nvPr/>
            </p:nvSpPr>
            <p:spPr>
              <a:xfrm>
                <a:off x="7760209" y="4519577"/>
                <a:ext cx="457176" cy="5242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  <a:tabLst>
                    <a:tab pos="136398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▶</m:t>
                      </m:r>
                    </m:oMath>
                  </m:oMathPara>
                </a14:m>
                <a:endParaRPr lang="hr-HR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Pravokutnik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0209" y="4519577"/>
                <a:ext cx="457176" cy="52424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Pravokutnik 32"/>
              <p:cNvSpPr/>
              <p:nvPr/>
            </p:nvSpPr>
            <p:spPr>
              <a:xfrm>
                <a:off x="7760209" y="5149504"/>
                <a:ext cx="457176" cy="5242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  <a:tabLst>
                    <a:tab pos="136398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▶</m:t>
                      </m:r>
                    </m:oMath>
                  </m:oMathPara>
                </a14:m>
                <a:endParaRPr lang="hr-HR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Pravokutnik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0209" y="5149504"/>
                <a:ext cx="457176" cy="52424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upa 5"/>
          <p:cNvGrpSpPr/>
          <p:nvPr/>
        </p:nvGrpSpPr>
        <p:grpSpPr>
          <a:xfrm>
            <a:off x="3945537" y="620373"/>
            <a:ext cx="7978786" cy="6137336"/>
            <a:chOff x="3936793" y="611334"/>
            <a:chExt cx="7709259" cy="6137336"/>
          </a:xfrm>
        </p:grpSpPr>
        <p:sp>
          <p:nvSpPr>
            <p:cNvPr id="3" name="Savinuti kut 2"/>
            <p:cNvSpPr/>
            <p:nvPr/>
          </p:nvSpPr>
          <p:spPr>
            <a:xfrm>
              <a:off x="3936793" y="611334"/>
              <a:ext cx="7709259" cy="6137336"/>
            </a:xfrm>
            <a:prstGeom prst="foldedCorner">
              <a:avLst>
                <a:gd name="adj" fmla="val 1395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1" name="Pravokutnik 20"/>
            <p:cNvSpPr/>
            <p:nvPr/>
          </p:nvSpPr>
          <p:spPr>
            <a:xfrm>
              <a:off x="4085504" y="2776988"/>
              <a:ext cx="7537817" cy="21483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hr-HR" sz="1600" b="1" dirty="0" err="1">
                  <a:solidFill>
                    <a:sysClr val="windowText" lastClr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Sinusov</a:t>
              </a:r>
              <a:r>
                <a:rPr lang="hr-HR" sz="1600" b="1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poučak koristi se u bilo kojem trokutu (ne mora biti pravokutan) </a:t>
              </a:r>
              <a:r>
                <a:rPr lang="hr-HR" sz="160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kada: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endParaRPr lang="hr-HR" sz="16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444500" lvl="0" indent="-2857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sr-Latn-RS" altLang="sr-Latn-RS" sz="1600" dirty="0">
                  <a:solidFill>
                    <a:sysClr val="windowText" lastClr="000000"/>
                  </a:solidFill>
                  <a:latin typeface="Arial" panose="020B0604020202020204" pitchFamily="34" charset="0"/>
                </a:rPr>
                <a:t>znamo </a:t>
              </a:r>
              <a:r>
                <a:rPr lang="sr-Latn-RS" altLang="sr-Latn-RS" sz="1600" b="1" dirty="0">
                  <a:solidFill>
                    <a:sysClr val="windowText" lastClr="000000"/>
                  </a:solidFill>
                  <a:latin typeface="Arial" panose="020B0604020202020204" pitchFamily="34" charset="0"/>
                </a:rPr>
                <a:t>dva kuta i jednu stranicu (KK–S)</a:t>
              </a:r>
              <a:r>
                <a:rPr lang="sr-Latn-RS" altLang="sr-Latn-RS" sz="1600" dirty="0">
                  <a:solidFill>
                    <a:sysClr val="windowText" lastClr="000000"/>
                  </a:solidFill>
                  <a:latin typeface="Arial" panose="020B0604020202020204" pitchFamily="34" charset="0"/>
                </a:rPr>
                <a:t>,</a:t>
              </a:r>
            </a:p>
            <a:p>
              <a:pPr marL="444500" lvl="0" indent="-2857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sr-Latn-RS" altLang="sr-Latn-RS" sz="1600" dirty="0">
                  <a:solidFill>
                    <a:sysClr val="windowText" lastClr="000000"/>
                  </a:solidFill>
                  <a:latin typeface="Arial" panose="020B0604020202020204" pitchFamily="34" charset="0"/>
                </a:rPr>
                <a:t>ili znamo </a:t>
              </a:r>
              <a:r>
                <a:rPr lang="sr-Latn-RS" altLang="sr-Latn-RS" sz="1600" b="1" dirty="0" err="1">
                  <a:solidFill>
                    <a:sysClr val="windowText" lastClr="000000"/>
                  </a:solidFill>
                  <a:latin typeface="Arial" panose="020B0604020202020204" pitchFamily="34" charset="0"/>
                </a:rPr>
                <a:t>dvije</a:t>
              </a:r>
              <a:r>
                <a:rPr lang="sr-Latn-RS" altLang="sr-Latn-RS" sz="1600" b="1" dirty="0">
                  <a:solidFill>
                    <a:sysClr val="windowText" lastClr="000000"/>
                  </a:solidFill>
                  <a:latin typeface="Arial" panose="020B0604020202020204" pitchFamily="34" charset="0"/>
                </a:rPr>
                <a:t> stranice i jedan suprotni kut (S–K–S)</a:t>
              </a:r>
              <a:r>
                <a:rPr lang="sr-Latn-RS" altLang="sr-Latn-RS" sz="1600" dirty="0">
                  <a:solidFill>
                    <a:sysClr val="windowText" lastClr="000000"/>
                  </a:solidFill>
                  <a:latin typeface="Arial" panose="020B0604020202020204" pitchFamily="34" charset="0"/>
                </a:rPr>
                <a:t>,</a:t>
              </a:r>
            </a:p>
            <a:p>
              <a:pPr marL="444500" lvl="0" indent="-2857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sr-Latn-RS" altLang="sr-Latn-RS" sz="1600" dirty="0">
                  <a:solidFill>
                    <a:sysClr val="windowText" lastClr="000000"/>
                  </a:solidFill>
                  <a:latin typeface="Arial" panose="020B0604020202020204" pitchFamily="34" charset="0"/>
                </a:rPr>
                <a:t>a trebamo </a:t>
              </a:r>
              <a:r>
                <a:rPr lang="sr-Latn-RS" altLang="sr-Latn-RS" sz="1600" b="1" dirty="0">
                  <a:solidFill>
                    <a:sysClr val="windowText" lastClr="000000"/>
                  </a:solidFill>
                  <a:latin typeface="Arial" panose="020B0604020202020204" pitchFamily="34" charset="0"/>
                </a:rPr>
                <a:t>izračunati nepoznatu stranicu ili kut</a:t>
              </a:r>
              <a:r>
                <a:rPr lang="sr-Latn-RS" altLang="sr-Latn-RS" sz="1600" dirty="0">
                  <a:solidFill>
                    <a:sysClr val="windowText" lastClr="000000"/>
                  </a:solidFill>
                  <a:latin typeface="Arial" panose="020B0604020202020204" pitchFamily="34" charset="0"/>
                </a:rPr>
                <a:t>.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endParaRPr lang="hr-HR" sz="16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endParaRPr lang="hr-HR" sz="16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" name="Pravokutnik 22"/>
            <p:cNvSpPr/>
            <p:nvPr/>
          </p:nvSpPr>
          <p:spPr>
            <a:xfrm>
              <a:off x="4085230" y="860012"/>
              <a:ext cx="7274846" cy="13751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  <a:tabLst>
                  <a:tab pos="1363980" algn="l"/>
                </a:tabLst>
              </a:pPr>
              <a:r>
                <a:rPr lang="hr-HR" sz="1600" b="1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Trigonometrijske funkcije (sin, </a:t>
              </a:r>
              <a:r>
                <a:rPr lang="hr-HR" sz="1600" b="1" dirty="0" err="1">
                  <a:solidFill>
                    <a:sysClr val="windowText" lastClr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cos</a:t>
              </a:r>
              <a:r>
                <a:rPr lang="hr-HR" sz="1600" b="1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hr-HR" sz="1600" b="1" dirty="0" err="1">
                  <a:solidFill>
                    <a:sysClr val="windowText" lastClr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tan</a:t>
              </a:r>
              <a:r>
                <a:rPr lang="hr-HR" sz="1600" b="1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) koriste se u pravokutnim trokutima kada</a:t>
              </a:r>
              <a:r>
                <a:rPr lang="hr-HR" sz="160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  <a:tabLst>
                  <a:tab pos="1363980" algn="l"/>
                </a:tabLst>
              </a:pPr>
              <a:endParaRPr lang="hr-HR" sz="16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625475" lvl="0" indent="-6254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sr-Latn-RS" altLang="sr-Latn-RS" sz="16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znamo </a:t>
              </a:r>
              <a:r>
                <a:rPr lang="sr-Latn-RS" altLang="sr-Latn-RS" sz="16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kut i jednu stranicu → tražimo drugu stranicu</a:t>
              </a:r>
              <a:r>
                <a:rPr lang="sr-Latn-RS" altLang="sr-Latn-RS" sz="16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  <a:p>
              <a:pPr marL="625475" lvl="0" indent="-6254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sr-Latn-RS" altLang="sr-Latn-RS" sz="16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znamo </a:t>
              </a:r>
              <a:r>
                <a:rPr lang="sr-Latn-RS" altLang="sr-Latn-RS" sz="1600" b="1" dirty="0" err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dvije</a:t>
              </a:r>
              <a:r>
                <a:rPr lang="sr-Latn-RS" altLang="sr-Latn-RS" sz="16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stranice → tražimo kut</a:t>
              </a:r>
              <a:r>
                <a:rPr lang="sr-Latn-RS" altLang="sr-Latn-RS" sz="16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sr-Latn-RS" altLang="sr-Latn-R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Pravokutnik 23"/>
            <p:cNvSpPr/>
            <p:nvPr/>
          </p:nvSpPr>
          <p:spPr>
            <a:xfrm>
              <a:off x="4067286" y="4771183"/>
              <a:ext cx="7292789" cy="15741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  <a:tabLst>
                  <a:tab pos="1363980" algn="l"/>
                </a:tabLst>
              </a:pPr>
              <a:r>
                <a:rPr lang="hr-HR" b="1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Kosinusov</a:t>
              </a:r>
              <a:r>
                <a:rPr lang="hr-HR" b="1" dirty="0">
                  <a:solidFill>
                    <a:sysClr val="windowText" lastClr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poučak koristi se u bilo kojem trokutu, povezuje tri stranice i jedan kut, odnosno kada</a:t>
              </a:r>
              <a:r>
                <a:rPr lang="hr-HR" b="1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  <a:tabLst>
                  <a:tab pos="1363980" algn="l"/>
                </a:tabLst>
              </a:pPr>
              <a:endParaRPr lang="hr-HR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533400" indent="-285750">
                <a:lnSpc>
                  <a:spcPct val="107000"/>
                </a:lnSpc>
                <a:spcAft>
                  <a:spcPts val="0"/>
                </a:spcAft>
                <a:buFont typeface="Arial" panose="020B0604020202020204" pitchFamily="34" charset="0"/>
                <a:buChar char="•"/>
                <a:tabLst>
                  <a:tab pos="1363980" algn="l"/>
                </a:tabLst>
              </a:pPr>
              <a:r>
                <a:rPr lang="hr-HR" b="1" dirty="0">
                  <a:solidFill>
                    <a:sysClr val="windowText" lastClr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znamo dvije stranice i kut između njih (SKS) → tražimo treću stranicu,</a:t>
              </a:r>
            </a:p>
            <a:p>
              <a:pPr marL="533400" indent="-285750">
                <a:lnSpc>
                  <a:spcPct val="107000"/>
                </a:lnSpc>
                <a:spcAft>
                  <a:spcPts val="0"/>
                </a:spcAft>
                <a:buFont typeface="Arial" panose="020B0604020202020204" pitchFamily="34" charset="0"/>
                <a:buChar char="•"/>
                <a:tabLst>
                  <a:tab pos="1363980" algn="l"/>
                </a:tabLst>
              </a:pPr>
              <a:r>
                <a:rPr lang="hr-HR" b="1" dirty="0">
                  <a:solidFill>
                    <a:sysClr val="windowText" lastClr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ili tri stranice (SSS) → tražimo neki kut.</a:t>
              </a:r>
            </a:p>
          </p:txBody>
        </p:sp>
      </p:grpSp>
      <p:grpSp>
        <p:nvGrpSpPr>
          <p:cNvPr id="8" name="Grupa 7"/>
          <p:cNvGrpSpPr/>
          <p:nvPr/>
        </p:nvGrpSpPr>
        <p:grpSpPr>
          <a:xfrm>
            <a:off x="148856" y="3227373"/>
            <a:ext cx="3412776" cy="2434947"/>
            <a:chOff x="137528" y="3046185"/>
            <a:chExt cx="3412776" cy="2434947"/>
          </a:xfrm>
        </p:grpSpPr>
        <p:sp>
          <p:nvSpPr>
            <p:cNvPr id="17" name="Pravokutnik 16"/>
            <p:cNvSpPr/>
            <p:nvPr/>
          </p:nvSpPr>
          <p:spPr>
            <a:xfrm>
              <a:off x="750365" y="5111800"/>
              <a:ext cx="18526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r-HR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Kosinusov</a:t>
              </a:r>
              <a:r>
                <a:rPr lang="hr-HR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poučak</a:t>
              </a:r>
              <a:endParaRPr lang="hr-HR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1026" name="Picture 2" descr="undefined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528" y="3046185"/>
              <a:ext cx="3412776" cy="2026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1443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6" grpId="0"/>
      <p:bldP spid="22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98" b="25914"/>
          <a:stretch/>
        </p:blipFill>
        <p:spPr>
          <a:xfrm>
            <a:off x="10215907" y="5648445"/>
            <a:ext cx="1983266" cy="1204175"/>
          </a:xfrm>
          <a:prstGeom prst="rect">
            <a:avLst/>
          </a:prstGeom>
        </p:spPr>
      </p:pic>
      <p:pic>
        <p:nvPicPr>
          <p:cNvPr id="12294" name="Picture 6" descr="Calculating | Part of explainer video by Maria Kulinskaya on Dribbbl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89" y="611600"/>
            <a:ext cx="1067348" cy="80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>
          <a:xfrm>
            <a:off x="11360075" y="6487496"/>
            <a:ext cx="839098" cy="365125"/>
          </a:xfrm>
        </p:spPr>
        <p:txBody>
          <a:bodyPr/>
          <a:lstStyle/>
          <a:p>
            <a:pPr algn="ctr"/>
            <a:fld id="{3C175501-ED1D-460C-98C7-822A1EE6236C}" type="slidenum">
              <a:rPr lang="hr-HR" sz="1400" smtClean="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5</a:t>
            </a:fld>
            <a:endParaRPr lang="hr-HR" sz="1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Pravokutnik 17"/>
          <p:cNvSpPr/>
          <p:nvPr/>
        </p:nvSpPr>
        <p:spPr>
          <a:xfrm>
            <a:off x="2979184" y="1"/>
            <a:ext cx="9212816" cy="6852620"/>
          </a:xfrm>
          <a:prstGeom prst="rect">
            <a:avLst/>
          </a:prstGeom>
          <a:solidFill>
            <a:schemeClr val="dk1">
              <a:alpha val="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0" name="TekstniOkvir 9"/>
          <p:cNvSpPr txBox="1"/>
          <p:nvPr/>
        </p:nvSpPr>
        <p:spPr>
          <a:xfrm>
            <a:off x="0" y="71033"/>
            <a:ext cx="11914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latin typeface="Arial Black" panose="020B0A04020102020204" pitchFamily="34" charset="0"/>
              </a:rPr>
              <a:t>1.3.Temeljni pojmovi trigonometrije – primjena funkcija na pravokutnom trokutu</a:t>
            </a:r>
            <a:endParaRPr lang="hr-HR" sz="2000" b="1" dirty="0">
              <a:latin typeface="Arial Black" panose="020B0A04020102020204" pitchFamily="34" charset="0"/>
            </a:endParaRPr>
          </a:p>
        </p:txBody>
      </p:sp>
      <p:cxnSp>
        <p:nvCxnSpPr>
          <p:cNvPr id="19" name="Ravni poveznik 18"/>
          <p:cNvCxnSpPr/>
          <p:nvPr/>
        </p:nvCxnSpPr>
        <p:spPr>
          <a:xfrm>
            <a:off x="118334" y="516367"/>
            <a:ext cx="11854927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upa 32"/>
          <p:cNvGrpSpPr/>
          <p:nvPr/>
        </p:nvGrpSpPr>
        <p:grpSpPr>
          <a:xfrm>
            <a:off x="3120586" y="602748"/>
            <a:ext cx="8852676" cy="1209181"/>
            <a:chOff x="3715474" y="635816"/>
            <a:chExt cx="8483699" cy="1209181"/>
          </a:xfrm>
        </p:grpSpPr>
        <p:sp>
          <p:nvSpPr>
            <p:cNvPr id="29" name="TekstniOkvir 28"/>
            <p:cNvSpPr txBox="1"/>
            <p:nvPr/>
          </p:nvSpPr>
          <p:spPr>
            <a:xfrm>
              <a:off x="3715474" y="635816"/>
              <a:ext cx="84836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b="1" dirty="0" smtClean="0">
                  <a:latin typeface="Arial Black" panose="020B0A04020102020204" pitchFamily="34" charset="0"/>
                </a:rPr>
                <a:t>Primjer</a:t>
              </a:r>
              <a:endParaRPr lang="hr-HR" b="1" dirty="0">
                <a:latin typeface="Arial Black" panose="020B0A040201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Pravokutnik 29"/>
                <p:cNvSpPr/>
                <p:nvPr/>
              </p:nvSpPr>
              <p:spPr>
                <a:xfrm>
                  <a:off x="4883318" y="644668"/>
                  <a:ext cx="7308682" cy="120032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hr-HR" dirty="0" smtClean="0">
                      <a:solidFill>
                        <a:schemeClr val="tx1"/>
                      </a:solidFill>
                      <a:ea typeface="Cambria" panose="02040503050406030204" pitchFamily="18" charset="0"/>
                    </a:rPr>
                    <a:t>Za pravokutni trokut na slici (skici) izračunati: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hr-HR" dirty="0">
                      <a:solidFill>
                        <a:schemeClr val="tx1"/>
                      </a:solidFill>
                      <a:ea typeface="Cambria" panose="02040503050406030204" pitchFamily="18" charset="0"/>
                    </a:rPr>
                    <a:t>dužinu stranice </a:t>
                  </a:r>
                  <a:r>
                    <a:rPr lang="hr-HR" i="1" dirty="0">
                      <a:solidFill>
                        <a:schemeClr val="tx1"/>
                      </a:solidFill>
                      <a:ea typeface="Cambria" panose="02040503050406030204" pitchFamily="18" charset="0"/>
                    </a:rPr>
                    <a:t>m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hr-HR" dirty="0" smtClean="0">
                      <a:solidFill>
                        <a:schemeClr val="tx1"/>
                      </a:solidFill>
                      <a:ea typeface="Cambria" panose="02040503050406030204" pitchFamily="18" charset="0"/>
                    </a:rPr>
                    <a:t>trigonometrijske </a:t>
                  </a:r>
                  <a:r>
                    <a:rPr lang="hr-HR" dirty="0">
                      <a:solidFill>
                        <a:schemeClr val="tx1"/>
                      </a:solidFill>
                      <a:ea typeface="Cambria" panose="02040503050406030204" pitchFamily="18" charset="0"/>
                    </a:rPr>
                    <a:t>funkcije za kut </a:t>
                  </a:r>
                  <a14:m>
                    <m:oMath xmlns:m="http://schemas.openxmlformats.org/officeDocument/2006/math">
                      <m:r>
                        <a:rPr lang="hr-H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hr-H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hr-H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hr-H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hr-H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hr-H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a14:m>
                  <a:endParaRPr lang="hr-HR" dirty="0">
                    <a:solidFill>
                      <a:schemeClr val="tx1"/>
                    </a:solidFill>
                    <a:ea typeface="Cambria" panose="02040503050406030204" pitchFamily="18" charset="0"/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hr-HR" dirty="0">
                      <a:solidFill>
                        <a:schemeClr val="tx1"/>
                      </a:solidFill>
                      <a:ea typeface="Cambria" panose="02040503050406030204" pitchFamily="18" charset="0"/>
                    </a:rPr>
                    <a:t>iznos kutova </a:t>
                  </a:r>
                  <a14:m>
                    <m:oMath xmlns:m="http://schemas.openxmlformats.org/officeDocument/2006/math">
                      <m:r>
                        <a:rPr lang="hr-H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hr-H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hr-H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hr-H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hr-H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hr-HR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</m:oMath>
                  </a14:m>
                  <a:r>
                    <a:rPr lang="hr-HR" dirty="0">
                      <a:solidFill>
                        <a:schemeClr val="tx1"/>
                      </a:solidFill>
                      <a:ea typeface="Cambria" panose="02040503050406030204" pitchFamily="18" charset="0"/>
                    </a:rPr>
                    <a:t>ako je zadano: k = 50 mm, n = 90 mm</a:t>
                  </a:r>
                </a:p>
              </p:txBody>
            </p:sp>
          </mc:Choice>
          <mc:Fallback xmlns="">
            <p:sp>
              <p:nvSpPr>
                <p:cNvPr id="30" name="Pravokutnik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3318" y="644668"/>
                  <a:ext cx="7308682" cy="1200329"/>
                </a:xfrm>
                <a:prstGeom prst="rect">
                  <a:avLst/>
                </a:prstGeom>
                <a:blipFill>
                  <a:blip r:embed="rId4"/>
                  <a:stretch>
                    <a:fillRect l="-667" t="-2538" b="-7107"/>
                  </a:stretch>
                </a:blipFill>
              </p:spPr>
              <p:txBody>
                <a:bodyPr/>
                <a:lstStyle/>
                <a:p>
                  <a:r>
                    <a:rPr lang="hr-H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1" name="Slika 30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25" t="10680" r="24117" b="48849"/>
          <a:stretch/>
        </p:blipFill>
        <p:spPr>
          <a:xfrm rot="16200000">
            <a:off x="184360" y="859360"/>
            <a:ext cx="2029856" cy="24472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Pravokutnik 31"/>
              <p:cNvSpPr/>
              <p:nvPr/>
            </p:nvSpPr>
            <p:spPr>
              <a:xfrm>
                <a:off x="3059351" y="2415120"/>
                <a:ext cx="9232779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r-HR" b="1" dirty="0" smtClean="0">
                    <a:solidFill>
                      <a:schemeClr val="tx1"/>
                    </a:solidFill>
                    <a:ea typeface="Cambria" panose="02040503050406030204" pitchFamily="18" charset="0"/>
                  </a:rPr>
                  <a:t>dužinu stranice m (u ovom slučaju je prema Pitagorinom poučku, jer nemamo niti jedan zadani kut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r-HR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hr-HR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𝐜</m:t>
                        </m:r>
                      </m:e>
                      <m:sup>
                        <m:r>
                          <a:rPr lang="hr-HR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hr-HR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hr-HR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hr-HR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𝐚</m:t>
                        </m:r>
                      </m:e>
                      <m:sup>
                        <m:r>
                          <a:rPr lang="hr-HR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hr-HR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hr-HR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hr-HR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𝐛</m:t>
                        </m:r>
                      </m:e>
                      <m:sup>
                        <m:r>
                          <a:rPr lang="hr-HR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hr-HR" b="1" dirty="0" smtClean="0">
                    <a:solidFill>
                      <a:schemeClr val="tx1"/>
                    </a:solidFill>
                    <a:ea typeface="Cambria" panose="02040503050406030204" pitchFamily="18" charset="0"/>
                  </a:rPr>
                  <a:t>):</a:t>
                </a:r>
                <a:endParaRPr lang="hr-HR" b="1" dirty="0">
                  <a:solidFill>
                    <a:schemeClr val="tx1"/>
                  </a:solidFill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Pravokutnik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351" y="2415120"/>
                <a:ext cx="9232779" cy="646331"/>
              </a:xfrm>
              <a:prstGeom prst="rect">
                <a:avLst/>
              </a:prstGeom>
              <a:blipFill>
                <a:blip r:embed="rId7"/>
                <a:stretch>
                  <a:fillRect l="-462" t="-4717" b="-15094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kstniOkvir 33"/>
              <p:cNvSpPr txBox="1"/>
              <p:nvPr/>
            </p:nvSpPr>
            <p:spPr>
              <a:xfrm>
                <a:off x="7067326" y="3148960"/>
                <a:ext cx="3428311" cy="307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hr-H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hr-H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r-H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90</m:t>
                              </m:r>
                            </m:e>
                            <m:sup>
                              <m:r>
                                <a:rPr lang="hr-H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hr-H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hr-H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r-H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hr-H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hr-H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hr-H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hr-H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5600</m:t>
                          </m:r>
                        </m:e>
                      </m:rad>
                      <m:r>
                        <a:rPr lang="hr-H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=74,833 </m:t>
                      </m:r>
                      <m:r>
                        <a:rPr lang="hr-H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hr-HR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TekstniOkvir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7326" y="3148960"/>
                <a:ext cx="3428311" cy="307072"/>
              </a:xfrm>
              <a:prstGeom prst="rect">
                <a:avLst/>
              </a:prstGeom>
              <a:blipFill>
                <a:blip r:embed="rId8"/>
                <a:stretch>
                  <a:fillRect l="-178" r="-355" b="-6000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kstniOkvir 34"/>
              <p:cNvSpPr txBox="1"/>
              <p:nvPr/>
            </p:nvSpPr>
            <p:spPr>
              <a:xfrm>
                <a:off x="5754544" y="3148960"/>
                <a:ext cx="1321516" cy="307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hr-H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hr-H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hr-H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r-H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hr-H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hr-H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hr-H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r-H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hr-H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hr-HR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TekstniOkvir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4544" y="3148960"/>
                <a:ext cx="1321516" cy="307072"/>
              </a:xfrm>
              <a:prstGeom prst="rect">
                <a:avLst/>
              </a:prstGeom>
              <a:blipFill>
                <a:blip r:embed="rId9"/>
                <a:stretch>
                  <a:fillRect l="-1843" r="-461" b="-6000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kstniOkvir 35"/>
              <p:cNvSpPr txBox="1"/>
              <p:nvPr/>
            </p:nvSpPr>
            <p:spPr>
              <a:xfrm>
                <a:off x="3592128" y="3180059"/>
                <a:ext cx="1756122" cy="251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hr-HR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e>
                        <m:sup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hr-HR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</m:e>
                        <m:sup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hr-HR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→</m:t>
                      </m:r>
                    </m:oMath>
                  </m:oMathPara>
                </a14:m>
                <a:endParaRPr lang="hr-HR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TekstniOkvir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2128" y="3180059"/>
                <a:ext cx="1756122" cy="251800"/>
              </a:xfrm>
              <a:prstGeom prst="rect">
                <a:avLst/>
              </a:prstGeom>
              <a:blipFill>
                <a:blip r:embed="rId10"/>
                <a:stretch>
                  <a:fillRect l="-1042" t="-2439" r="-1389" b="-7317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Pravokutnik 36"/>
              <p:cNvSpPr/>
              <p:nvPr/>
            </p:nvSpPr>
            <p:spPr>
              <a:xfrm>
                <a:off x="3079210" y="3617828"/>
                <a:ext cx="401892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r-HR" b="1" dirty="0" smtClean="0">
                    <a:solidFill>
                      <a:schemeClr val="tx1"/>
                    </a:solidFill>
                    <a:ea typeface="Cambria" panose="02040503050406030204" pitchFamily="18" charset="0"/>
                  </a:rPr>
                  <a:t>tigonometrijske funkcije za kut </a:t>
                </a:r>
                <a14:m>
                  <m:oMath xmlns:m="http://schemas.openxmlformats.org/officeDocument/2006/math">
                    <m:r>
                      <a:rPr lang="hr-HR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hr-HR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hr-HR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𝒊</m:t>
                    </m:r>
                    <m:r>
                      <a:rPr lang="hr-HR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hr-HR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hr-HR" b="1" dirty="0" smtClean="0">
                    <a:solidFill>
                      <a:schemeClr val="tx1"/>
                    </a:solidFill>
                    <a:ea typeface="Cambria" panose="02040503050406030204" pitchFamily="18" charset="0"/>
                  </a:rPr>
                  <a:t>:</a:t>
                </a:r>
                <a:endParaRPr lang="hr-HR" b="1" dirty="0">
                  <a:solidFill>
                    <a:schemeClr val="tx1"/>
                  </a:solidFill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Pravokutnik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9210" y="3617828"/>
                <a:ext cx="4018921" cy="369332"/>
              </a:xfrm>
              <a:prstGeom prst="rect">
                <a:avLst/>
              </a:prstGeom>
              <a:blipFill>
                <a:blip r:embed="rId11"/>
                <a:stretch>
                  <a:fillRect l="-910" t="-8197" r="-303" b="-24590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kstniOkvir 37"/>
              <p:cNvSpPr txBox="1"/>
              <p:nvPr/>
            </p:nvSpPr>
            <p:spPr>
              <a:xfrm>
                <a:off x="3681402" y="4097153"/>
                <a:ext cx="1057597" cy="4252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sz="1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e>
                      </m:func>
                      <m:r>
                        <a:rPr lang="hr-HR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den>
                      </m:f>
                      <m:r>
                        <a:rPr lang="hr-HR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hr-HR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TekstniOkvir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1402" y="4097153"/>
                <a:ext cx="1057597" cy="425245"/>
              </a:xfrm>
              <a:prstGeom prst="rect">
                <a:avLst/>
              </a:prstGeom>
              <a:blipFill>
                <a:blip r:embed="rId12"/>
                <a:stretch>
                  <a:fillRect l="-4046" r="-3468" b="-1142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Pravokutnik 38"/>
              <p:cNvSpPr/>
              <p:nvPr/>
            </p:nvSpPr>
            <p:spPr>
              <a:xfrm>
                <a:off x="4839570" y="4029955"/>
                <a:ext cx="3041538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sz="16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    </m:t>
                          </m:r>
                          <m:r>
                            <a:rPr lang="hr-HR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</m:fName>
                        <m:e>
                          <m:r>
                            <a:rPr lang="hr-HR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e>
                      </m:func>
                      <m:r>
                        <a:rPr lang="hr-HR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r-HR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𝟕𝟒</m:t>
                          </m:r>
                          <m:r>
                            <a:rPr lang="hr-HR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hr-HR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𝟖𝟑𝟑</m:t>
                          </m:r>
                        </m:num>
                        <m:den>
                          <m:r>
                            <a:rPr lang="hr-HR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𝟗𝟎</m:t>
                          </m:r>
                        </m:den>
                      </m:f>
                      <m:r>
                        <a:rPr lang="hr-HR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hr-HR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hr-HR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𝟖𝟑𝟏𝟓</m:t>
                      </m:r>
                    </m:oMath>
                  </m:oMathPara>
                </a14:m>
                <a:endParaRPr lang="hr-HR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Pravokutnik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570" y="4029955"/>
                <a:ext cx="3041538" cy="55496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kstniOkvir 39"/>
              <p:cNvSpPr txBox="1"/>
              <p:nvPr/>
            </p:nvSpPr>
            <p:spPr>
              <a:xfrm>
                <a:off x="3681402" y="4656992"/>
                <a:ext cx="1084848" cy="4252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sz="1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𝜷</m:t>
                          </m:r>
                        </m:e>
                      </m:func>
                      <m:r>
                        <a:rPr lang="hr-HR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den>
                      </m:f>
                      <m:r>
                        <a:rPr lang="hr-HR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hr-HR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TekstniOkvir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1402" y="4656992"/>
                <a:ext cx="1084848" cy="425245"/>
              </a:xfrm>
              <a:prstGeom prst="rect">
                <a:avLst/>
              </a:prstGeom>
              <a:blipFill>
                <a:blip r:embed="rId14"/>
                <a:stretch>
                  <a:fillRect l="-2247" r="-2809" b="-10000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Pravokutnik 40"/>
              <p:cNvSpPr/>
              <p:nvPr/>
            </p:nvSpPr>
            <p:spPr>
              <a:xfrm>
                <a:off x="4839570" y="4589794"/>
                <a:ext cx="3055965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sz="16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    </m:t>
                          </m:r>
                          <m:r>
                            <a:rPr lang="hr-HR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hr-HR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𝜷</m:t>
                          </m:r>
                        </m:e>
                      </m:func>
                      <m:r>
                        <a:rPr lang="hr-HR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r-HR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𝟕𝟒</m:t>
                          </m:r>
                          <m:r>
                            <a:rPr lang="hr-HR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hr-HR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𝟖𝟑𝟑</m:t>
                          </m:r>
                        </m:num>
                        <m:den>
                          <m:r>
                            <a:rPr lang="hr-HR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𝟗𝟎</m:t>
                          </m:r>
                        </m:den>
                      </m:f>
                      <m:r>
                        <a:rPr lang="hr-HR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hr-HR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hr-HR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𝟖𝟑𝟏𝟓</m:t>
                      </m:r>
                    </m:oMath>
                  </m:oMathPara>
                </a14:m>
                <a:endParaRPr lang="hr-HR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Pravokutnik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570" y="4589794"/>
                <a:ext cx="3055965" cy="55496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Pravokutnik 41"/>
              <p:cNvSpPr/>
              <p:nvPr/>
            </p:nvSpPr>
            <p:spPr>
              <a:xfrm>
                <a:off x="3059351" y="5466391"/>
                <a:ext cx="223497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r-HR" b="1" dirty="0" smtClean="0">
                    <a:solidFill>
                      <a:schemeClr val="tx1"/>
                    </a:solidFill>
                    <a:ea typeface="Cambria" panose="02040503050406030204" pitchFamily="18" charset="0"/>
                  </a:rPr>
                  <a:t>iznos kutova </a:t>
                </a:r>
                <a14:m>
                  <m:oMath xmlns:m="http://schemas.openxmlformats.org/officeDocument/2006/math">
                    <m:r>
                      <a:rPr lang="hr-HR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hr-HR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hr-HR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𝒊</m:t>
                    </m:r>
                    <m:r>
                      <a:rPr lang="hr-HR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hr-HR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endParaRPr lang="hr-HR" b="1" dirty="0">
                  <a:solidFill>
                    <a:schemeClr val="tx1"/>
                  </a:solidFill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Pravokutnik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351" y="5466391"/>
                <a:ext cx="2234971" cy="369332"/>
              </a:xfrm>
              <a:prstGeom prst="rect">
                <a:avLst/>
              </a:prstGeom>
              <a:blipFill>
                <a:blip r:embed="rId16"/>
                <a:stretch>
                  <a:fillRect l="-1913" t="-10000" b="-26667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Pravokutnik 42"/>
              <p:cNvSpPr/>
              <p:nvPr/>
            </p:nvSpPr>
            <p:spPr>
              <a:xfrm>
                <a:off x="3635896" y="6415191"/>
                <a:ext cx="218091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sz="1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𝜷</m:t>
                          </m:r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𝟖𝟑𝟏𝟓</m:t>
                          </m:r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 →</m:t>
                          </m:r>
                        </m:e>
                      </m:func>
                    </m:oMath>
                  </m:oMathPara>
                </a14:m>
                <a:endParaRPr lang="hr-HR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Pravokutnik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6415191"/>
                <a:ext cx="2180918" cy="338554"/>
              </a:xfrm>
              <a:prstGeom prst="rect">
                <a:avLst/>
              </a:prstGeom>
              <a:blipFill>
                <a:blip r:embed="rId17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Pravokutnik 43"/>
              <p:cNvSpPr/>
              <p:nvPr/>
            </p:nvSpPr>
            <p:spPr>
              <a:xfrm>
                <a:off x="3635896" y="5964241"/>
                <a:ext cx="220015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sz="1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𝟖𝟑𝟏𝟓</m:t>
                          </m:r>
                          <m:r>
                            <m:rPr>
                              <m:nor/>
                            </m:rPr>
                            <a:rPr lang="hr-HR" sz="1600" b="1" dirty="0">
                              <a:solidFill>
                                <a:schemeClr val="tx1"/>
                              </a:solidFill>
                            </a:rPr>
                            <m:t> </m:t>
                          </m:r>
                          <m:r>
                            <a:rPr lang="hr-HR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</m:t>
                          </m:r>
                          <m:r>
                            <a:rPr lang="hr-HR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 </m:t>
                          </m:r>
                        </m:e>
                      </m:func>
                    </m:oMath>
                  </m:oMathPara>
                </a14:m>
                <a:endParaRPr lang="hr-HR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Pravokutnik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5964241"/>
                <a:ext cx="2200154" cy="33855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Pravokutnik 44"/>
              <p:cNvSpPr/>
              <p:nvPr/>
            </p:nvSpPr>
            <p:spPr>
              <a:xfrm>
                <a:off x="6138259" y="5964241"/>
                <a:ext cx="400661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𝜶</m:t>
                      </m:r>
                      <m:r>
                        <a:rPr lang="hr-HR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hr-HR" sz="16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sz="16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𝒂𝒓𝒄𝒔𝒊𝒏</m:t>
                          </m:r>
                        </m:fName>
                        <m:e>
                          <m:d>
                            <m:dPr>
                              <m:ctrlPr>
                                <a:rPr lang="hr-HR" sz="16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sz="16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hr-HR" sz="16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hr-HR" sz="16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𝟖𝟑𝟏𝟓</m:t>
                              </m:r>
                            </m:e>
                          </m:d>
                        </m:e>
                      </m:func>
                      <m:r>
                        <a:rPr lang="hr-HR" sz="16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hr-HR" sz="16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𝟓𝟔</m:t>
                      </m:r>
                      <m:r>
                        <a:rPr lang="hr-HR" sz="16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hr-HR" sz="16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𝟐𝟓</m:t>
                      </m:r>
                      <m:r>
                        <a:rPr lang="hr-HR" sz="16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°=</m:t>
                      </m:r>
                      <m:r>
                        <a:rPr lang="hr-HR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𝟓𝟔</m:t>
                      </m:r>
                      <m:r>
                        <a:rPr lang="hr-HR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 </m:t>
                      </m:r>
                      <m:r>
                        <a:rPr lang="hr-HR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𝟏𝟓</m:t>
                      </m:r>
                      <m:r>
                        <a:rPr lang="hr-HR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hr-HR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Pravokutnik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8259" y="5964241"/>
                <a:ext cx="4006610" cy="33855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Pravokutnik 45"/>
              <p:cNvSpPr/>
              <p:nvPr/>
            </p:nvSpPr>
            <p:spPr>
              <a:xfrm>
                <a:off x="6138259" y="6415191"/>
                <a:ext cx="402956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𝜷</m:t>
                      </m:r>
                      <m:r>
                        <a:rPr lang="hr-HR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hr-HR" sz="16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sz="16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𝒂𝒓𝒄𝒄𝒐𝒔</m:t>
                          </m:r>
                        </m:fName>
                        <m:e>
                          <m:d>
                            <m:dPr>
                              <m:ctrlPr>
                                <a:rPr lang="hr-HR" sz="16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sz="16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hr-HR" sz="16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hr-HR" sz="16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𝟖𝟑𝟏𝟓</m:t>
                              </m:r>
                            </m:e>
                          </m:d>
                        </m:e>
                      </m:func>
                      <m:r>
                        <a:rPr lang="hr-HR" sz="16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hr-HR" sz="16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𝟑𝟑</m:t>
                      </m:r>
                      <m:r>
                        <a:rPr lang="hr-HR" sz="16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hr-HR" sz="16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𝟕𝟓</m:t>
                      </m:r>
                      <m:r>
                        <a:rPr lang="hr-HR" sz="16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°=</m:t>
                      </m:r>
                      <m:r>
                        <a:rPr lang="hr-HR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𝟑𝟑</m:t>
                      </m:r>
                      <m:r>
                        <a:rPr lang="hr-HR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 </m:t>
                      </m:r>
                      <m:sSup>
                        <m:sSupPr>
                          <m:ctrlPr>
                            <a:rPr lang="hr-HR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r-HR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𝟒𝟓</m:t>
                          </m:r>
                        </m:e>
                        <m:sup>
                          <m:r>
                            <a:rPr lang="hr-HR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hr-HR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Pravokutnik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8259" y="6415191"/>
                <a:ext cx="4029565" cy="338554"/>
              </a:xfrm>
              <a:prstGeom prst="rect">
                <a:avLst/>
              </a:prstGeom>
              <a:blipFill>
                <a:blip r:embed="rId20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Slika 46"/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173" b="833"/>
          <a:stretch/>
        </p:blipFill>
        <p:spPr>
          <a:xfrm>
            <a:off x="155242" y="3439723"/>
            <a:ext cx="2187484" cy="2505075"/>
          </a:xfrm>
          <a:prstGeom prst="rect">
            <a:avLst/>
          </a:prstGeom>
          <a:ln>
            <a:noFill/>
          </a:ln>
        </p:spPr>
      </p:pic>
      <p:sp>
        <p:nvSpPr>
          <p:cNvPr id="48" name="TekstniOkvir 47"/>
          <p:cNvSpPr txBox="1"/>
          <p:nvPr/>
        </p:nvSpPr>
        <p:spPr>
          <a:xfrm>
            <a:off x="426736" y="3002584"/>
            <a:ext cx="1545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 smtClean="0"/>
              <a:t>Skica zadanog trokuta</a:t>
            </a:r>
            <a:endParaRPr lang="hr-HR" sz="1200" dirty="0"/>
          </a:p>
        </p:txBody>
      </p:sp>
      <p:sp>
        <p:nvSpPr>
          <p:cNvPr id="49" name="TekstniOkvir 48"/>
          <p:cNvSpPr txBox="1"/>
          <p:nvPr/>
        </p:nvSpPr>
        <p:spPr>
          <a:xfrm>
            <a:off x="221075" y="6079338"/>
            <a:ext cx="2055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 smtClean="0"/>
              <a:t>Stvarni izgled zadanog trokuta</a:t>
            </a:r>
            <a:endParaRPr lang="hr-HR" sz="1200" dirty="0"/>
          </a:p>
        </p:txBody>
      </p:sp>
      <p:pic>
        <p:nvPicPr>
          <p:cNvPr id="50" name="Picture 2" descr="https://primary.jwwb.nl/public/z/u/y/temp-bijbbduofjjtdtyrxqvy/n2-standard-mru0rm.png"/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E7E6E6"/>
              </a:clrFrom>
              <a:clrTo>
                <a:srgbClr val="E7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3197"/>
            <a:ext cx="2969111" cy="50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asti oblačić 1"/>
          <p:cNvSpPr/>
          <p:nvPr/>
        </p:nvSpPr>
        <p:spPr>
          <a:xfrm>
            <a:off x="730854" y="297080"/>
            <a:ext cx="7587574" cy="3909341"/>
          </a:xfrm>
          <a:prstGeom prst="wedgeEllipseCallout">
            <a:avLst>
              <a:gd name="adj1" fmla="val 62757"/>
              <a:gd name="adj2" fmla="val 92111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kstniOkvir 2"/>
              <p:cNvSpPr txBox="1"/>
              <p:nvPr/>
            </p:nvSpPr>
            <p:spPr>
              <a:xfrm>
                <a:off x="2083932" y="1078198"/>
                <a:ext cx="9621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𝟓𝟔</m:t>
                      </m:r>
                      <m:r>
                        <a:rPr lang="hr-HR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hr-HR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  <m:r>
                        <a:rPr lang="hr-HR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hr-HR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kstniOkvi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932" y="1078198"/>
                <a:ext cx="962123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kstniOkvir 50"/>
              <p:cNvSpPr txBox="1"/>
              <p:nvPr/>
            </p:nvSpPr>
            <p:spPr>
              <a:xfrm>
                <a:off x="2909699" y="1647018"/>
                <a:ext cx="5806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56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51" name="TekstniOkvir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9699" y="1647018"/>
                <a:ext cx="580608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kstniOkvir 51"/>
              <p:cNvSpPr txBox="1"/>
              <p:nvPr/>
            </p:nvSpPr>
            <p:spPr>
              <a:xfrm>
                <a:off x="2863443" y="2153806"/>
                <a:ext cx="41736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hr-H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r-HR" i="1">
                              <a:latin typeface="Cambria Math" panose="02040503050406030204" pitchFamily="18" charset="0"/>
                            </a:rPr>
                            <m:t>56,25</m:t>
                          </m:r>
                          <m:r>
                            <a:rPr lang="hr-H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°−56°</m:t>
                          </m:r>
                          <m:r>
                            <m:rPr>
                              <m:nor/>
                            </m:rPr>
                            <a:rPr lang="hr-HR" dirty="0"/>
                            <m:t> </m:t>
                          </m:r>
                        </m:e>
                      </m:d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60</m:t>
                          </m:r>
                        </m:e>
                        <m:sup>
                          <m: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=0.25°∙</m:t>
                      </m:r>
                      <m:sSup>
                        <m:sSupPr>
                          <m:ctrlP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60</m:t>
                          </m:r>
                        </m:e>
                        <m:sup>
                          <m: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=15′</m:t>
                      </m:r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52" name="TekstniOkvir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3443" y="2153806"/>
                <a:ext cx="4173642" cy="369332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kstniOkvir 52"/>
              <p:cNvSpPr txBox="1"/>
              <p:nvPr/>
            </p:nvSpPr>
            <p:spPr>
              <a:xfrm>
                <a:off x="2918183" y="2626998"/>
                <a:ext cx="8963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56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°15′</m:t>
                      </m:r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53" name="TekstniOkvir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183" y="2626998"/>
                <a:ext cx="896399" cy="369332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avijena strelica 7"/>
          <p:cNvSpPr/>
          <p:nvPr/>
        </p:nvSpPr>
        <p:spPr>
          <a:xfrm flipV="1">
            <a:off x="2387894" y="1455005"/>
            <a:ext cx="546122" cy="48021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54" name="Savijena strelica 53"/>
          <p:cNvSpPr/>
          <p:nvPr/>
        </p:nvSpPr>
        <p:spPr>
          <a:xfrm flipV="1">
            <a:off x="2387894" y="1455005"/>
            <a:ext cx="491160" cy="100093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55" name="Savijena strelica 54"/>
          <p:cNvSpPr/>
          <p:nvPr/>
        </p:nvSpPr>
        <p:spPr>
          <a:xfrm flipV="1">
            <a:off x="2387894" y="1455005"/>
            <a:ext cx="491160" cy="148383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56" name="Elipsasti oblačić 55"/>
          <p:cNvSpPr/>
          <p:nvPr/>
        </p:nvSpPr>
        <p:spPr>
          <a:xfrm>
            <a:off x="723369" y="297080"/>
            <a:ext cx="7587574" cy="3909341"/>
          </a:xfrm>
          <a:prstGeom prst="wedgeEllipseCallout">
            <a:avLst>
              <a:gd name="adj1" fmla="val 56731"/>
              <a:gd name="adj2" fmla="val 107315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kstniOkvir 56"/>
              <p:cNvSpPr txBox="1"/>
              <p:nvPr/>
            </p:nvSpPr>
            <p:spPr>
              <a:xfrm>
                <a:off x="2028897" y="1063654"/>
                <a:ext cx="9621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𝟑𝟑</m:t>
                      </m:r>
                      <m:r>
                        <a:rPr lang="hr-HR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hr-HR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𝟕𝟓</m:t>
                      </m:r>
                      <m:r>
                        <a:rPr lang="hr-HR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hr-HR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7" name="TekstniOkvir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897" y="1063654"/>
                <a:ext cx="962123" cy="369332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kstniOkvir 57"/>
              <p:cNvSpPr txBox="1"/>
              <p:nvPr/>
            </p:nvSpPr>
            <p:spPr>
              <a:xfrm>
                <a:off x="2902214" y="1647018"/>
                <a:ext cx="5806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33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58" name="TekstniOkvir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2214" y="1647018"/>
                <a:ext cx="580608" cy="3693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kstniOkvir 58"/>
              <p:cNvSpPr txBox="1"/>
              <p:nvPr/>
            </p:nvSpPr>
            <p:spPr>
              <a:xfrm>
                <a:off x="2855958" y="2153806"/>
                <a:ext cx="41736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hr-H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33</m:t>
                          </m:r>
                          <m:r>
                            <a:rPr lang="hr-HR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75</m:t>
                          </m:r>
                          <m:r>
                            <a:rPr lang="hr-H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°−</m:t>
                          </m:r>
                          <m: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33</m:t>
                          </m:r>
                          <m:r>
                            <a:rPr lang="hr-H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  <m:r>
                            <m:rPr>
                              <m:nor/>
                            </m:rPr>
                            <a:rPr lang="hr-HR" dirty="0"/>
                            <m:t> </m:t>
                          </m:r>
                        </m:e>
                      </m:d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60</m:t>
                          </m:r>
                        </m:e>
                        <m:sup>
                          <m: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=0.33°∙</m:t>
                      </m:r>
                      <m:sSup>
                        <m:sSupPr>
                          <m:ctrlP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60</m:t>
                          </m:r>
                        </m:e>
                        <m:sup>
                          <m: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=45′</m:t>
                      </m:r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59" name="TekstniOkvir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5958" y="2153806"/>
                <a:ext cx="4173642" cy="369332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kstniOkvir 59"/>
              <p:cNvSpPr txBox="1"/>
              <p:nvPr/>
            </p:nvSpPr>
            <p:spPr>
              <a:xfrm>
                <a:off x="2910698" y="2626998"/>
                <a:ext cx="8963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33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°45′</m:t>
                      </m:r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60" name="TekstniOkvir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0698" y="2626998"/>
                <a:ext cx="896399" cy="369332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Savijena strelica 60"/>
          <p:cNvSpPr/>
          <p:nvPr/>
        </p:nvSpPr>
        <p:spPr>
          <a:xfrm flipV="1">
            <a:off x="2380409" y="1455005"/>
            <a:ext cx="546122" cy="48021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62" name="Savijena strelica 61"/>
          <p:cNvSpPr/>
          <p:nvPr/>
        </p:nvSpPr>
        <p:spPr>
          <a:xfrm flipV="1">
            <a:off x="2380409" y="1455005"/>
            <a:ext cx="491160" cy="100093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63" name="Savijena strelica 62"/>
          <p:cNvSpPr/>
          <p:nvPr/>
        </p:nvSpPr>
        <p:spPr>
          <a:xfrm flipV="1">
            <a:off x="2380409" y="1455005"/>
            <a:ext cx="491160" cy="148383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05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9" grpId="0"/>
      <p:bldP spid="2" grpId="0" animBg="1"/>
      <p:bldP spid="2" grpId="1" animBg="1"/>
      <p:bldP spid="3" grpId="0"/>
      <p:bldP spid="3" grpId="1"/>
      <p:bldP spid="51" grpId="0"/>
      <p:bldP spid="51" grpId="1"/>
      <p:bldP spid="52" grpId="0"/>
      <p:bldP spid="52" grpId="1"/>
      <p:bldP spid="53" grpId="0"/>
      <p:bldP spid="53" grpId="1"/>
      <p:bldP spid="8" grpId="0" animBg="1"/>
      <p:bldP spid="8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7" grpId="0"/>
      <p:bldP spid="58" grpId="0"/>
      <p:bldP spid="59" grpId="0"/>
      <p:bldP spid="60" grpId="0"/>
      <p:bldP spid="61" grpId="0" animBg="1"/>
      <p:bldP spid="62" grpId="0" animBg="1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>
          <a:xfrm>
            <a:off x="11360075" y="6487496"/>
            <a:ext cx="839098" cy="365125"/>
          </a:xfrm>
        </p:spPr>
        <p:txBody>
          <a:bodyPr/>
          <a:lstStyle/>
          <a:p>
            <a:pPr algn="ctr"/>
            <a:fld id="{3C175501-ED1D-460C-98C7-822A1EE6236C}" type="slidenum">
              <a:rPr lang="hr-HR" sz="1400" smtClean="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6</a:t>
            </a:fld>
            <a:endParaRPr lang="hr-HR" sz="1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98" b="25914"/>
          <a:stretch/>
        </p:blipFill>
        <p:spPr>
          <a:xfrm>
            <a:off x="9771119" y="5378385"/>
            <a:ext cx="2428054" cy="1474236"/>
          </a:xfrm>
          <a:prstGeom prst="rect">
            <a:avLst/>
          </a:prstGeom>
        </p:spPr>
      </p:pic>
      <p:sp>
        <p:nvSpPr>
          <p:cNvPr id="18" name="Pravokutnik 17"/>
          <p:cNvSpPr/>
          <p:nvPr/>
        </p:nvSpPr>
        <p:spPr>
          <a:xfrm>
            <a:off x="3738282" y="0"/>
            <a:ext cx="8453718" cy="6852620"/>
          </a:xfrm>
          <a:prstGeom prst="rect">
            <a:avLst/>
          </a:prstGeom>
          <a:solidFill>
            <a:schemeClr val="dk1">
              <a:alpha val="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0" name="TekstniOkvir 9"/>
          <p:cNvSpPr txBox="1"/>
          <p:nvPr/>
        </p:nvSpPr>
        <p:spPr>
          <a:xfrm>
            <a:off x="1" y="114002"/>
            <a:ext cx="3738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1.3.Temeljni pojmovi trigonometrije</a:t>
            </a:r>
            <a:endParaRPr lang="hr-HR" sz="14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19" name="Ravni poveznik 18"/>
          <p:cNvCxnSpPr/>
          <p:nvPr/>
        </p:nvCxnSpPr>
        <p:spPr>
          <a:xfrm>
            <a:off x="118334" y="516367"/>
            <a:ext cx="11854927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niOkvir 21"/>
          <p:cNvSpPr txBox="1"/>
          <p:nvPr/>
        </p:nvSpPr>
        <p:spPr>
          <a:xfrm>
            <a:off x="3831140" y="67835"/>
            <a:ext cx="7054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latin typeface="Arial Black" panose="020B0A04020102020204" pitchFamily="34" charset="0"/>
              </a:rPr>
              <a:t>Primjeri zadataka</a:t>
            </a:r>
            <a:endParaRPr lang="hr-HR" sz="2000" b="1" dirty="0">
              <a:latin typeface="Arial Black" panose="020B0A04020102020204" pitchFamily="34" charset="0"/>
            </a:endParaRPr>
          </a:p>
        </p:txBody>
      </p:sp>
      <p:pic>
        <p:nvPicPr>
          <p:cNvPr id="11266" name="Picture 2" descr="Man Calculating With Flying Number Around Him GIF | GIFDB.c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05" y="639662"/>
            <a:ext cx="3301795" cy="330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avokutnik 7"/>
          <p:cNvSpPr/>
          <p:nvPr/>
        </p:nvSpPr>
        <p:spPr>
          <a:xfrm>
            <a:off x="16700" y="4026530"/>
            <a:ext cx="37215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400" b="1" dirty="0"/>
              <a:t>Ishodi </a:t>
            </a:r>
            <a:r>
              <a:rPr lang="hr-HR" sz="1400" b="1" dirty="0" smtClean="0"/>
              <a:t>učenja:</a:t>
            </a:r>
          </a:p>
          <a:p>
            <a:endParaRPr lang="hr-HR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primijeniti </a:t>
            </a:r>
            <a:r>
              <a:rPr lang="hr-HR" sz="1400" b="1" dirty="0"/>
              <a:t>Pitagorin poučak</a:t>
            </a:r>
            <a:r>
              <a:rPr lang="hr-HR" sz="1400" dirty="0"/>
              <a:t> za izračun nepoznate stranice pravokutnog trokuta,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koristiti </a:t>
            </a:r>
            <a:r>
              <a:rPr lang="hr-HR" sz="1400" b="1" dirty="0"/>
              <a:t>trigonometrijske funkcije</a:t>
            </a:r>
            <a:r>
              <a:rPr lang="hr-HR" sz="1400" dirty="0"/>
              <a:t> (sin, </a:t>
            </a:r>
            <a:r>
              <a:rPr lang="hr-HR" sz="1400" dirty="0" err="1"/>
              <a:t>cos</a:t>
            </a:r>
            <a:r>
              <a:rPr lang="hr-HR" sz="1400" dirty="0"/>
              <a:t>, </a:t>
            </a:r>
            <a:r>
              <a:rPr lang="hr-HR" sz="1400" dirty="0" err="1"/>
              <a:t>tan</a:t>
            </a:r>
            <a:r>
              <a:rPr lang="hr-HR" sz="1400" dirty="0"/>
              <a:t>) za određivanje stranica i kutova,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povezati </a:t>
            </a:r>
            <a:r>
              <a:rPr lang="hr-HR" sz="1400" b="1" dirty="0"/>
              <a:t>odnose između kutova i stranica</a:t>
            </a:r>
            <a:r>
              <a:rPr lang="hr-HR" sz="1400" dirty="0"/>
              <a:t> u pravokutnom trokutu,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primijeniti </a:t>
            </a:r>
            <a:r>
              <a:rPr lang="hr-HR" sz="1400" b="1" dirty="0"/>
              <a:t>trigonometriju u praktičnim zadacima</a:t>
            </a:r>
            <a:r>
              <a:rPr lang="hr-HR" sz="1400" dirty="0"/>
              <a:t> (npr. izračun visina i duljina).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Pravokutnik 64"/>
              <p:cNvSpPr/>
              <p:nvPr/>
            </p:nvSpPr>
            <p:spPr>
              <a:xfrm>
                <a:off x="18410248" y="1201535"/>
                <a:ext cx="2344325" cy="8332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hr-HR" sz="900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Za pravokutni trokut na slici izračunati:</a:t>
                </a: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hr-HR" sz="9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dužinu stranice </a:t>
                </a:r>
                <a14:m>
                  <m:oMath xmlns:m="http://schemas.openxmlformats.org/officeDocument/2006/math">
                    <m:r>
                      <a:rPr lang="hr-HR" sz="900" b="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hr-HR" sz="9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hr-HR" sz="9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i</m:t>
                    </m:r>
                    <m:r>
                      <a:rPr lang="hr-HR" sz="9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hr-HR" sz="900" b="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hr-HR" sz="900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  <a:endParaRPr lang="hr-HR" sz="9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hr-HR" sz="9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trigonometrijske funkcije za kut </a:t>
                </a:r>
                <a14:m>
                  <m:oMath xmlns:m="http://schemas.openxmlformats.org/officeDocument/2006/math">
                    <m:r>
                      <a:rPr lang="hr-HR" sz="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hr-HR" sz="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hr-HR" sz="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hr-HR" sz="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hr-HR" sz="9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𝛽</m:t>
                    </m:r>
                  </m:oMath>
                </a14:m>
                <a:r>
                  <a:rPr lang="hr-HR" sz="9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hr-HR" sz="9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iznos kutova </a:t>
                </a:r>
                <a14:m>
                  <m:oMath xmlns:m="http://schemas.openxmlformats.org/officeDocument/2006/math">
                    <m:r>
                      <a:rPr lang="hr-HR" sz="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hr-HR" sz="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hr-HR" sz="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hr-HR" sz="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hr-HR" sz="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</m:oMath>
                </a14:m>
                <a:endParaRPr lang="hr-HR" sz="9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hr-HR" sz="9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ako je zadano: </a:t>
                </a:r>
                <a14:m>
                  <m:oMath xmlns:m="http://schemas.openxmlformats.org/officeDocument/2006/math">
                    <m:r>
                      <a:rPr lang="hr-HR" sz="9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hr-HR" sz="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hr-HR" sz="9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hr-HR" sz="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hr-HR" sz="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hr-HR" sz="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hr-HR" sz="9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lang="hr-HR" sz="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hr-HR" sz="9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</m:t>
                    </m:r>
                    <m:r>
                      <a:rPr lang="hr-HR" sz="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hr-HR" sz="9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5" name="Pravokutnik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0248" y="1201535"/>
                <a:ext cx="2344325" cy="833241"/>
              </a:xfrm>
              <a:prstGeom prst="rect">
                <a:avLst/>
              </a:prstGeom>
              <a:blipFill>
                <a:blip r:embed="rId11"/>
                <a:stretch>
                  <a:fillRect b="-1460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kstniOkvir 12"/>
              <p:cNvSpPr txBox="1"/>
              <p:nvPr/>
            </p:nvSpPr>
            <p:spPr>
              <a:xfrm>
                <a:off x="6168216" y="2821903"/>
                <a:ext cx="2806511" cy="3454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kstniOkvir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216" y="2821903"/>
                <a:ext cx="2806511" cy="345416"/>
              </a:xfrm>
              <a:prstGeom prst="rect">
                <a:avLst/>
              </a:prstGeom>
              <a:blipFill>
                <a:blip r:embed="rId12"/>
                <a:stretch>
                  <a:fillRect l="-2174" b="-5263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kstniOkvir 13"/>
          <p:cNvSpPr txBox="1"/>
          <p:nvPr/>
        </p:nvSpPr>
        <p:spPr>
          <a:xfrm>
            <a:off x="4143461" y="2823083"/>
            <a:ext cx="187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/>
              <a:t>Dužina stranice a:</a:t>
            </a:r>
            <a:endParaRPr lang="hr-HR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kstniOkvir 39"/>
              <p:cNvSpPr txBox="1"/>
              <p:nvPr/>
            </p:nvSpPr>
            <p:spPr>
              <a:xfrm>
                <a:off x="4068793" y="3596866"/>
                <a:ext cx="36903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b="1" dirty="0" smtClean="0">
                    <a:solidFill>
                      <a:schemeClr val="tx1"/>
                    </a:solidFill>
                  </a:rPr>
                  <a:t>Trigonometrijske funkcije kuta </a:t>
                </a:r>
                <a14:m>
                  <m:oMath xmlns:m="http://schemas.openxmlformats.org/officeDocument/2006/math">
                    <m:r>
                      <a:rPr lang="hr-H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hr-H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hr-H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𝒊</m:t>
                    </m:r>
                    <m:r>
                      <a:rPr lang="hr-H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hr-H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hr-HR" b="1" dirty="0" smtClean="0">
                    <a:solidFill>
                      <a:schemeClr val="tx1"/>
                    </a:solidFill>
                  </a:rPr>
                  <a:t>:</a:t>
                </a:r>
                <a:endParaRPr lang="hr-H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TekstniOkvir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8793" y="3596866"/>
                <a:ext cx="3690369" cy="369332"/>
              </a:xfrm>
              <a:prstGeom prst="rect">
                <a:avLst/>
              </a:prstGeom>
              <a:blipFill>
                <a:blip r:embed="rId13"/>
                <a:stretch>
                  <a:fillRect l="-1320" t="-8197" r="-330" b="-24590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kstniOkvir 14"/>
              <p:cNvSpPr txBox="1"/>
              <p:nvPr/>
            </p:nvSpPr>
            <p:spPr>
              <a:xfrm>
                <a:off x="4259513" y="4099598"/>
                <a:ext cx="1760162" cy="525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r-H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 </m:t>
                      </m:r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kstniOkvir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9513" y="4099598"/>
                <a:ext cx="1760162" cy="52597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kstniOkvir 41"/>
              <p:cNvSpPr txBox="1"/>
              <p:nvPr/>
            </p:nvSpPr>
            <p:spPr>
              <a:xfrm>
                <a:off x="4259513" y="4720359"/>
                <a:ext cx="1803282" cy="5259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r-H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</m:t>
                      </m:r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TekstniOkvir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9513" y="4720359"/>
                <a:ext cx="1803282" cy="52597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kstniOkvir 42"/>
              <p:cNvSpPr txBox="1"/>
              <p:nvPr/>
            </p:nvSpPr>
            <p:spPr>
              <a:xfrm>
                <a:off x="6260294" y="4102388"/>
                <a:ext cx="1269386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TekstniOkvir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294" y="4102388"/>
                <a:ext cx="1269386" cy="52039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kstniOkvir 46"/>
              <p:cNvSpPr txBox="1"/>
              <p:nvPr/>
            </p:nvSpPr>
            <p:spPr>
              <a:xfrm>
                <a:off x="6260294" y="4723149"/>
                <a:ext cx="1240532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TekstniOkvir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294" y="4723149"/>
                <a:ext cx="1240532" cy="52039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kstniOkvir 47"/>
              <p:cNvSpPr txBox="1"/>
              <p:nvPr/>
            </p:nvSpPr>
            <p:spPr>
              <a:xfrm>
                <a:off x="4257739" y="5485722"/>
                <a:ext cx="17681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b="1" dirty="0" smtClean="0">
                    <a:solidFill>
                      <a:schemeClr val="tx1"/>
                    </a:solidFill>
                  </a:rPr>
                  <a:t>Iznos kuta </a:t>
                </a:r>
                <a14:m>
                  <m:oMath xmlns:m="http://schemas.openxmlformats.org/officeDocument/2006/math">
                    <m:r>
                      <a:rPr lang="hr-H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hr-H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hr-H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𝒊</m:t>
                    </m:r>
                    <m:r>
                      <a:rPr lang="hr-H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hr-H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hr-HR" b="1" dirty="0" smtClean="0">
                    <a:solidFill>
                      <a:schemeClr val="tx1"/>
                    </a:solidFill>
                  </a:rPr>
                  <a:t>:</a:t>
                </a:r>
                <a:endParaRPr lang="hr-H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TekstniOkvir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7739" y="5485722"/>
                <a:ext cx="1768176" cy="369332"/>
              </a:xfrm>
              <a:prstGeom prst="rect">
                <a:avLst/>
              </a:prstGeom>
              <a:blipFill>
                <a:blip r:embed="rId18"/>
                <a:stretch>
                  <a:fillRect l="-2749" t="-10000" r="-1718" b="-26667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kstniOkvir 51"/>
              <p:cNvSpPr txBox="1"/>
              <p:nvPr/>
            </p:nvSpPr>
            <p:spPr>
              <a:xfrm>
                <a:off x="6249274" y="5426571"/>
                <a:ext cx="1813830" cy="5261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r-H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num>
                        <m:den>
                          <m:r>
                            <a:rPr lang="hr-H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den>
                      </m:f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hr-H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d>
                            <m:dPr>
                              <m:ctrlPr>
                                <a:rPr lang="hr-H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</m:e>
                          </m:d>
                        </m:e>
                      </m:func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 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hr-H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" name="TekstniOkvir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9274" y="5426571"/>
                <a:ext cx="1813830" cy="52610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kstniOkvir 52"/>
              <p:cNvSpPr txBox="1"/>
              <p:nvPr/>
            </p:nvSpPr>
            <p:spPr>
              <a:xfrm>
                <a:off x="6129746" y="6142687"/>
                <a:ext cx="1961577" cy="5261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r-H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num>
                        <m:den>
                          <m:r>
                            <a:rPr lang="hr-H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den>
                      </m:f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hr-H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d>
                            <m:dPr>
                              <m:ctrlPr>
                                <a:rPr lang="hr-H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𝜷</m:t>
                              </m:r>
                            </m:e>
                          </m:d>
                        </m:e>
                      </m:func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</m:t>
                      </m:r>
                    </m:oMath>
                  </m:oMathPara>
                </a14:m>
                <a:endParaRPr lang="hr-H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" name="TekstniOkvir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9746" y="6142687"/>
                <a:ext cx="1961577" cy="526106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kstniOkvir 53"/>
              <p:cNvSpPr txBox="1"/>
              <p:nvPr/>
            </p:nvSpPr>
            <p:spPr>
              <a:xfrm>
                <a:off x="8210852" y="5378385"/>
                <a:ext cx="1684307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𝜶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hr-H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hr-H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r-HR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𝐜𝐨𝐬</m:t>
                              </m:r>
                            </m:e>
                            <m:sup>
                              <m:r>
                                <a:rPr lang="hr-H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hr-H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hr-H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hr-HR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r-HR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num>
                                <m:den>
                                  <m:r>
                                    <a:rPr lang="hr-HR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𝟐𝟎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hr-H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4" name="TekstniOkvir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0852" y="5378385"/>
                <a:ext cx="1684307" cy="62235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kstniOkvir 65"/>
              <p:cNvSpPr txBox="1"/>
              <p:nvPr/>
            </p:nvSpPr>
            <p:spPr>
              <a:xfrm>
                <a:off x="8210852" y="6094565"/>
                <a:ext cx="1649747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𝜷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hr-H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hr-H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r-HR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𝐬𝐢𝐧</m:t>
                              </m:r>
                            </m:e>
                            <m:sup>
                              <m:r>
                                <a:rPr lang="hr-H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hr-H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hr-H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hr-HR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r-HR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num>
                                <m:den>
                                  <m:r>
                                    <a:rPr lang="hr-HR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𝟐𝟎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hr-H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" name="TekstniOkvir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0852" y="6094565"/>
                <a:ext cx="1649747" cy="62235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Pravokutnik 8"/>
              <p:cNvSpPr/>
              <p:nvPr/>
            </p:nvSpPr>
            <p:spPr>
              <a:xfrm>
                <a:off x="7432957" y="4162532"/>
                <a:ext cx="90941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hr-HR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hr-HR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hr-HR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Pravokutnik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2957" y="4162532"/>
                <a:ext cx="909416" cy="40011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Pravokutnik 15"/>
              <p:cNvSpPr/>
              <p:nvPr/>
            </p:nvSpPr>
            <p:spPr>
              <a:xfrm>
                <a:off x="7432957" y="4783293"/>
                <a:ext cx="90941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hr-HR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hr-HR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hr-HR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Pravokutnik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2957" y="4783293"/>
                <a:ext cx="909416" cy="40011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Pravokutnik 16"/>
              <p:cNvSpPr/>
              <p:nvPr/>
            </p:nvSpPr>
            <p:spPr>
              <a:xfrm>
                <a:off x="9925739" y="5489505"/>
                <a:ext cx="90992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𝟔𝟎</m:t>
                      </m:r>
                      <m:r>
                        <a:rPr lang="hr-HR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hr-HR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Pravokutnik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5739" y="5489505"/>
                <a:ext cx="909929" cy="40011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Pravokutnik 19"/>
              <p:cNvSpPr/>
              <p:nvPr/>
            </p:nvSpPr>
            <p:spPr>
              <a:xfrm>
                <a:off x="9925739" y="6205685"/>
                <a:ext cx="90992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𝟑𝟎</m:t>
                      </m:r>
                      <m:r>
                        <a:rPr lang="hr-HR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hr-HR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Pravokutnik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5739" y="6205685"/>
                <a:ext cx="909929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Pravokutnik 22"/>
              <p:cNvSpPr/>
              <p:nvPr/>
            </p:nvSpPr>
            <p:spPr>
              <a:xfrm>
                <a:off x="7467692" y="2820516"/>
                <a:ext cx="149592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𝟏𝟕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𝟑𝟐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𝒄𝒎</m:t>
                      </m:r>
                    </m:oMath>
                  </m:oMathPara>
                </a14:m>
                <a:endParaRPr lang="hr-H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Pravokutnik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92" y="2820516"/>
                <a:ext cx="1495922" cy="369332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5" name="Picture 2" descr="https://primary.jwwb.nl/public/z/u/y/temp-bijbbduofjjtdtyrxqvy/n2-standard-mru0rm.png"/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E7E6E6"/>
              </a:clrFrom>
              <a:clrTo>
                <a:srgbClr val="E7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3197"/>
            <a:ext cx="2969111" cy="50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831139" y="684755"/>
            <a:ext cx="7380895" cy="197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40" grpId="0"/>
      <p:bldP spid="15" grpId="0"/>
      <p:bldP spid="42" grpId="0"/>
      <p:bldP spid="43" grpId="0"/>
      <p:bldP spid="47" grpId="0"/>
      <p:bldP spid="48" grpId="0"/>
      <p:bldP spid="52" grpId="0"/>
      <p:bldP spid="53" grpId="0"/>
      <p:bldP spid="54" grpId="0"/>
      <p:bldP spid="66" grpId="0"/>
      <p:bldP spid="9" grpId="0"/>
      <p:bldP spid="16" grpId="0"/>
      <p:bldP spid="17" grpId="0"/>
      <p:bldP spid="20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>
          <a:xfrm>
            <a:off x="11360075" y="6487496"/>
            <a:ext cx="839098" cy="365125"/>
          </a:xfrm>
        </p:spPr>
        <p:txBody>
          <a:bodyPr/>
          <a:lstStyle/>
          <a:p>
            <a:pPr algn="ctr"/>
            <a:fld id="{3C175501-ED1D-460C-98C7-822A1EE6236C}" type="slidenum">
              <a:rPr lang="hr-HR" sz="1400" smtClean="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7</a:t>
            </a:fld>
            <a:endParaRPr lang="hr-HR" sz="1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98" b="25914"/>
          <a:stretch/>
        </p:blipFill>
        <p:spPr>
          <a:xfrm>
            <a:off x="9870343" y="5438631"/>
            <a:ext cx="2328829" cy="1413990"/>
          </a:xfrm>
          <a:prstGeom prst="rect">
            <a:avLst/>
          </a:prstGeom>
        </p:spPr>
      </p:pic>
      <p:sp>
        <p:nvSpPr>
          <p:cNvPr id="18" name="Pravokutnik 17"/>
          <p:cNvSpPr/>
          <p:nvPr/>
        </p:nvSpPr>
        <p:spPr>
          <a:xfrm>
            <a:off x="3731750" y="5379"/>
            <a:ext cx="8453717" cy="6852621"/>
          </a:xfrm>
          <a:prstGeom prst="rect">
            <a:avLst/>
          </a:prstGeom>
          <a:solidFill>
            <a:schemeClr val="dk1">
              <a:alpha val="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solidFill>
                <a:schemeClr val="tx1"/>
              </a:solidFill>
            </a:endParaRPr>
          </a:p>
        </p:txBody>
      </p:sp>
      <p:cxnSp>
        <p:nvCxnSpPr>
          <p:cNvPr id="19" name="Ravni poveznik 18"/>
          <p:cNvCxnSpPr/>
          <p:nvPr/>
        </p:nvCxnSpPr>
        <p:spPr>
          <a:xfrm>
            <a:off x="118334" y="516367"/>
            <a:ext cx="11854927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niOkvir 21"/>
          <p:cNvSpPr txBox="1"/>
          <p:nvPr/>
        </p:nvSpPr>
        <p:spPr>
          <a:xfrm>
            <a:off x="3831140" y="67835"/>
            <a:ext cx="7054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Primjeri zadataka</a:t>
            </a:r>
            <a:endParaRPr lang="hr-HR" sz="20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1266" name="Picture 2" descr="Man Calculating With Flying Number Around Him GIF | GIFDB.c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05" y="639662"/>
            <a:ext cx="3301795" cy="330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avokutnik 7"/>
          <p:cNvSpPr/>
          <p:nvPr/>
        </p:nvSpPr>
        <p:spPr>
          <a:xfrm>
            <a:off x="15604" y="4057849"/>
            <a:ext cx="37215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400" b="1" dirty="0"/>
              <a:t>Ishodi </a:t>
            </a:r>
            <a:r>
              <a:rPr lang="hr-HR" sz="1400" b="1" dirty="0" smtClean="0"/>
              <a:t>učenja:</a:t>
            </a:r>
          </a:p>
          <a:p>
            <a:endParaRPr lang="hr-HR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primijeniti </a:t>
            </a:r>
            <a:r>
              <a:rPr lang="hr-HR" sz="1400" b="1" dirty="0"/>
              <a:t>Pitagorin poučak</a:t>
            </a:r>
            <a:r>
              <a:rPr lang="hr-HR" sz="1400" dirty="0"/>
              <a:t> za izračun nepoznate stranice pravokutnog trokuta,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koristiti </a:t>
            </a:r>
            <a:r>
              <a:rPr lang="hr-HR" sz="1400" b="1" dirty="0"/>
              <a:t>trigonometrijske funkcije</a:t>
            </a:r>
            <a:r>
              <a:rPr lang="hr-HR" sz="1400" dirty="0"/>
              <a:t> (sin, </a:t>
            </a:r>
            <a:r>
              <a:rPr lang="hr-HR" sz="1400" dirty="0" err="1"/>
              <a:t>cos</a:t>
            </a:r>
            <a:r>
              <a:rPr lang="hr-HR" sz="1400" dirty="0"/>
              <a:t>, </a:t>
            </a:r>
            <a:r>
              <a:rPr lang="hr-HR" sz="1400" dirty="0" err="1"/>
              <a:t>tan</a:t>
            </a:r>
            <a:r>
              <a:rPr lang="hr-HR" sz="1400" dirty="0"/>
              <a:t>) za određivanje stranica i kutova,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povezati </a:t>
            </a:r>
            <a:r>
              <a:rPr lang="hr-HR" sz="1400" b="1" dirty="0"/>
              <a:t>odnose između kutova i stranica</a:t>
            </a:r>
            <a:r>
              <a:rPr lang="hr-HR" sz="1400" dirty="0"/>
              <a:t> u pravokutnom trokutu,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primijeniti </a:t>
            </a:r>
            <a:r>
              <a:rPr lang="hr-HR" sz="1400" b="1" dirty="0"/>
              <a:t>trigonometriju u praktičnim zadacima</a:t>
            </a:r>
            <a:r>
              <a:rPr lang="hr-HR" sz="1400" dirty="0"/>
              <a:t> (npr. izračun visina i duljina).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Pravokutnik 64"/>
              <p:cNvSpPr/>
              <p:nvPr/>
            </p:nvSpPr>
            <p:spPr>
              <a:xfrm>
                <a:off x="13467622" y="1583488"/>
                <a:ext cx="2344325" cy="8332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hr-HR" sz="900" dirty="0" smtClean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Za pravokutni trokut na slici izračunati:</a:t>
                </a: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hr-HR" sz="9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dužinu stranice </a:t>
                </a:r>
                <a14:m>
                  <m:oMath xmlns:m="http://schemas.openxmlformats.org/officeDocument/2006/math">
                    <m:r>
                      <a:rPr lang="hr-HR" sz="9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hr-HR" sz="9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hr-HR" sz="9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i</m:t>
                    </m:r>
                    <m:r>
                      <a:rPr lang="hr-HR" sz="9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hr-HR" sz="9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hr-HR" sz="900" dirty="0" smtClean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  <a:endParaRPr lang="hr-HR" sz="9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hr-HR" sz="9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trigonometrijske funkcije za kut </a:t>
                </a:r>
                <a14:m>
                  <m:oMath xmlns:m="http://schemas.openxmlformats.org/officeDocument/2006/math">
                    <m:r>
                      <a:rPr lang="hr-HR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hr-HR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hr-HR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hr-HR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hr-HR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𝛽</m:t>
                    </m:r>
                  </m:oMath>
                </a14:m>
                <a:r>
                  <a:rPr lang="hr-HR" sz="9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hr-HR" sz="9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iznos kutova </a:t>
                </a:r>
                <a14:m>
                  <m:oMath xmlns:m="http://schemas.openxmlformats.org/officeDocument/2006/math">
                    <m:r>
                      <a:rPr lang="hr-HR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hr-HR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hr-HR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hr-HR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hr-HR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</m:oMath>
                </a14:m>
                <a:endParaRPr lang="hr-HR" sz="9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hr-HR" sz="9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ako je zadano: </a:t>
                </a:r>
                <a14:m>
                  <m:oMath xmlns:m="http://schemas.openxmlformats.org/officeDocument/2006/math">
                    <m:r>
                      <a:rPr lang="hr-HR" sz="9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hr-HR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hr-HR" sz="9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hr-HR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hr-HR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hr-HR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hr-HR" sz="9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lang="hr-HR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hr-HR" sz="9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</m:t>
                    </m:r>
                    <m:r>
                      <a:rPr lang="hr-HR" sz="9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hr-HR" sz="9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5" name="Pravokutnik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7622" y="1583488"/>
                <a:ext cx="2344325" cy="833241"/>
              </a:xfrm>
              <a:prstGeom prst="rect">
                <a:avLst/>
              </a:prstGeom>
              <a:blipFill>
                <a:blip r:embed="rId4"/>
                <a:stretch>
                  <a:fillRect b="-1471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TekstniOkvir 76"/>
          <p:cNvSpPr txBox="1"/>
          <p:nvPr/>
        </p:nvSpPr>
        <p:spPr>
          <a:xfrm>
            <a:off x="3981415" y="3632684"/>
            <a:ext cx="1687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 smtClean="0"/>
              <a:t>Dužina stranice s:</a:t>
            </a:r>
            <a:endParaRPr lang="hr-HR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kstniOkvir 20"/>
              <p:cNvSpPr txBox="1"/>
              <p:nvPr/>
            </p:nvSpPr>
            <p:spPr>
              <a:xfrm>
                <a:off x="5686012" y="3565710"/>
                <a:ext cx="1536511" cy="4725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kstniOkvir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6012" y="3565710"/>
                <a:ext cx="1536511" cy="4725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kstniOkvir 77"/>
              <p:cNvSpPr txBox="1"/>
              <p:nvPr/>
            </p:nvSpPr>
            <p:spPr>
              <a:xfrm>
                <a:off x="7541360" y="3663462"/>
                <a:ext cx="14883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8" name="TekstniOkvir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1360" y="3663462"/>
                <a:ext cx="1488356" cy="276999"/>
              </a:xfrm>
              <a:prstGeom prst="rect">
                <a:avLst/>
              </a:prstGeom>
              <a:blipFill>
                <a:blip r:embed="rId6"/>
                <a:stretch>
                  <a:fillRect l="-2049" r="-1230" b="-4444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kstniOkvir 78"/>
              <p:cNvSpPr txBox="1"/>
              <p:nvPr/>
            </p:nvSpPr>
            <p:spPr>
              <a:xfrm>
                <a:off x="9128634" y="3663462"/>
                <a:ext cx="12872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55°</m:t>
                          </m:r>
                        </m:e>
                      </m:func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9" name="TekstniOkvir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8634" y="3663462"/>
                <a:ext cx="1287212" cy="276999"/>
              </a:xfrm>
              <a:prstGeom prst="rect">
                <a:avLst/>
              </a:prstGeom>
              <a:blipFill>
                <a:blip r:embed="rId7"/>
                <a:stretch>
                  <a:fillRect l="-3774" r="-1415" b="-888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kstniOkvir 79"/>
              <p:cNvSpPr txBox="1"/>
              <p:nvPr/>
            </p:nvSpPr>
            <p:spPr>
              <a:xfrm>
                <a:off x="10514764" y="3663462"/>
                <a:ext cx="9361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𝟓𝟕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𝒄𝒎</m:t>
                      </m:r>
                    </m:oMath>
                  </m:oMathPara>
                </a14:m>
                <a:endParaRPr lang="hr-H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TekstniOkvir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4764" y="3663462"/>
                <a:ext cx="936154" cy="276999"/>
              </a:xfrm>
              <a:prstGeom prst="rect">
                <a:avLst/>
              </a:prstGeom>
              <a:blipFill>
                <a:blip r:embed="rId8"/>
                <a:stretch>
                  <a:fillRect l="-5882" r="-3922" b="-888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TekstniOkvir 80"/>
          <p:cNvSpPr txBox="1"/>
          <p:nvPr/>
        </p:nvSpPr>
        <p:spPr>
          <a:xfrm>
            <a:off x="3981415" y="4238485"/>
            <a:ext cx="1687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 smtClean="0"/>
              <a:t>Dužina stranice d:</a:t>
            </a:r>
            <a:endParaRPr lang="hr-HR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kstniOkvir 81"/>
              <p:cNvSpPr txBox="1"/>
              <p:nvPr/>
            </p:nvSpPr>
            <p:spPr>
              <a:xfrm>
                <a:off x="5702711" y="4170614"/>
                <a:ext cx="1535549" cy="4742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2" name="TekstniOkvir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2711" y="4170614"/>
                <a:ext cx="1535549" cy="4742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kstniOkvir 82"/>
              <p:cNvSpPr txBox="1"/>
              <p:nvPr/>
            </p:nvSpPr>
            <p:spPr>
              <a:xfrm>
                <a:off x="7569359" y="4170614"/>
                <a:ext cx="1206933" cy="4742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func>
                            <m:funcPr>
                              <m:ctrlP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hr-HR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</m:func>
                        </m:den>
                      </m:f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3" name="TekstniOkvir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9359" y="4170614"/>
                <a:ext cx="1206933" cy="4742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kstniOkvir 85"/>
              <p:cNvSpPr txBox="1"/>
              <p:nvPr/>
            </p:nvSpPr>
            <p:spPr>
              <a:xfrm>
                <a:off x="8808835" y="4144742"/>
                <a:ext cx="963405" cy="526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8.57</m:t>
                          </m:r>
                        </m:num>
                        <m:den>
                          <m:func>
                            <m:funcPr>
                              <m:ctrlP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hr-HR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55°</m:t>
                              </m:r>
                            </m:e>
                          </m:func>
                        </m:den>
                      </m:f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6" name="TekstniOkvir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8835" y="4144742"/>
                <a:ext cx="963405" cy="5260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kstniOkvir 86"/>
              <p:cNvSpPr txBox="1"/>
              <p:nvPr/>
            </p:nvSpPr>
            <p:spPr>
              <a:xfrm>
                <a:off x="9831395" y="4269263"/>
                <a:ext cx="10740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𝟒𝟔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𝒄𝒎</m:t>
                      </m:r>
                    </m:oMath>
                  </m:oMathPara>
                </a14:m>
                <a:endParaRPr lang="hr-H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7" name="TekstniOkvir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1395" y="4269263"/>
                <a:ext cx="1074012" cy="276999"/>
              </a:xfrm>
              <a:prstGeom prst="rect">
                <a:avLst/>
              </a:prstGeom>
              <a:blipFill>
                <a:blip r:embed="rId12"/>
                <a:stretch>
                  <a:fillRect l="-5114" r="-3409" b="-6522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kstniOkvir 87"/>
              <p:cNvSpPr txBox="1"/>
              <p:nvPr/>
            </p:nvSpPr>
            <p:spPr>
              <a:xfrm>
                <a:off x="3981415" y="4908382"/>
                <a:ext cx="34319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1600" b="1" dirty="0" smtClean="0">
                    <a:solidFill>
                      <a:schemeClr val="tx1"/>
                    </a:solidFill>
                  </a:rPr>
                  <a:t>Trigonometrijska funkcija za kut </a:t>
                </a:r>
                <a14:m>
                  <m:oMath xmlns:m="http://schemas.openxmlformats.org/officeDocument/2006/math">
                    <m:r>
                      <a:rPr lang="hr-H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hr-H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hr-H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𝒊</m:t>
                    </m:r>
                    <m:r>
                      <a:rPr lang="hr-H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hr-H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hr-HR" sz="1600" b="1" dirty="0" smtClean="0">
                    <a:solidFill>
                      <a:schemeClr val="tx1"/>
                    </a:solidFill>
                  </a:rPr>
                  <a:t>:</a:t>
                </a:r>
                <a:endParaRPr lang="hr-HR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8" name="TekstniOkvir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1415" y="4908382"/>
                <a:ext cx="3431965" cy="338554"/>
              </a:xfrm>
              <a:prstGeom prst="rect">
                <a:avLst/>
              </a:prstGeom>
              <a:blipFill>
                <a:blip r:embed="rId13"/>
                <a:stretch>
                  <a:fillRect l="-888" t="-5357" b="-2142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kstniOkvir 88"/>
              <p:cNvSpPr txBox="1"/>
              <p:nvPr/>
            </p:nvSpPr>
            <p:spPr>
              <a:xfrm>
                <a:off x="7592123" y="4773617"/>
                <a:ext cx="1704826" cy="525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num>
                            <m:den>
                              <m: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lang="hr-H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8.57</m:t>
                              </m:r>
                            </m:num>
                            <m:den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9" name="TekstniOkvir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2123" y="4773617"/>
                <a:ext cx="1704826" cy="52597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kstniOkvir 89"/>
              <p:cNvSpPr txBox="1"/>
              <p:nvPr/>
            </p:nvSpPr>
            <p:spPr>
              <a:xfrm>
                <a:off x="7617954" y="5328369"/>
                <a:ext cx="1864165" cy="525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num>
                            <m:den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den>
                          </m:f>
                          <m:r>
                            <a:rPr lang="hr-H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8.57</m:t>
                              </m:r>
                            </m:num>
                            <m:den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10.46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0" name="TekstniOkvir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7954" y="5328369"/>
                <a:ext cx="1864165" cy="52597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kstniOkvir 91"/>
              <p:cNvSpPr txBox="1"/>
              <p:nvPr/>
            </p:nvSpPr>
            <p:spPr>
              <a:xfrm>
                <a:off x="5558638" y="6041140"/>
                <a:ext cx="3370217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fName>
                        <m:e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hr-HR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arccos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hr-H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hr-H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hr-H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num>
                                    <m:den>
                                      <m:r>
                                        <a:rPr lang="hr-H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hr-H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𝑎𝑟𝑐</m:t>
                              </m:r>
                              <m:r>
                                <m:rPr>
                                  <m:sty m:val="p"/>
                                </m:rPr>
                                <a:rPr lang="hr-HR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hr-HR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hr-H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hr-H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8.57</m:t>
                                      </m:r>
                                    </m:num>
                                    <m:den>
                                      <m:r>
                                        <a:rPr lang="hr-H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10.46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2" name="TekstniOkvir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8638" y="6041140"/>
                <a:ext cx="3370217" cy="62235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kstniOkvir 26"/>
              <p:cNvSpPr txBox="1"/>
              <p:nvPr/>
            </p:nvSpPr>
            <p:spPr>
              <a:xfrm>
                <a:off x="4146177" y="6153071"/>
                <a:ext cx="12862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1600" b="1" dirty="0" smtClean="0">
                    <a:solidFill>
                      <a:schemeClr val="tx1"/>
                    </a:solidFill>
                  </a:rPr>
                  <a:t>Iznos kuta</a:t>
                </a:r>
                <a14:m>
                  <m:oMath xmlns:m="http://schemas.openxmlformats.org/officeDocument/2006/math">
                    <m:r>
                      <a:rPr lang="hr-H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hr-H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hr-HR" sz="1600" b="1" dirty="0" smtClean="0">
                    <a:solidFill>
                      <a:schemeClr val="tx1"/>
                    </a:solidFill>
                  </a:rPr>
                  <a:t>:</a:t>
                </a:r>
                <a:endParaRPr lang="hr-HR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ekstniOkvir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177" y="6153071"/>
                <a:ext cx="1286250" cy="338554"/>
              </a:xfrm>
              <a:prstGeom prst="rect">
                <a:avLst/>
              </a:prstGeom>
              <a:blipFill>
                <a:blip r:embed="rId17"/>
                <a:stretch>
                  <a:fillRect l="-2370" t="-5357" r="-1896" b="-2142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Pravokutnik 1"/>
              <p:cNvSpPr/>
              <p:nvPr/>
            </p:nvSpPr>
            <p:spPr>
              <a:xfrm>
                <a:off x="9290537" y="4873300"/>
                <a:ext cx="97494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𝟒𝟑</m:t>
                      </m:r>
                    </m:oMath>
                  </m:oMathPara>
                </a14:m>
                <a:endParaRPr lang="hr-H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Pravokutni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0537" y="4873300"/>
                <a:ext cx="974947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Pravokutnik 2"/>
              <p:cNvSpPr/>
              <p:nvPr/>
            </p:nvSpPr>
            <p:spPr>
              <a:xfrm>
                <a:off x="9379986" y="5429425"/>
                <a:ext cx="11128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𝟖𝟏𝟗</m:t>
                      </m:r>
                    </m:oMath>
                  </m:oMathPara>
                </a14:m>
                <a:endParaRPr lang="hr-H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Pravokutnik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9986" y="5429425"/>
                <a:ext cx="1112805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Pravokutnik 5"/>
              <p:cNvSpPr/>
              <p:nvPr/>
            </p:nvSpPr>
            <p:spPr>
              <a:xfrm>
                <a:off x="8808835" y="6182758"/>
                <a:ext cx="106150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𝟑𝟒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hr-HR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hr-H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Pravokutnik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8835" y="6182758"/>
                <a:ext cx="1061509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Pravokutnik 6"/>
              <p:cNvSpPr/>
              <p:nvPr/>
            </p:nvSpPr>
            <p:spPr>
              <a:xfrm>
                <a:off x="9637722" y="6182758"/>
                <a:ext cx="122341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𝟑𝟒</m:t>
                      </m:r>
                      <m:r>
                        <a:rPr lang="hr-HR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 </m:t>
                      </m:r>
                      <m:r>
                        <a:rPr lang="hr-HR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𝟓𝟒</m:t>
                      </m:r>
                      <m:r>
                        <a:rPr lang="hr-HR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hr-H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Pravokutnik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7722" y="6182758"/>
                <a:ext cx="1223412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kstniOkvir 31"/>
          <p:cNvSpPr txBox="1"/>
          <p:nvPr/>
        </p:nvSpPr>
        <p:spPr>
          <a:xfrm>
            <a:off x="1" y="74146"/>
            <a:ext cx="3738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1.3.Temeljni pojmovi trigonometrije</a:t>
            </a:r>
            <a:endParaRPr lang="hr-HR" sz="14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3" name="Picture 2" descr="https://primary.jwwb.nl/public/z/u/y/temp-bijbbduofjjtdtyrxqvy/n2-standard-mru0rm.png"/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E7E6E6"/>
              </a:clrFrom>
              <a:clrTo>
                <a:srgbClr val="E7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3197"/>
            <a:ext cx="2969111" cy="50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32615" y="657986"/>
            <a:ext cx="6823860" cy="268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6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21" grpId="0"/>
      <p:bldP spid="78" grpId="0"/>
      <p:bldP spid="79" grpId="0"/>
      <p:bldP spid="80" grpId="0"/>
      <p:bldP spid="81" grpId="0"/>
      <p:bldP spid="82" grpId="0"/>
      <p:bldP spid="83" grpId="0"/>
      <p:bldP spid="86" grpId="0"/>
      <p:bldP spid="87" grpId="0"/>
      <p:bldP spid="88" grpId="0"/>
      <p:bldP spid="89" grpId="0"/>
      <p:bldP spid="90" grpId="0"/>
      <p:bldP spid="92" grpId="0"/>
      <p:bldP spid="27" grpId="0"/>
      <p:bldP spid="2" grpId="0"/>
      <p:bldP spid="3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>
          <a:xfrm>
            <a:off x="11360075" y="6487496"/>
            <a:ext cx="839098" cy="365125"/>
          </a:xfrm>
        </p:spPr>
        <p:txBody>
          <a:bodyPr/>
          <a:lstStyle/>
          <a:p>
            <a:pPr algn="ctr"/>
            <a:fld id="{3C175501-ED1D-460C-98C7-822A1EE6236C}" type="slidenum">
              <a:rPr lang="hr-HR" sz="1400" smtClean="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8</a:t>
            </a:fld>
            <a:endParaRPr lang="hr-HR" sz="1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98" b="25914"/>
          <a:stretch/>
        </p:blipFill>
        <p:spPr>
          <a:xfrm>
            <a:off x="7844545" y="4208631"/>
            <a:ext cx="4354628" cy="2643990"/>
          </a:xfrm>
          <a:prstGeom prst="rect">
            <a:avLst/>
          </a:prstGeom>
        </p:spPr>
      </p:pic>
      <p:sp>
        <p:nvSpPr>
          <p:cNvPr id="18" name="Pravokutnik 17"/>
          <p:cNvSpPr/>
          <p:nvPr/>
        </p:nvSpPr>
        <p:spPr>
          <a:xfrm>
            <a:off x="3738282" y="-1"/>
            <a:ext cx="8453717" cy="6852621"/>
          </a:xfrm>
          <a:prstGeom prst="rect">
            <a:avLst/>
          </a:prstGeom>
          <a:solidFill>
            <a:schemeClr val="dk1">
              <a:alpha val="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solidFill>
                <a:schemeClr val="tx1"/>
              </a:solidFill>
            </a:endParaRPr>
          </a:p>
        </p:txBody>
      </p:sp>
      <p:cxnSp>
        <p:nvCxnSpPr>
          <p:cNvPr id="19" name="Ravni poveznik 18"/>
          <p:cNvCxnSpPr/>
          <p:nvPr/>
        </p:nvCxnSpPr>
        <p:spPr>
          <a:xfrm>
            <a:off x="118334" y="516367"/>
            <a:ext cx="11854927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niOkvir 21"/>
          <p:cNvSpPr txBox="1"/>
          <p:nvPr/>
        </p:nvSpPr>
        <p:spPr>
          <a:xfrm>
            <a:off x="3831140" y="67835"/>
            <a:ext cx="7054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latin typeface="Arial Black" panose="020B0A04020102020204" pitchFamily="34" charset="0"/>
              </a:rPr>
              <a:t>Primjeri zadataka</a:t>
            </a:r>
            <a:endParaRPr lang="hr-HR" sz="2000" b="1" dirty="0">
              <a:latin typeface="Arial Black" panose="020B0A04020102020204" pitchFamily="34" charset="0"/>
            </a:endParaRPr>
          </a:p>
        </p:txBody>
      </p:sp>
      <p:pic>
        <p:nvPicPr>
          <p:cNvPr id="11266" name="Picture 2" descr="Man Calculating With Flying Number Around Him GIF | GIFDB.c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05" y="639662"/>
            <a:ext cx="3301795" cy="330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avokutnik 7"/>
          <p:cNvSpPr/>
          <p:nvPr/>
        </p:nvSpPr>
        <p:spPr>
          <a:xfrm>
            <a:off x="0" y="4022260"/>
            <a:ext cx="37215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400" b="1" dirty="0"/>
              <a:t>Ishodi </a:t>
            </a:r>
            <a:r>
              <a:rPr lang="hr-HR" sz="1400" b="1" dirty="0" smtClean="0"/>
              <a:t>učenja:</a:t>
            </a:r>
          </a:p>
          <a:p>
            <a:endParaRPr lang="hr-HR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primijeniti </a:t>
            </a:r>
            <a:r>
              <a:rPr lang="hr-HR" sz="1400" b="1" dirty="0"/>
              <a:t>Pitagorin poučak</a:t>
            </a:r>
            <a:r>
              <a:rPr lang="hr-HR" sz="1400" dirty="0"/>
              <a:t> za izračun nepoznate stranice pravokutnog trokuta,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koristiti </a:t>
            </a:r>
            <a:r>
              <a:rPr lang="hr-HR" sz="1400" b="1" dirty="0"/>
              <a:t>trigonometrijske funkcije</a:t>
            </a:r>
            <a:r>
              <a:rPr lang="hr-HR" sz="1400" dirty="0"/>
              <a:t> (sin, </a:t>
            </a:r>
            <a:r>
              <a:rPr lang="hr-HR" sz="1400" dirty="0" err="1"/>
              <a:t>cos</a:t>
            </a:r>
            <a:r>
              <a:rPr lang="hr-HR" sz="1400" dirty="0"/>
              <a:t>, </a:t>
            </a:r>
            <a:r>
              <a:rPr lang="hr-HR" sz="1400" dirty="0" err="1"/>
              <a:t>tan</a:t>
            </a:r>
            <a:r>
              <a:rPr lang="hr-HR" sz="1400" dirty="0"/>
              <a:t>) za određivanje stranica i kutova,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povezati </a:t>
            </a:r>
            <a:r>
              <a:rPr lang="hr-HR" sz="1400" b="1" dirty="0"/>
              <a:t>odnose između kutova i stranica</a:t>
            </a:r>
            <a:r>
              <a:rPr lang="hr-HR" sz="1400" dirty="0"/>
              <a:t> u pravokutnom trokutu,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primijeniti </a:t>
            </a:r>
            <a:r>
              <a:rPr lang="hr-HR" sz="1400" b="1" dirty="0"/>
              <a:t>trigonometriju u praktičnim zadacima</a:t>
            </a:r>
            <a:r>
              <a:rPr lang="hr-HR" sz="1400" dirty="0"/>
              <a:t> (npr. izračun visina i duljina).</a:t>
            </a:r>
          </a:p>
        </p:txBody>
      </p:sp>
      <p:sp>
        <p:nvSpPr>
          <p:cNvPr id="13" name="TekstniOkvir 12"/>
          <p:cNvSpPr txBox="1"/>
          <p:nvPr/>
        </p:nvSpPr>
        <p:spPr>
          <a:xfrm>
            <a:off x="3981415" y="3861282"/>
            <a:ext cx="1687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 smtClean="0"/>
              <a:t>Dužina stranice u:</a:t>
            </a:r>
            <a:endParaRPr lang="hr-HR" sz="1600" b="1" dirty="0"/>
          </a:p>
        </p:txBody>
      </p:sp>
      <p:sp>
        <p:nvSpPr>
          <p:cNvPr id="14" name="TekstniOkvir 13"/>
          <p:cNvSpPr txBox="1"/>
          <p:nvPr/>
        </p:nvSpPr>
        <p:spPr>
          <a:xfrm>
            <a:off x="3981415" y="4457143"/>
            <a:ext cx="1687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 smtClean="0"/>
              <a:t>Dužina stranice t:</a:t>
            </a:r>
            <a:endParaRPr lang="hr-HR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kstniOkvir 14"/>
              <p:cNvSpPr txBox="1"/>
              <p:nvPr/>
            </p:nvSpPr>
            <p:spPr>
              <a:xfrm>
                <a:off x="3981415" y="5176737"/>
                <a:ext cx="34319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1600" b="1" dirty="0" smtClean="0">
                    <a:solidFill>
                      <a:schemeClr val="tx1"/>
                    </a:solidFill>
                  </a:rPr>
                  <a:t>Trigonometrijska funkcija za kut </a:t>
                </a:r>
                <a14:m>
                  <m:oMath xmlns:m="http://schemas.openxmlformats.org/officeDocument/2006/math">
                    <m:r>
                      <a:rPr lang="hr-H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hr-H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hr-H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𝒊</m:t>
                    </m:r>
                    <m:r>
                      <a:rPr lang="hr-H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hr-H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hr-HR" sz="1600" b="1" dirty="0" smtClean="0">
                    <a:solidFill>
                      <a:schemeClr val="tx1"/>
                    </a:solidFill>
                  </a:rPr>
                  <a:t>:</a:t>
                </a:r>
                <a:endParaRPr lang="hr-HR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kstniOkvir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1415" y="5176737"/>
                <a:ext cx="3431965" cy="338554"/>
              </a:xfrm>
              <a:prstGeom prst="rect">
                <a:avLst/>
              </a:prstGeom>
              <a:blipFill>
                <a:blip r:embed="rId4"/>
                <a:stretch>
                  <a:fillRect l="-888" t="-5357" b="-2142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kstniOkvir 15"/>
              <p:cNvSpPr txBox="1"/>
              <p:nvPr/>
            </p:nvSpPr>
            <p:spPr>
              <a:xfrm>
                <a:off x="3981415" y="6279942"/>
                <a:ext cx="12862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1600" b="1" dirty="0" smtClean="0">
                    <a:solidFill>
                      <a:schemeClr val="tx1"/>
                    </a:solidFill>
                  </a:rPr>
                  <a:t>Iznos kuta</a:t>
                </a:r>
                <a14:m>
                  <m:oMath xmlns:m="http://schemas.openxmlformats.org/officeDocument/2006/math">
                    <m:r>
                      <a:rPr lang="hr-H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hr-H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hr-HR" sz="1600" b="1" dirty="0" smtClean="0">
                    <a:solidFill>
                      <a:schemeClr val="tx1"/>
                    </a:solidFill>
                  </a:rPr>
                  <a:t>:</a:t>
                </a:r>
                <a:endParaRPr lang="hr-HR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kstniOkvir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1415" y="6279942"/>
                <a:ext cx="1286250" cy="338554"/>
              </a:xfrm>
              <a:prstGeom prst="rect">
                <a:avLst/>
              </a:prstGeom>
              <a:blipFill>
                <a:blip r:embed="rId5"/>
                <a:stretch>
                  <a:fillRect l="-2370" t="-5357" r="-1896" b="-2142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kstniOkvir 1"/>
              <p:cNvSpPr txBox="1"/>
              <p:nvPr/>
            </p:nvSpPr>
            <p:spPr>
              <a:xfrm>
                <a:off x="5760302" y="3793378"/>
                <a:ext cx="1127745" cy="474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  <m:func>
                        <m:func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hr-H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ekstniOkvir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302" y="3793378"/>
                <a:ext cx="1127745" cy="4744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kstniOkvir 16"/>
              <p:cNvSpPr txBox="1"/>
              <p:nvPr/>
            </p:nvSpPr>
            <p:spPr>
              <a:xfrm>
                <a:off x="7235734" y="3892059"/>
                <a:ext cx="132363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func>
                        <m:funcPr>
                          <m:ctrlPr>
                            <a:rPr lang="hr-H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kstniOkvir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5734" y="3892059"/>
                <a:ext cx="1323632" cy="276999"/>
              </a:xfrm>
              <a:prstGeom prst="rect">
                <a:avLst/>
              </a:prstGeom>
              <a:blipFill>
                <a:blip r:embed="rId7"/>
                <a:stretch>
                  <a:fillRect l="-2304" t="-2174" b="-3260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kstniOkvir 19"/>
              <p:cNvSpPr txBox="1"/>
              <p:nvPr/>
            </p:nvSpPr>
            <p:spPr>
              <a:xfrm>
                <a:off x="8543883" y="3892059"/>
                <a:ext cx="131369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=6</m:t>
                      </m:r>
                      <m:func>
                        <m:funcPr>
                          <m:ctrlPr>
                            <a:rPr lang="hr-H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45°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kstniOkvir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3883" y="3892059"/>
                <a:ext cx="1313693" cy="276999"/>
              </a:xfrm>
              <a:prstGeom prst="rect">
                <a:avLst/>
              </a:prstGeom>
              <a:blipFill>
                <a:blip r:embed="rId8"/>
                <a:stretch>
                  <a:fillRect l="-1860" b="-6522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kstniOkvir 20"/>
              <p:cNvSpPr txBox="1"/>
              <p:nvPr/>
            </p:nvSpPr>
            <p:spPr>
              <a:xfrm>
                <a:off x="9823720" y="3892059"/>
                <a:ext cx="13112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𝟐𝟒𝟑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𝒄𝒎</m:t>
                      </m:r>
                    </m:oMath>
                  </m:oMathPara>
                </a14:m>
                <a:endParaRPr lang="hr-H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kstniOkvir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3720" y="3892059"/>
                <a:ext cx="1311256" cy="276999"/>
              </a:xfrm>
              <a:prstGeom prst="rect">
                <a:avLst/>
              </a:prstGeom>
              <a:blipFill>
                <a:blip r:embed="rId9"/>
                <a:stretch>
                  <a:fillRect l="-1860" r="-2326" b="-6522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kstniOkvir 22"/>
              <p:cNvSpPr txBox="1"/>
              <p:nvPr/>
            </p:nvSpPr>
            <p:spPr>
              <a:xfrm>
                <a:off x="6879399" y="3892059"/>
                <a:ext cx="3254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kstniOkvir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9399" y="3892059"/>
                <a:ext cx="325409" cy="276999"/>
              </a:xfrm>
              <a:prstGeom prst="rect">
                <a:avLst/>
              </a:prstGeom>
              <a:blipFill>
                <a:blip r:embed="rId10"/>
                <a:stretch>
                  <a:fillRect l="-13208" r="-11321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kstniOkvir 23"/>
              <p:cNvSpPr txBox="1"/>
              <p:nvPr/>
            </p:nvSpPr>
            <p:spPr>
              <a:xfrm>
                <a:off x="5760302" y="4358448"/>
                <a:ext cx="1090170" cy="5004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  <m:func>
                        <m:func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hr-H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kstniOkvir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302" y="4358448"/>
                <a:ext cx="1090170" cy="50045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kstniOkvir 24"/>
              <p:cNvSpPr txBox="1"/>
              <p:nvPr/>
            </p:nvSpPr>
            <p:spPr>
              <a:xfrm>
                <a:off x="7235734" y="4457129"/>
                <a:ext cx="125130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func>
                        <m:funcPr>
                          <m:ctrlPr>
                            <a:rPr lang="hr-H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kstniOkvir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5734" y="4457129"/>
                <a:ext cx="1251305" cy="276999"/>
              </a:xfrm>
              <a:prstGeom prst="rect">
                <a:avLst/>
              </a:prstGeom>
              <a:blipFill>
                <a:blip r:embed="rId12"/>
                <a:stretch>
                  <a:fillRect l="-3902" t="-2174" b="-3260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kstniOkvir 25"/>
              <p:cNvSpPr txBox="1"/>
              <p:nvPr/>
            </p:nvSpPr>
            <p:spPr>
              <a:xfrm>
                <a:off x="8543883" y="4457129"/>
                <a:ext cx="128323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=6</m:t>
                      </m:r>
                      <m:func>
                        <m:funcPr>
                          <m:ctrlPr>
                            <a:rPr lang="hr-H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45°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kstniOkvir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3883" y="4457129"/>
                <a:ext cx="1283236" cy="276999"/>
              </a:xfrm>
              <a:prstGeom prst="rect">
                <a:avLst/>
              </a:prstGeom>
              <a:blipFill>
                <a:blip r:embed="rId13"/>
                <a:stretch>
                  <a:fillRect l="-1905" b="-6522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kstniOkvir 26"/>
              <p:cNvSpPr txBox="1"/>
              <p:nvPr/>
            </p:nvSpPr>
            <p:spPr>
              <a:xfrm>
                <a:off x="9823720" y="4457129"/>
                <a:ext cx="13112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𝟐𝟒𝟑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𝒄𝒎</m:t>
                      </m:r>
                    </m:oMath>
                  </m:oMathPara>
                </a14:m>
                <a:endParaRPr lang="hr-H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ekstniOkvir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3720" y="4457129"/>
                <a:ext cx="1311256" cy="276999"/>
              </a:xfrm>
              <a:prstGeom prst="rect">
                <a:avLst/>
              </a:prstGeom>
              <a:blipFill>
                <a:blip r:embed="rId14"/>
                <a:stretch>
                  <a:fillRect l="-1860" r="-2326" b="-6522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kstniOkvir 27"/>
              <p:cNvSpPr txBox="1"/>
              <p:nvPr/>
            </p:nvSpPr>
            <p:spPr>
              <a:xfrm>
                <a:off x="6879399" y="4457129"/>
                <a:ext cx="3254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TekstniOkvir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9399" y="4457129"/>
                <a:ext cx="325409" cy="276999"/>
              </a:xfrm>
              <a:prstGeom prst="rect">
                <a:avLst/>
              </a:prstGeom>
              <a:blipFill>
                <a:blip r:embed="rId15"/>
                <a:stretch>
                  <a:fillRect l="-13208" r="-11321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kstniOkvir 28"/>
              <p:cNvSpPr txBox="1"/>
              <p:nvPr/>
            </p:nvSpPr>
            <p:spPr>
              <a:xfrm>
                <a:off x="7493806" y="5065130"/>
                <a:ext cx="1115818" cy="5004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r-H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hr-H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TekstniOkvir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3806" y="5065130"/>
                <a:ext cx="1115818" cy="50045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kstniOkvir 29"/>
              <p:cNvSpPr txBox="1"/>
              <p:nvPr/>
            </p:nvSpPr>
            <p:spPr>
              <a:xfrm>
                <a:off x="8960363" y="5171752"/>
                <a:ext cx="1805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d>
                            <m:dPr>
                              <m:ctrlPr>
                                <a:rPr lang="hr-H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𝜷</m:t>
                              </m:r>
                            </m:e>
                          </m:d>
                        </m:e>
                      </m:func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𝟕𝟖𝟑𝟐</m:t>
                      </m:r>
                    </m:oMath>
                  </m:oMathPara>
                </a14:m>
                <a:endParaRPr lang="hr-H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TekstniOkvir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0363" y="5171752"/>
                <a:ext cx="1805815" cy="276999"/>
              </a:xfrm>
              <a:prstGeom prst="rect">
                <a:avLst/>
              </a:prstGeom>
              <a:blipFill>
                <a:blip r:embed="rId17"/>
                <a:stretch>
                  <a:fillRect l="-2703" t="-2174" r="-2703" b="-3260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kstniOkvir 30"/>
              <p:cNvSpPr txBox="1"/>
              <p:nvPr/>
            </p:nvSpPr>
            <p:spPr>
              <a:xfrm>
                <a:off x="7493806" y="5633739"/>
                <a:ext cx="1153393" cy="474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r-H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hr-H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TekstniOkvir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3806" y="5633739"/>
                <a:ext cx="1153393" cy="47448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kstniOkvir 31"/>
              <p:cNvSpPr txBox="1"/>
              <p:nvPr/>
            </p:nvSpPr>
            <p:spPr>
              <a:xfrm>
                <a:off x="8960363" y="5732484"/>
                <a:ext cx="18346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d>
                            <m:dPr>
                              <m:ctrlPr>
                                <a:rPr lang="hr-H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𝜷</m:t>
                              </m:r>
                            </m:e>
                          </m:d>
                        </m:e>
                      </m:func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𝟕𝟖𝟑𝟐</m:t>
                      </m:r>
                    </m:oMath>
                  </m:oMathPara>
                </a14:m>
                <a:endParaRPr lang="hr-H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TekstniOkvir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0363" y="5732484"/>
                <a:ext cx="1834669" cy="276999"/>
              </a:xfrm>
              <a:prstGeom prst="rect">
                <a:avLst/>
              </a:prstGeom>
              <a:blipFill>
                <a:blip r:embed="rId19"/>
                <a:stretch>
                  <a:fillRect l="-1329" t="-2174" r="-2658" b="-3260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kstniOkvir 32"/>
              <p:cNvSpPr txBox="1"/>
              <p:nvPr/>
            </p:nvSpPr>
            <p:spPr>
              <a:xfrm>
                <a:off x="5396193" y="6204312"/>
                <a:ext cx="1537793" cy="4898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hr-HR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arc</m:t>
                      </m:r>
                      <m:r>
                        <m:rPr>
                          <m:sty m:val="p"/>
                        </m:rPr>
                        <a:rPr lang="hr-HR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d>
                        <m:dPr>
                          <m:ctrlPr>
                            <a:rPr lang="hr-H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num>
                            <m:den>
                              <m: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TekstniOkvir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6193" y="6204312"/>
                <a:ext cx="1537793" cy="489814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kstniOkvir 33"/>
              <p:cNvSpPr txBox="1"/>
              <p:nvPr/>
            </p:nvSpPr>
            <p:spPr>
              <a:xfrm>
                <a:off x="6934813" y="6138044"/>
                <a:ext cx="1786066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hr-HR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arc</m:t>
                      </m:r>
                      <m:r>
                        <m:rPr>
                          <m:sty m:val="p"/>
                        </m:rPr>
                        <a:rPr lang="hr-HR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d>
                        <m:dPr>
                          <m:ctrlPr>
                            <a:rPr lang="hr-H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4.243</m:t>
                              </m:r>
                            </m:num>
                            <m:den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TekstniOkvir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813" y="6138044"/>
                <a:ext cx="1786066" cy="62235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kstniOkvir 34"/>
              <p:cNvSpPr txBox="1"/>
              <p:nvPr/>
            </p:nvSpPr>
            <p:spPr>
              <a:xfrm>
                <a:off x="8784939" y="6308607"/>
                <a:ext cx="6492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𝟒𝟓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hr-H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TekstniOkvir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939" y="6308607"/>
                <a:ext cx="649217" cy="276999"/>
              </a:xfrm>
              <a:prstGeom prst="rect">
                <a:avLst/>
              </a:prstGeom>
              <a:blipFill>
                <a:blip r:embed="rId22"/>
                <a:stretch>
                  <a:fillRect l="-3738" r="-9346" b="-888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kstniOkvir 35"/>
          <p:cNvSpPr txBox="1"/>
          <p:nvPr/>
        </p:nvSpPr>
        <p:spPr>
          <a:xfrm>
            <a:off x="1" y="74146"/>
            <a:ext cx="3738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1.3.Temeljni pojmovi trigonometrije</a:t>
            </a:r>
            <a:endParaRPr lang="hr-HR" sz="14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7" name="Picture 2" descr="https://primary.jwwb.nl/public/z/u/y/temp-bijbbduofjjtdtyrxqvy/n2-standard-mru0rm.png"/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E7E6E6"/>
              </a:clrFrom>
              <a:clrTo>
                <a:srgbClr val="E7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3197"/>
            <a:ext cx="2969111" cy="50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981415" y="499324"/>
            <a:ext cx="7738715" cy="334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8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2" grpId="0"/>
      <p:bldP spid="17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98" b="25914"/>
          <a:stretch/>
        </p:blipFill>
        <p:spPr>
          <a:xfrm>
            <a:off x="10254033" y="5671595"/>
            <a:ext cx="1945139" cy="1181026"/>
          </a:xfrm>
          <a:prstGeom prst="rect">
            <a:avLst/>
          </a:prstGeom>
        </p:spPr>
      </p:pic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>
          <a:xfrm>
            <a:off x="11360075" y="6487496"/>
            <a:ext cx="839098" cy="365125"/>
          </a:xfrm>
        </p:spPr>
        <p:txBody>
          <a:bodyPr/>
          <a:lstStyle/>
          <a:p>
            <a:pPr algn="ctr"/>
            <a:fld id="{3C175501-ED1D-460C-98C7-822A1EE6236C}" type="slidenum">
              <a:rPr lang="hr-HR" sz="1400" smtClean="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9</a:t>
            </a:fld>
            <a:endParaRPr lang="hr-HR" sz="1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Pravokutnik 17"/>
          <p:cNvSpPr/>
          <p:nvPr/>
        </p:nvSpPr>
        <p:spPr>
          <a:xfrm>
            <a:off x="3738282" y="-1"/>
            <a:ext cx="8453718" cy="6852621"/>
          </a:xfrm>
          <a:prstGeom prst="rect">
            <a:avLst/>
          </a:prstGeom>
          <a:solidFill>
            <a:schemeClr val="dk1">
              <a:alpha val="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19" name="Ravni poveznik 18"/>
          <p:cNvCxnSpPr/>
          <p:nvPr/>
        </p:nvCxnSpPr>
        <p:spPr>
          <a:xfrm>
            <a:off x="118334" y="516367"/>
            <a:ext cx="11854927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niOkvir 21"/>
          <p:cNvSpPr txBox="1"/>
          <p:nvPr/>
        </p:nvSpPr>
        <p:spPr>
          <a:xfrm>
            <a:off x="3831140" y="67835"/>
            <a:ext cx="7054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latin typeface="Arial Black" panose="020B0A04020102020204" pitchFamily="34" charset="0"/>
              </a:rPr>
              <a:t>Primjeri zadataka</a:t>
            </a:r>
            <a:endParaRPr lang="hr-HR" sz="2000" b="1" dirty="0">
              <a:latin typeface="Arial Black" panose="020B0A04020102020204" pitchFamily="34" charset="0"/>
            </a:endParaRPr>
          </a:p>
        </p:txBody>
      </p:sp>
      <p:pic>
        <p:nvPicPr>
          <p:cNvPr id="11266" name="Picture 2" descr="Man Calculating With Flying Number Around Him GIF | GIFDB.c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05" y="639662"/>
            <a:ext cx="3301795" cy="330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avokutnik 7"/>
          <p:cNvSpPr/>
          <p:nvPr/>
        </p:nvSpPr>
        <p:spPr>
          <a:xfrm>
            <a:off x="-37126" y="4003864"/>
            <a:ext cx="37215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400" b="1" dirty="0"/>
              <a:t>Ishodi </a:t>
            </a:r>
            <a:r>
              <a:rPr lang="hr-HR" sz="1400" b="1" dirty="0" smtClean="0"/>
              <a:t>učenja:</a:t>
            </a:r>
          </a:p>
          <a:p>
            <a:endParaRPr lang="hr-HR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primijeniti </a:t>
            </a:r>
            <a:r>
              <a:rPr lang="hr-HR" sz="1400" b="1" dirty="0"/>
              <a:t>Pitagorin poučak</a:t>
            </a:r>
            <a:r>
              <a:rPr lang="hr-HR" sz="1400" dirty="0"/>
              <a:t> za izračun nepoznate stranice pravokutnog trokuta,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koristiti </a:t>
            </a:r>
            <a:r>
              <a:rPr lang="hr-HR" sz="1400" b="1" dirty="0"/>
              <a:t>trigonometrijske funkcije</a:t>
            </a:r>
            <a:r>
              <a:rPr lang="hr-HR" sz="1400" dirty="0"/>
              <a:t> (sin, </a:t>
            </a:r>
            <a:r>
              <a:rPr lang="hr-HR" sz="1400" dirty="0" err="1"/>
              <a:t>cos</a:t>
            </a:r>
            <a:r>
              <a:rPr lang="hr-HR" sz="1400" dirty="0"/>
              <a:t>, </a:t>
            </a:r>
            <a:r>
              <a:rPr lang="hr-HR" sz="1400" dirty="0" err="1"/>
              <a:t>tan</a:t>
            </a:r>
            <a:r>
              <a:rPr lang="hr-HR" sz="1400" dirty="0"/>
              <a:t>) za određivanje stranica i kutova,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povezati </a:t>
            </a:r>
            <a:r>
              <a:rPr lang="hr-HR" sz="1400" b="1" dirty="0"/>
              <a:t>odnose između kutova i stranica</a:t>
            </a:r>
            <a:r>
              <a:rPr lang="hr-HR" sz="1400" dirty="0"/>
              <a:t> u pravokutnom trokutu,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primijeniti </a:t>
            </a:r>
            <a:r>
              <a:rPr lang="hr-HR" sz="1400" b="1" dirty="0"/>
              <a:t>trigonometriju u praktičnim zadacima</a:t>
            </a:r>
            <a:r>
              <a:rPr lang="hr-HR" sz="1400" dirty="0"/>
              <a:t> (npr. izračun visina i duljina).</a:t>
            </a:r>
          </a:p>
        </p:txBody>
      </p:sp>
      <p:sp>
        <p:nvSpPr>
          <p:cNvPr id="12" name="TekstniOkvir 11"/>
          <p:cNvSpPr txBox="1"/>
          <p:nvPr/>
        </p:nvSpPr>
        <p:spPr>
          <a:xfrm>
            <a:off x="4101074" y="4003864"/>
            <a:ext cx="1697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 smtClean="0"/>
              <a:t>Dužina stranice b:</a:t>
            </a:r>
            <a:endParaRPr lang="hr-HR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kstniOkvir 1"/>
              <p:cNvSpPr txBox="1"/>
              <p:nvPr/>
            </p:nvSpPr>
            <p:spPr>
              <a:xfrm>
                <a:off x="5895704" y="3910185"/>
                <a:ext cx="990463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ekstniOkvir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5704" y="3910185"/>
                <a:ext cx="990463" cy="5259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kstniOkvir 13"/>
              <p:cNvSpPr txBox="1"/>
              <p:nvPr/>
            </p:nvSpPr>
            <p:spPr>
              <a:xfrm>
                <a:off x="6983281" y="4034642"/>
                <a:ext cx="3254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kstniOkvir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3281" y="4034642"/>
                <a:ext cx="325410" cy="276999"/>
              </a:xfrm>
              <a:prstGeom prst="rect">
                <a:avLst/>
              </a:prstGeom>
              <a:blipFill>
                <a:blip r:embed="rId5"/>
                <a:stretch>
                  <a:fillRect l="-13208" r="-11321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kstniOkvir 14"/>
              <p:cNvSpPr txBox="1"/>
              <p:nvPr/>
            </p:nvSpPr>
            <p:spPr>
              <a:xfrm>
                <a:off x="7405805" y="4034642"/>
                <a:ext cx="12888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hr-H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kstniOkvir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5805" y="4034642"/>
                <a:ext cx="1288878" cy="276999"/>
              </a:xfrm>
              <a:prstGeom prst="rect">
                <a:avLst/>
              </a:prstGeom>
              <a:blipFill>
                <a:blip r:embed="rId6"/>
                <a:stretch>
                  <a:fillRect l="-4265" r="-1896" b="-888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Pravokutnik 2"/>
              <p:cNvSpPr/>
              <p:nvPr/>
            </p:nvSpPr>
            <p:spPr>
              <a:xfrm>
                <a:off x="8593017" y="3988475"/>
                <a:ext cx="16001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hr-H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  <m:r>
                            <a:rPr lang="hr-H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hr-HR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35°</m:t>
                          </m:r>
                        </m:e>
                      </m:func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Pravokutnik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3017" y="3988475"/>
                <a:ext cx="160011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Pravokutnik 16"/>
              <p:cNvSpPr/>
              <p:nvPr/>
            </p:nvSpPr>
            <p:spPr>
              <a:xfrm>
                <a:off x="10002011" y="3988475"/>
                <a:ext cx="13580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𝒄𝒎</m:t>
                      </m:r>
                    </m:oMath>
                  </m:oMathPara>
                </a14:m>
                <a:endParaRPr lang="hr-H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Pravokutnik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2011" y="3988475"/>
                <a:ext cx="135806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kstniOkvir 19"/>
          <p:cNvSpPr txBox="1"/>
          <p:nvPr/>
        </p:nvSpPr>
        <p:spPr>
          <a:xfrm>
            <a:off x="4135397" y="4967442"/>
            <a:ext cx="1981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 smtClean="0"/>
              <a:t>Dužina hipotenuze c:</a:t>
            </a:r>
            <a:endParaRPr lang="hr-HR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kstniOkvir 20"/>
              <p:cNvSpPr txBox="1"/>
              <p:nvPr/>
            </p:nvSpPr>
            <p:spPr>
              <a:xfrm>
                <a:off x="6170984" y="4899507"/>
                <a:ext cx="993670" cy="4744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kstniOkvir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0984" y="4899507"/>
                <a:ext cx="993670" cy="47442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kstniOkvir 22"/>
              <p:cNvSpPr txBox="1"/>
              <p:nvPr/>
            </p:nvSpPr>
            <p:spPr>
              <a:xfrm>
                <a:off x="7257606" y="4998220"/>
                <a:ext cx="3254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kstniOkvir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606" y="4998220"/>
                <a:ext cx="325410" cy="276999"/>
              </a:xfrm>
              <a:prstGeom prst="rect">
                <a:avLst/>
              </a:prstGeom>
              <a:blipFill>
                <a:blip r:embed="rId10"/>
                <a:stretch>
                  <a:fillRect l="-13208" r="-11321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kstniOkvir 23"/>
              <p:cNvSpPr txBox="1"/>
              <p:nvPr/>
            </p:nvSpPr>
            <p:spPr>
              <a:xfrm>
                <a:off x="7721788" y="4899539"/>
                <a:ext cx="972895" cy="474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func>
                            <m:funcPr>
                              <m:ctrlP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hr-HR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kstniOkvir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788" y="4899539"/>
                <a:ext cx="972895" cy="47436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kstniOkvir 24"/>
              <p:cNvSpPr txBox="1"/>
              <p:nvPr/>
            </p:nvSpPr>
            <p:spPr>
              <a:xfrm>
                <a:off x="8787636" y="4873699"/>
                <a:ext cx="993862" cy="526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r-H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func>
                            <m:funcPr>
                              <m:ctrlP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hr-HR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35°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kstniOkvir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7636" y="4873699"/>
                <a:ext cx="993862" cy="5260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kstniOkvir 25"/>
              <p:cNvSpPr txBox="1"/>
              <p:nvPr/>
            </p:nvSpPr>
            <p:spPr>
              <a:xfrm>
                <a:off x="9843600" y="4998220"/>
                <a:ext cx="13112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𝟏𝟖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𝟑𝟏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𝒄𝒎</m:t>
                      </m:r>
                    </m:oMath>
                  </m:oMathPara>
                </a14:m>
                <a:endParaRPr lang="hr-H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kstniOkvir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3600" y="4998220"/>
                <a:ext cx="1311256" cy="276999"/>
              </a:xfrm>
              <a:prstGeom prst="rect">
                <a:avLst/>
              </a:prstGeom>
              <a:blipFill>
                <a:blip r:embed="rId13"/>
                <a:stretch>
                  <a:fillRect l="-1860" r="-2326" b="-6667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kstniOkvir 26"/>
          <p:cNvSpPr txBox="1"/>
          <p:nvPr/>
        </p:nvSpPr>
        <p:spPr>
          <a:xfrm>
            <a:off x="1" y="74146"/>
            <a:ext cx="3738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1.3.Temeljni pojmovi trigonometrije</a:t>
            </a:r>
            <a:endParaRPr lang="hr-HR" sz="14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8" name="Picture 2" descr="https://primary.jwwb.nl/public/z/u/y/temp-bijbbduofjjtdtyrxqvy/n2-standard-mru0rm.pn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E7E6E6"/>
              </a:clrFrom>
              <a:clrTo>
                <a:srgbClr val="E7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3197"/>
            <a:ext cx="2969111" cy="50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31140" y="629088"/>
            <a:ext cx="8142121" cy="231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7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14" grpId="0"/>
      <p:bldP spid="15" grpId="0"/>
      <p:bldP spid="3" grpId="0"/>
      <p:bldP spid="17" grpId="0"/>
      <p:bldP spid="20" grpId="0"/>
      <p:bldP spid="21" grpId="0"/>
      <p:bldP spid="23" grpId="0"/>
      <p:bldP spid="24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1789</TotalTime>
  <Words>1058</Words>
  <Application>Microsoft Office PowerPoint</Application>
  <PresentationFormat>Široki zaslon</PresentationFormat>
  <Paragraphs>225</Paragraphs>
  <Slides>10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8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Cambria</vt:lpstr>
      <vt:lpstr>Cambria Math</vt:lpstr>
      <vt:lpstr>Symbol</vt:lpstr>
      <vt:lpstr>Times New Roman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134</cp:revision>
  <dcterms:created xsi:type="dcterms:W3CDTF">2025-10-31T17:27:19Z</dcterms:created>
  <dcterms:modified xsi:type="dcterms:W3CDTF">2025-11-11T18:48:30Z</dcterms:modified>
</cp:coreProperties>
</file>