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5884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1288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373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8681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945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378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779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1746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470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493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1319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B57F7-432C-44AC-9D8D-398BB2032E14}" type="datetimeFigureOut">
              <a:rPr lang="hr-HR" smtClean="0"/>
              <a:t>21.11.2025.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DC41-95AB-48D0-A893-CA92EC0359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02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920" y="853472"/>
            <a:ext cx="8774032" cy="5831807"/>
          </a:xfrm>
          <a:prstGeom prst="rect">
            <a:avLst/>
          </a:prstGeom>
        </p:spPr>
      </p:pic>
      <p:sp>
        <p:nvSpPr>
          <p:cNvPr id="2" name="Pravokutni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kstniOkvir 6"/>
          <p:cNvSpPr txBox="1"/>
          <p:nvPr/>
        </p:nvSpPr>
        <p:spPr>
          <a:xfrm>
            <a:off x="1899920" y="1385004"/>
            <a:ext cx="958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SUI: Uvod u tehničku mehaniku</a:t>
            </a:r>
            <a:endParaRPr lang="hr-HR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3721265" y="2997820"/>
            <a:ext cx="4994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Nastavnik: Ivan Đurić bacc. mech. ing.</a:t>
            </a:r>
            <a:endParaRPr lang="hr-HR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4457203" y="2494457"/>
            <a:ext cx="3031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Predavanja pripremio:</a:t>
            </a:r>
            <a:endParaRPr lang="hr-HR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27600" cy="83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niOkvir 9"/>
          <p:cNvSpPr txBox="1"/>
          <p:nvPr/>
        </p:nvSpPr>
        <p:spPr>
          <a:xfrm>
            <a:off x="0" y="421433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Sustavi sila u ravnini</a:t>
            </a:r>
            <a:endParaRPr lang="hr-HR" sz="4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0D1F-684D-4212-A8D8-A58315677FED}" type="datetime1">
              <a:rPr lang="hr-HR" smtClean="0"/>
              <a:t>21.11.2025.</a:t>
            </a:fld>
            <a:endParaRPr lang="hr-HR"/>
          </a:p>
        </p:txBody>
      </p:sp>
      <p:sp>
        <p:nvSpPr>
          <p:cNvPr id="11" name="Rezervirano mjesto podnožj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2" name="Rezervirano mjesto broja slajd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4409-B8E3-4CBF-BA5B-668958405E5B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3512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F from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150740"/>
            <a:ext cx="4602480" cy="460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627" y="4508681"/>
            <a:ext cx="3329179" cy="2212794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5081265" y="859574"/>
            <a:ext cx="69745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Uvod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Temeljni pojmovi i načela statike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400" b="1" dirty="0" smtClean="0"/>
              <a:t>Sustavi sila u ravnini</a:t>
            </a:r>
          </a:p>
          <a:p>
            <a:pPr marL="365125"/>
            <a:r>
              <a:rPr lang="hr-HR" sz="2400" b="1" dirty="0">
                <a:solidFill>
                  <a:srgbClr val="0033CC"/>
                </a:solidFill>
              </a:rPr>
              <a:t>3.1. Sustav kolinearnih sila</a:t>
            </a:r>
          </a:p>
          <a:p>
            <a:pPr marL="365125"/>
            <a:r>
              <a:rPr lang="hr-HR" sz="2400" b="1" dirty="0">
                <a:solidFill>
                  <a:srgbClr val="0033CC"/>
                </a:solidFill>
              </a:rPr>
              <a:t>3.2. Sustav konkurentnih sila</a:t>
            </a:r>
          </a:p>
          <a:p>
            <a:pPr marL="365125"/>
            <a:r>
              <a:rPr lang="hr-HR" sz="2400" b="1" dirty="0">
                <a:solidFill>
                  <a:srgbClr val="0033CC"/>
                </a:solidFill>
              </a:rPr>
              <a:t>3.3. Nekonkurentni sustav sila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Uvjeti ravnoteže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Težište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Puni ravni nosači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Trenje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čvrstoće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</a:t>
            </a:r>
            <a:r>
              <a:rPr lang="hr-HR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kinematike</a:t>
            </a:r>
            <a:endParaRPr lang="hr-HR" sz="24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hr-H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Osnove dinamike</a:t>
            </a:r>
            <a:endParaRPr lang="hr-H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EDD1B-E14E-4878-B169-9A56ECC0C7DA}" type="datetime1">
              <a:rPr lang="hr-HR" smtClean="0"/>
              <a:t>21.11.2025.</a:t>
            </a:fld>
            <a:endParaRPr lang="hr-HR"/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5396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F from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28" y="1738993"/>
            <a:ext cx="3238379" cy="323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821" y="4645207"/>
            <a:ext cx="3329179" cy="2212794"/>
          </a:xfrm>
          <a:prstGeom prst="rect">
            <a:avLst/>
          </a:prstGeom>
        </p:spPr>
      </p:pic>
      <p:sp>
        <p:nvSpPr>
          <p:cNvPr id="7" name="Pravokutnik 6"/>
          <p:cNvSpPr/>
          <p:nvPr/>
        </p:nvSpPr>
        <p:spPr>
          <a:xfrm>
            <a:off x="3615070" y="0"/>
            <a:ext cx="8576930" cy="6857999"/>
          </a:xfrm>
          <a:prstGeom prst="rect">
            <a:avLst/>
          </a:prstGeom>
          <a:solidFill>
            <a:schemeClr val="accent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Pravokutnik 1"/>
          <p:cNvSpPr/>
          <p:nvPr/>
        </p:nvSpPr>
        <p:spPr>
          <a:xfrm>
            <a:off x="4102892" y="1278011"/>
            <a:ext cx="7936992" cy="3719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endParaRPr lang="hr-HR" sz="1600" b="1" kern="0" dirty="0">
              <a:solidFill>
                <a:srgbClr val="365F91"/>
              </a:solidFill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b="1" dirty="0" err="1" smtClean="0">
                <a:ea typeface="MS Mincho"/>
                <a:cs typeface="Times New Roman" panose="02020603050405020304" pitchFamily="18" charset="0"/>
              </a:rPr>
              <a:t>Razlikovati</a:t>
            </a:r>
            <a:r>
              <a:rPr lang="en-US" sz="1600" b="1" dirty="0" smtClean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vrste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sustava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u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ravnini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kolinearne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konkurentne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nekonkurentne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paralelne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)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te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objasniti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njihova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obilježja.</a:t>
            </a:r>
            <a:endParaRPr lang="hr-HR" sz="1600" b="1" dirty="0">
              <a:ea typeface="MS Mincho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b="1" dirty="0" err="1" smtClean="0">
                <a:ea typeface="MS Mincho"/>
                <a:cs typeface="Times New Roman" panose="02020603050405020304" pitchFamily="18" charset="0"/>
              </a:rPr>
              <a:t>Odrediti</a:t>
            </a:r>
            <a:r>
              <a:rPr lang="en-US" sz="1600" b="1" dirty="0" smtClean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rezultantu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primjenom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analitičke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metode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rastavljanje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komponente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algebarsko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vektorsko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zbrajanje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).</a:t>
            </a:r>
            <a:endParaRPr lang="hr-HR" sz="1600" b="1" dirty="0">
              <a:ea typeface="MS Mincho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b="1" dirty="0" err="1" smtClean="0">
                <a:ea typeface="MS Mincho"/>
                <a:cs typeface="Times New Roman" panose="02020603050405020304" pitchFamily="18" charset="0"/>
              </a:rPr>
              <a:t>Primijeniti</a:t>
            </a:r>
            <a:r>
              <a:rPr lang="en-US" sz="1600" b="1" dirty="0" smtClean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grafičke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metode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paralelogram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poligon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lančani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poligon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)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za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određivanje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rezultante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.</a:t>
            </a:r>
            <a:endParaRPr lang="hr-HR" sz="1600" b="1" dirty="0">
              <a:ea typeface="MS Mincho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b="1" dirty="0" err="1" smtClean="0">
                <a:ea typeface="MS Mincho"/>
                <a:cs typeface="Times New Roman" panose="02020603050405020304" pitchFamily="18" charset="0"/>
              </a:rPr>
              <a:t>Primijeniti</a:t>
            </a:r>
            <a:r>
              <a:rPr lang="en-US" sz="1600" b="1" dirty="0" smtClean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momentno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pravilo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Varignonov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poučak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)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za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izračunavanje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položaja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rezultantne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u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paralelnom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nekonkurentnom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sustavu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.</a:t>
            </a:r>
            <a:endParaRPr lang="hr-HR" sz="1600" b="1" dirty="0">
              <a:ea typeface="MS Mincho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600" b="1" dirty="0" err="1" smtClean="0">
                <a:ea typeface="MS Mincho"/>
                <a:cs typeface="Times New Roman" panose="02020603050405020304" pitchFamily="18" charset="0"/>
              </a:rPr>
              <a:t>Rješavati</a:t>
            </a:r>
            <a:r>
              <a:rPr lang="en-US" sz="1600" b="1" dirty="0" smtClean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praktične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zadatke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koji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uključuju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određivanje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iznosa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smjera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položaja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 rezultantne </a:t>
            </a:r>
            <a:r>
              <a:rPr lang="en-US" sz="1600" b="1" dirty="0" err="1"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600" b="1" dirty="0">
                <a:ea typeface="MS Mincho"/>
                <a:cs typeface="Times New Roman" panose="02020603050405020304" pitchFamily="18" charset="0"/>
              </a:rPr>
              <a:t>.</a:t>
            </a:r>
            <a:endParaRPr lang="hr-HR" sz="1600" b="1" dirty="0"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75839" y="179217"/>
            <a:ext cx="3283271" cy="10184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b="1" kern="0" dirty="0" err="1">
                <a:solidFill>
                  <a:srgbClr val="365F9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Ishodi</a:t>
            </a:r>
            <a:r>
              <a:rPr lang="en-US" b="1" kern="0" dirty="0">
                <a:solidFill>
                  <a:srgbClr val="365F9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b="1" kern="0" dirty="0" err="1">
                <a:solidFill>
                  <a:srgbClr val="365F9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učenja</a:t>
            </a:r>
            <a:r>
              <a:rPr lang="en-US" b="1" kern="0" dirty="0">
                <a:solidFill>
                  <a:srgbClr val="365F9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b="1" kern="0" dirty="0" smtClean="0">
              <a:solidFill>
                <a:srgbClr val="365F91"/>
              </a:solidFill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b="1" kern="0" dirty="0" err="1" smtClean="0">
                <a:ea typeface="MS Gothic" panose="020B0609070205080204" pitchFamily="49" charset="-128"/>
                <a:cs typeface="Times New Roman" panose="02020603050405020304" pitchFamily="18" charset="0"/>
              </a:rPr>
              <a:t>Poglavlje</a:t>
            </a:r>
            <a:r>
              <a:rPr lang="en-US" b="1" kern="0" dirty="0" smtClean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b="1" kern="0" dirty="0">
                <a:ea typeface="MS Gothic" panose="020B0609070205080204" pitchFamily="49" charset="-128"/>
                <a:cs typeface="Times New Roman" panose="02020603050405020304" pitchFamily="18" charset="0"/>
              </a:rPr>
              <a:t>3: </a:t>
            </a:r>
            <a:r>
              <a:rPr lang="en-US" b="1" kern="0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Sustavi</a:t>
            </a:r>
            <a:r>
              <a:rPr lang="en-US" b="1" kern="0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b="1" kern="0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sila</a:t>
            </a:r>
            <a:r>
              <a:rPr lang="en-US" b="1" kern="0" dirty="0">
                <a:ea typeface="MS Gothic" panose="020B0609070205080204" pitchFamily="49" charset="-128"/>
                <a:cs typeface="Times New Roman" panose="02020603050405020304" pitchFamily="18" charset="0"/>
              </a:rPr>
              <a:t> u </a:t>
            </a:r>
            <a:r>
              <a:rPr lang="en-US" b="1" kern="0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ravnini</a:t>
            </a:r>
            <a:endParaRPr lang="hr-HR" b="1" kern="0" dirty="0"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16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9229725" y="5049667"/>
            <a:ext cx="2969448" cy="1802953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0" y="0"/>
            <a:ext cx="8244841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4582757" y="29174"/>
            <a:ext cx="4733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Uvod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21.11.2025.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4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Pravokutnik 24"/>
          <p:cNvSpPr/>
          <p:nvPr/>
        </p:nvSpPr>
        <p:spPr>
          <a:xfrm>
            <a:off x="4313818" y="2053827"/>
            <a:ext cx="7878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Djelovanje više sila na tijelo mijenja njegovo gibanje. 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26" name="Pravokutnik 25"/>
          <p:cNvSpPr/>
          <p:nvPr/>
        </p:nvSpPr>
        <p:spPr>
          <a:xfrm>
            <a:off x="4247478" y="3880686"/>
            <a:ext cx="77257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U ovom poglavlju učit ćemo o djelovanje karakterističnih sustava sila u ravnini i način </a:t>
            </a:r>
            <a:r>
              <a:rPr lang="hr-HR" b="1" dirty="0" smtClean="0"/>
              <a:t>određivanja</a:t>
            </a:r>
            <a:r>
              <a:rPr lang="hr-HR" dirty="0" smtClean="0"/>
              <a:t> njihove </a:t>
            </a:r>
            <a:r>
              <a:rPr lang="hr-HR" b="1" dirty="0" smtClean="0"/>
              <a:t>rezultantne sile</a:t>
            </a:r>
            <a:r>
              <a:rPr lang="hr-HR" dirty="0" smtClean="0"/>
              <a:t>:</a:t>
            </a:r>
          </a:p>
          <a:p>
            <a:endParaRPr lang="hr-HR" dirty="0" smtClean="0"/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hr-HR" b="1" dirty="0" smtClean="0">
                <a:solidFill>
                  <a:srgbClr val="C00000"/>
                </a:solidFill>
              </a:rPr>
              <a:t>analitičkom</a:t>
            </a:r>
            <a:r>
              <a:rPr lang="hr-HR" dirty="0" smtClean="0">
                <a:solidFill>
                  <a:srgbClr val="C00000"/>
                </a:solidFill>
              </a:rPr>
              <a:t> (računskom) i </a:t>
            </a:r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hr-HR" b="1" dirty="0" smtClean="0">
                <a:solidFill>
                  <a:srgbClr val="C00000"/>
                </a:solidFill>
              </a:rPr>
              <a:t>grafičkom metodom</a:t>
            </a:r>
            <a:r>
              <a:rPr lang="hr-HR" dirty="0" smtClean="0">
                <a:solidFill>
                  <a:srgbClr val="C00000"/>
                </a:solidFill>
              </a:rPr>
              <a:t>.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267650" y="3305668"/>
            <a:ext cx="4692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/>
              <a:t>Ona ima točno određen iznos i položaj u ravnini.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" y="2164827"/>
            <a:ext cx="3792519" cy="2528346"/>
          </a:xfrm>
          <a:prstGeom prst="rect">
            <a:avLst/>
          </a:prstGeom>
        </p:spPr>
      </p:pic>
      <p:sp>
        <p:nvSpPr>
          <p:cNvPr id="7" name="Pravokutnik 6"/>
          <p:cNvSpPr/>
          <p:nvPr/>
        </p:nvSpPr>
        <p:spPr>
          <a:xfrm>
            <a:off x="4267650" y="2545984"/>
            <a:ext cx="7924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Umjesto promatranja svake sile posebno, sve se mogu zamijeniti jednom silom koja ima isti učinak – </a:t>
            </a:r>
            <a:r>
              <a:rPr lang="hr-HR" b="1" dirty="0" err="1">
                <a:solidFill>
                  <a:srgbClr val="C00000"/>
                </a:solidFill>
              </a:rPr>
              <a:t>rezultantnom</a:t>
            </a:r>
            <a:r>
              <a:rPr lang="hr-HR" b="1" dirty="0">
                <a:solidFill>
                  <a:srgbClr val="C00000"/>
                </a:solidFill>
              </a:rPr>
              <a:t> silom</a:t>
            </a:r>
            <a:r>
              <a:rPr lang="hr-HR" dirty="0">
                <a:solidFill>
                  <a:srgbClr val="C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974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Široki zaslon</PresentationFormat>
  <Paragraphs>39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12" baseType="lpstr">
      <vt:lpstr>MS Gothic</vt:lpstr>
      <vt:lpstr>Arial</vt:lpstr>
      <vt:lpstr>Arial Black</vt:lpstr>
      <vt:lpstr>Calibri</vt:lpstr>
      <vt:lpstr>Calibri Light</vt:lpstr>
      <vt:lpstr>MS Mincho</vt:lpstr>
      <vt:lpstr>Times New Roman</vt:lpstr>
      <vt:lpstr>Tema sustava Office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1</cp:revision>
  <dcterms:created xsi:type="dcterms:W3CDTF">2025-11-21T21:47:38Z</dcterms:created>
  <dcterms:modified xsi:type="dcterms:W3CDTF">2025-11-21T21:48:11Z</dcterms:modified>
</cp:coreProperties>
</file>