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89" r:id="rId3"/>
    <p:sldId id="262" r:id="rId4"/>
    <p:sldId id="287" r:id="rId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5" autoAdjust="0"/>
  </p:normalViewPr>
  <p:slideViewPr>
    <p:cSldViewPr snapToGrid="0">
      <p:cViewPr varScale="1">
        <p:scale>
          <a:sx n="79" d="100"/>
          <a:sy n="79" d="100"/>
        </p:scale>
        <p:origin x="74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D1D43-61E5-4A9D-A6BB-1FB58B0DF965}" type="datetimeFigureOut">
              <a:rPr lang="hr-HR" smtClean="0"/>
              <a:t>5.11.2025.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83701-226C-4F0E-AF18-37A8FBE493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240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6B7F-2339-4C4C-A416-9B3C1461A6CB}" type="datetime1">
              <a:rPr lang="hr-HR" smtClean="0"/>
              <a:t>5.11.2025.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565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DD81-11C7-4A45-B232-5BA29402F7C2}" type="datetime1">
              <a:rPr lang="hr-HR" smtClean="0"/>
              <a:t>5.11.2025.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108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45DD-0B12-483B-AE94-34890D67D414}" type="datetime1">
              <a:rPr lang="hr-HR" smtClean="0"/>
              <a:t>5.11.2025.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838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73B0-508F-4DFA-9FF8-99046F48D498}" type="datetime1">
              <a:rPr lang="hr-HR" smtClean="0"/>
              <a:t>5.11.2025.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151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6762-7D11-4E30-A940-186A51C7B288}" type="datetime1">
              <a:rPr lang="hr-HR" smtClean="0"/>
              <a:t>5.11.2025.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398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7B15-3D7A-4C26-BDD5-442DBF325735}" type="datetime1">
              <a:rPr lang="hr-HR" smtClean="0"/>
              <a:t>5.11.2025.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783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9A08-71F5-4911-9E05-F29A3C3DBB80}" type="datetime1">
              <a:rPr lang="hr-HR" smtClean="0"/>
              <a:t>5.11.2025.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524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D4C7-0250-4F7F-86F1-CF59E9F701CC}" type="datetime1">
              <a:rPr lang="hr-HR" smtClean="0"/>
              <a:t>5.11.2025.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085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6C64-5368-40E3-B5C8-9364F2ED6297}" type="datetime1">
              <a:rPr lang="hr-HR" smtClean="0"/>
              <a:t>5.11.2025.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611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042A-4077-44C4-9630-F196BF335F88}" type="datetime1">
              <a:rPr lang="hr-HR" smtClean="0"/>
              <a:t>5.11.2025.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525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6C36-5E3B-4923-ACE0-7A4EA32469FC}" type="datetime1">
              <a:rPr lang="hr-HR" smtClean="0"/>
              <a:t>5.11.2025.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23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A12B4-C779-47C2-9494-5701250D6F9C}" type="datetime1">
              <a:rPr lang="hr-HR" smtClean="0"/>
              <a:t>5.11.2025.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434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25.png"/><Relationship Id="rId2" Type="http://schemas.openxmlformats.org/officeDocument/2006/relationships/image" Target="../media/image4.pn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5" Type="http://schemas.openxmlformats.org/officeDocument/2006/relationships/image" Target="../media/image6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1810.png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23" y="0"/>
            <a:ext cx="10317954" cy="6858000"/>
          </a:xfrm>
          <a:prstGeom prst="rect">
            <a:avLst/>
          </a:prstGeom>
        </p:spPr>
      </p:pic>
      <p:pic>
        <p:nvPicPr>
          <p:cNvPr id="6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13294" cy="93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1996964" y="3013501"/>
            <a:ext cx="9589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/>
              <a:t>SUI: Uvod u tehničku mehaniku</a:t>
            </a:r>
            <a:endParaRPr lang="hr-HR" sz="4800" b="1" dirty="0"/>
          </a:p>
        </p:txBody>
      </p:sp>
      <p:sp>
        <p:nvSpPr>
          <p:cNvPr id="9" name="TekstniOkvir 8"/>
          <p:cNvSpPr txBox="1"/>
          <p:nvPr/>
        </p:nvSpPr>
        <p:spPr>
          <a:xfrm>
            <a:off x="3190525" y="4935136"/>
            <a:ext cx="5810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/>
              <a:t>Nastavnik: Ivan Đurić bacc. mech. ing.</a:t>
            </a:r>
            <a:endParaRPr lang="hr-HR" sz="2800" b="1" dirty="0"/>
          </a:p>
        </p:txBody>
      </p:sp>
      <p:sp>
        <p:nvSpPr>
          <p:cNvPr id="8" name="TekstniOkvir 7"/>
          <p:cNvSpPr txBox="1"/>
          <p:nvPr/>
        </p:nvSpPr>
        <p:spPr>
          <a:xfrm>
            <a:off x="4207647" y="4188278"/>
            <a:ext cx="3510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/>
              <a:t>Predavanja pripremio: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2285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197"/>
            <a:ext cx="2969111" cy="50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0" y="65661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latin typeface="Arial Black" panose="020B0A04020102020204" pitchFamily="34" charset="0"/>
              </a:rPr>
              <a:t>1.2. Pitagorin poučak</a:t>
            </a:r>
            <a:endParaRPr lang="hr-HR" sz="2000" b="1" dirty="0">
              <a:latin typeface="Arial Black" panose="020B0A04020102020204" pitchFamily="34" charset="0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61085" y="1666674"/>
            <a:ext cx="670612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Ishodi učenja – Pitagorin poučak (Uvod u tehničku mehaniku)</a:t>
            </a:r>
          </a:p>
          <a:p>
            <a:endParaRPr lang="hr-HR" sz="1400" dirty="0" smtClean="0"/>
          </a:p>
          <a:p>
            <a:r>
              <a:rPr lang="hr-HR" sz="1400" dirty="0" smtClean="0"/>
              <a:t>Nakon </a:t>
            </a:r>
            <a:r>
              <a:rPr lang="hr-HR" sz="1400" dirty="0"/>
              <a:t>obrađenog nastavnog sadržaja, učenik će moći</a:t>
            </a:r>
            <a:r>
              <a:rPr lang="hr-HR" sz="1400" dirty="0" smtClean="0"/>
              <a:t>:</a:t>
            </a:r>
          </a:p>
          <a:p>
            <a:endParaRPr lang="hr-HR" sz="1400" dirty="0" smtClean="0"/>
          </a:p>
          <a:p>
            <a:pPr marL="174625" indent="-174625">
              <a:buFont typeface="+mj-lt"/>
              <a:buAutoNum type="arabicPeriod"/>
            </a:pPr>
            <a:r>
              <a:rPr lang="hr-HR" sz="1400" b="1" dirty="0" smtClean="0"/>
              <a:t>Objasniti</a:t>
            </a:r>
            <a:r>
              <a:rPr lang="hr-HR" sz="1400" dirty="0" smtClean="0"/>
              <a:t> </a:t>
            </a:r>
            <a:r>
              <a:rPr lang="hr-HR" sz="1400" dirty="0"/>
              <a:t>povezanost Pitagorinog poučka s pojmom pravokutnog trokuta i primjenom u tehničkoj mehanici.</a:t>
            </a:r>
          </a:p>
          <a:p>
            <a:pPr marL="174625" indent="-174625">
              <a:buFont typeface="+mj-lt"/>
              <a:buAutoNum type="arabicPeriod"/>
            </a:pPr>
            <a:r>
              <a:rPr lang="hr-HR" sz="1400" b="1" dirty="0"/>
              <a:t>Prepoznati</a:t>
            </a:r>
            <a:r>
              <a:rPr lang="hr-HR" sz="1400" dirty="0"/>
              <a:t> pravokutne trokute u tehničkim prikazima i konstrukcijama (npr. kod ljestava, rampi, nosača, kosina).</a:t>
            </a:r>
          </a:p>
          <a:p>
            <a:pPr marL="174625" indent="-174625">
              <a:buFont typeface="+mj-lt"/>
              <a:buAutoNum type="arabicPeriod"/>
            </a:pPr>
            <a:r>
              <a:rPr lang="hr-HR" sz="1400" b="1" dirty="0"/>
              <a:t>Primijeniti</a:t>
            </a:r>
            <a:r>
              <a:rPr lang="hr-HR" sz="1400" dirty="0"/>
              <a:t> Pitagorin poučak za </a:t>
            </a:r>
            <a:r>
              <a:rPr lang="hr-HR" sz="1400" b="1" dirty="0"/>
              <a:t>određivanje duljina elemenata konstrukcija</a:t>
            </a:r>
            <a:r>
              <a:rPr lang="hr-HR" sz="1400" dirty="0"/>
              <a:t> (npr. kosih nosača, dijagonala, nagiba).</a:t>
            </a:r>
          </a:p>
          <a:p>
            <a:pPr marL="174625" indent="-174625">
              <a:buFont typeface="+mj-lt"/>
              <a:buAutoNum type="arabicPeriod"/>
            </a:pPr>
            <a:r>
              <a:rPr lang="hr-HR" sz="1400" b="1" dirty="0"/>
              <a:t>Računati</a:t>
            </a:r>
            <a:r>
              <a:rPr lang="hr-HR" sz="1400" dirty="0"/>
              <a:t> nepoznate strane pravokutnog trokuta u tehničkim primjerima koristeći odgovarajuće mjerne jedinice.</a:t>
            </a:r>
          </a:p>
          <a:p>
            <a:pPr marL="174625" indent="-174625">
              <a:buFont typeface="+mj-lt"/>
              <a:buAutoNum type="arabicPeriod"/>
            </a:pPr>
            <a:r>
              <a:rPr lang="hr-HR" sz="1400" b="1" dirty="0"/>
              <a:t>Provjeriti točnost</a:t>
            </a:r>
            <a:r>
              <a:rPr lang="hr-HR" sz="1400" dirty="0"/>
              <a:t> tehničkog crteža ili mjerenja pomoću Pitagorinog poučka.</a:t>
            </a:r>
          </a:p>
          <a:p>
            <a:pPr marL="174625" indent="-174625">
              <a:buFont typeface="+mj-lt"/>
              <a:buAutoNum type="arabicPeriod"/>
            </a:pPr>
            <a:r>
              <a:rPr lang="hr-HR" sz="1400" b="1" dirty="0"/>
              <a:t>Rješavati problemske zadatke</a:t>
            </a:r>
            <a:r>
              <a:rPr lang="hr-HR" sz="1400" dirty="0"/>
              <a:t> iz područja tehničke mehanike u kojima se primjenjuje Pitagorin poučak (npr. proračuni visine, duljine ili udaljenosti).</a:t>
            </a:r>
          </a:p>
          <a:p>
            <a:pPr marL="174625" indent="-174625">
              <a:buFont typeface="+mj-lt"/>
              <a:buAutoNum type="arabicPeriod"/>
            </a:pPr>
            <a:r>
              <a:rPr lang="hr-HR" sz="1400" b="1" dirty="0"/>
              <a:t>Povezati</a:t>
            </a:r>
            <a:r>
              <a:rPr lang="hr-HR" sz="1400" dirty="0"/>
              <a:t> Pitagorin poučak s osnovama vektorskog prikaza sila (kao temelj za kasnije razumijevanje </a:t>
            </a:r>
            <a:r>
              <a:rPr lang="hr-HR" sz="1400" dirty="0" err="1"/>
              <a:t>rezultantnih</a:t>
            </a:r>
            <a:r>
              <a:rPr lang="hr-HR" sz="1400" dirty="0"/>
              <a:t> sila i momenta).</a:t>
            </a:r>
          </a:p>
        </p:txBody>
      </p:sp>
      <p:pic>
        <p:nvPicPr>
          <p:cNvPr id="9" name="Picture 4" descr="Pythagoras by Science Photo Libra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330" y="1369871"/>
            <a:ext cx="4975494" cy="373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55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3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7844545" y="4208631"/>
            <a:ext cx="4354628" cy="2643990"/>
          </a:xfrm>
          <a:prstGeom prst="rect">
            <a:avLst/>
          </a:prstGeom>
        </p:spPr>
      </p:pic>
      <p:sp>
        <p:nvSpPr>
          <p:cNvPr id="18" name="Pravokutnik 17"/>
          <p:cNvSpPr/>
          <p:nvPr/>
        </p:nvSpPr>
        <p:spPr>
          <a:xfrm>
            <a:off x="3531488" y="-1"/>
            <a:ext cx="8660512" cy="6852621"/>
          </a:xfrm>
          <a:prstGeom prst="rect">
            <a:avLst/>
          </a:prstGeom>
          <a:solidFill>
            <a:schemeClr val="dk1">
              <a:alpha val="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/>
          <p:cNvSpPr txBox="1"/>
          <p:nvPr/>
        </p:nvSpPr>
        <p:spPr>
          <a:xfrm>
            <a:off x="1576300" y="65661"/>
            <a:ext cx="8339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atin typeface="Arial Black" panose="020B0A04020102020204" pitchFamily="34" charset="0"/>
              </a:rPr>
              <a:t>1.2. Pitagorin poučak</a:t>
            </a:r>
            <a:endParaRPr lang="hr-HR" sz="2000" b="1" dirty="0">
              <a:latin typeface="Arial Black" panose="020B0A04020102020204" pitchFamily="34" charset="0"/>
            </a:endParaRPr>
          </a:p>
        </p:txBody>
      </p:sp>
      <p:cxnSp>
        <p:nvCxnSpPr>
          <p:cNvPr id="19" name="Ravni poveznik 18"/>
          <p:cNvCxnSpPr/>
          <p:nvPr/>
        </p:nvCxnSpPr>
        <p:spPr>
          <a:xfrm>
            <a:off x="118333" y="516367"/>
            <a:ext cx="1195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niOkvir 7"/>
              <p:cNvSpPr txBox="1"/>
              <p:nvPr/>
            </p:nvSpPr>
            <p:spPr>
              <a:xfrm>
                <a:off x="221384" y="5478366"/>
                <a:ext cx="1059457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hr-HR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hr-HR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hr-HR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hr-HR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hr-HR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hr-HR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kstniOkvi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84" y="5478366"/>
                <a:ext cx="1059457" cy="220253"/>
              </a:xfrm>
              <a:prstGeom prst="rect">
                <a:avLst/>
              </a:prstGeom>
              <a:blipFill>
                <a:blip r:embed="rId3"/>
                <a:stretch>
                  <a:fillRect l="-1724" t="-2778" r="-1724" b="-833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niOkvir 8"/>
              <p:cNvSpPr txBox="1"/>
              <p:nvPr/>
            </p:nvSpPr>
            <p:spPr>
              <a:xfrm>
                <a:off x="1775376" y="4909982"/>
                <a:ext cx="1106778" cy="269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hr-HR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hr-HR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hr-HR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hr-HR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r-HR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hr-HR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hr-HR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kstniOkvi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376" y="4909982"/>
                <a:ext cx="1106778" cy="269626"/>
              </a:xfrm>
              <a:prstGeom prst="rect">
                <a:avLst/>
              </a:prstGeom>
              <a:blipFill>
                <a:blip r:embed="rId4"/>
                <a:stretch>
                  <a:fillRect l="-1648" r="-1648" b="-444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niOkvir 10"/>
              <p:cNvSpPr txBox="1"/>
              <p:nvPr/>
            </p:nvSpPr>
            <p:spPr>
              <a:xfrm>
                <a:off x="1749728" y="5414952"/>
                <a:ext cx="1106778" cy="2714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hr-HR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hr-HR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hr-HR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hr-HR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hr-HR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hr-HR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hr-HR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kstniOkvir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728" y="5414952"/>
                <a:ext cx="1106778" cy="271421"/>
              </a:xfrm>
              <a:prstGeom prst="rect">
                <a:avLst/>
              </a:prstGeom>
              <a:blipFill>
                <a:blip r:embed="rId5"/>
                <a:stretch>
                  <a:fillRect l="-1648" r="-1648" b="-66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niOkvir 11"/>
              <p:cNvSpPr txBox="1"/>
              <p:nvPr/>
            </p:nvSpPr>
            <p:spPr>
              <a:xfrm>
                <a:off x="1760363" y="5987418"/>
                <a:ext cx="1106778" cy="2714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hr-HR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hr-HR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hr-HR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hr-HR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hr-HR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hr-HR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hr-HR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kstniOkvir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363" y="5987418"/>
                <a:ext cx="1106778" cy="271421"/>
              </a:xfrm>
              <a:prstGeom prst="rect">
                <a:avLst/>
              </a:prstGeom>
              <a:blipFill>
                <a:blip r:embed="rId6"/>
                <a:stretch>
                  <a:fillRect l="-3867" r="-1105" b="-66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Slika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3FFFF"/>
              </a:clrFrom>
              <a:clrTo>
                <a:srgbClr val="F3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433" y="566964"/>
            <a:ext cx="3025689" cy="3193048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197504" y="3760012"/>
            <a:ext cx="3000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Slika 1.1. </a:t>
            </a:r>
            <a:r>
              <a:rPr lang="hr-H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Pitagorin poučak</a:t>
            </a:r>
            <a:endParaRPr lang="hr-H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niOkvir 13"/>
              <p:cNvSpPr txBox="1"/>
              <p:nvPr/>
            </p:nvSpPr>
            <p:spPr>
              <a:xfrm>
                <a:off x="43495" y="4123354"/>
                <a:ext cx="3531488" cy="590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Kvadrat nad hipotenuzom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16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6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hr-HR" sz="16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hr-HR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jednak je zbroju kvadrata nad katetama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16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6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hr-HR" sz="16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hr-HR" sz="16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r-HR" sz="16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6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hr-HR" sz="16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hr-H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kstniOkvir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5" y="4123354"/>
                <a:ext cx="3531488" cy="590354"/>
              </a:xfrm>
              <a:prstGeom prst="rect">
                <a:avLst/>
              </a:prstGeom>
              <a:blipFill>
                <a:blip r:embed="rId9"/>
                <a:stretch>
                  <a:fillRect l="-864" t="-2062" b="-1340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ravokutnik 5"/>
          <p:cNvSpPr/>
          <p:nvPr/>
        </p:nvSpPr>
        <p:spPr>
          <a:xfrm>
            <a:off x="6318088" y="569632"/>
            <a:ext cx="5881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/>
              <a:t>Ivana treba nasloniti ljestve na zid kako bi očistila prozor.</a:t>
            </a:r>
            <a:br>
              <a:rPr lang="hr-HR" sz="1600" dirty="0" smtClean="0"/>
            </a:br>
            <a:r>
              <a:rPr lang="hr-HR" sz="1600" dirty="0" smtClean="0"/>
              <a:t>Donji kraj ljestava nalazi se </a:t>
            </a:r>
            <a:r>
              <a:rPr lang="hr-HR" sz="1600" b="1" dirty="0" smtClean="0"/>
              <a:t>3 metra</a:t>
            </a:r>
            <a:r>
              <a:rPr lang="hr-HR" sz="1600" dirty="0" smtClean="0"/>
              <a:t> od zida, a vrh ljestava doseže do prozora koji je </a:t>
            </a:r>
            <a:r>
              <a:rPr lang="hr-HR" sz="1600" b="1" dirty="0" smtClean="0"/>
              <a:t>4 metra</a:t>
            </a:r>
            <a:r>
              <a:rPr lang="hr-HR" sz="1600" dirty="0" smtClean="0"/>
              <a:t> iznad tla. </a:t>
            </a:r>
            <a:r>
              <a:rPr lang="hr-HR" sz="1600" b="1" dirty="0" smtClean="0"/>
              <a:t>Kolika je duljina ljestava?</a:t>
            </a:r>
            <a:endParaRPr lang="hr-H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niOkvir 22"/>
              <p:cNvSpPr txBox="1"/>
              <p:nvPr/>
            </p:nvSpPr>
            <p:spPr>
              <a:xfrm>
                <a:off x="3860047" y="4924305"/>
                <a:ext cx="8656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r-H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 </m:t>
                      </m:r>
                      <m:r>
                        <a:rPr lang="hr-H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hr-H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kstniOkvir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047" y="4924305"/>
                <a:ext cx="865622" cy="276999"/>
              </a:xfrm>
              <a:prstGeom prst="rect">
                <a:avLst/>
              </a:prstGeom>
              <a:blipFill>
                <a:blip r:embed="rId10"/>
                <a:stretch>
                  <a:fillRect l="-3521" r="-3521" b="-66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niOkvir 24"/>
              <p:cNvSpPr txBox="1"/>
              <p:nvPr/>
            </p:nvSpPr>
            <p:spPr>
              <a:xfrm>
                <a:off x="3860047" y="5275313"/>
                <a:ext cx="8656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hr-H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 </m:t>
                      </m:r>
                      <m:r>
                        <a:rPr lang="hr-H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hr-H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kstniOkvir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047" y="5275313"/>
                <a:ext cx="865622" cy="276999"/>
              </a:xfrm>
              <a:prstGeom prst="rect">
                <a:avLst/>
              </a:prstGeom>
              <a:blipFill>
                <a:blip r:embed="rId11"/>
                <a:stretch>
                  <a:fillRect l="-6338" r="-3521" b="-652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niOkvir 25"/>
              <p:cNvSpPr txBox="1"/>
              <p:nvPr/>
            </p:nvSpPr>
            <p:spPr>
              <a:xfrm>
                <a:off x="3860047" y="5658149"/>
                <a:ext cx="4412939" cy="34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hr-H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hr-H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hr-H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r-H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hr-H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hr-H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hr-H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hr-H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r-H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hr-H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hr-H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9+16</m:t>
                          </m:r>
                        </m:e>
                      </m:rad>
                      <m:r>
                        <a:rPr lang="hr-H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</m:rad>
                    </m:oMath>
                  </m:oMathPara>
                </a14:m>
                <a:endParaRPr lang="hr-H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kstniOkvir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047" y="5658149"/>
                <a:ext cx="4412939" cy="348172"/>
              </a:xfrm>
              <a:prstGeom prst="rect">
                <a:avLst/>
              </a:prstGeom>
              <a:blipFill>
                <a:blip r:embed="rId12"/>
                <a:stretch>
                  <a:fillRect l="-552" r="-1243" b="-526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niOkvir 26"/>
              <p:cNvSpPr txBox="1"/>
              <p:nvPr/>
            </p:nvSpPr>
            <p:spPr>
              <a:xfrm>
                <a:off x="3860046" y="6074128"/>
                <a:ext cx="8448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hr-H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hr-H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hr-H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kstniOkvir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046" y="6074128"/>
                <a:ext cx="844847" cy="276999"/>
              </a:xfrm>
              <a:prstGeom prst="rect">
                <a:avLst/>
              </a:prstGeom>
              <a:blipFill>
                <a:blip r:embed="rId13"/>
                <a:stretch>
                  <a:fillRect l="-3597" r="-2878" b="-652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12" y="6341312"/>
            <a:ext cx="2969111" cy="50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3984" y="1672482"/>
            <a:ext cx="4476032" cy="3139368"/>
          </a:xfrm>
          <a:prstGeom prst="rect">
            <a:avLst/>
          </a:prstGeom>
        </p:spPr>
      </p:pic>
      <p:grpSp>
        <p:nvGrpSpPr>
          <p:cNvPr id="33" name="Grupa 32"/>
          <p:cNvGrpSpPr/>
          <p:nvPr/>
        </p:nvGrpSpPr>
        <p:grpSpPr>
          <a:xfrm>
            <a:off x="3656168" y="605318"/>
            <a:ext cx="2628939" cy="3943408"/>
            <a:chOff x="3614642" y="667249"/>
            <a:chExt cx="2628939" cy="3943408"/>
          </a:xfrm>
        </p:grpSpPr>
        <p:pic>
          <p:nvPicPr>
            <p:cNvPr id="1026" name="Picture 2" descr="My favorite ladder - Gorilla Ladders 18-foot Multi-position Ladder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4642" y="667249"/>
              <a:ext cx="2628939" cy="3943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Ravni poveznik sa strelicom 16"/>
            <p:cNvCxnSpPr/>
            <p:nvPr/>
          </p:nvCxnSpPr>
          <p:spPr>
            <a:xfrm flipV="1">
              <a:off x="3771128" y="3901902"/>
              <a:ext cx="1244848" cy="61345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Ravni poveznik sa strelicom 20"/>
            <p:cNvCxnSpPr/>
            <p:nvPr/>
          </p:nvCxnSpPr>
          <p:spPr>
            <a:xfrm flipV="1">
              <a:off x="5015976" y="982139"/>
              <a:ext cx="0" cy="293010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kstniOkvir 31"/>
            <p:cNvSpPr txBox="1"/>
            <p:nvPr/>
          </p:nvSpPr>
          <p:spPr>
            <a:xfrm>
              <a:off x="4207582" y="3823238"/>
              <a:ext cx="538930" cy="36933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hr-HR" dirty="0" smtClean="0"/>
                <a:t>3 m</a:t>
              </a:r>
              <a:endParaRPr lang="hr-HR" dirty="0"/>
            </a:p>
          </p:txBody>
        </p:sp>
        <p:sp>
          <p:nvSpPr>
            <p:cNvPr id="34" name="TekstniOkvir 33"/>
            <p:cNvSpPr txBox="1"/>
            <p:nvPr/>
          </p:nvSpPr>
          <p:spPr>
            <a:xfrm>
              <a:off x="5007839" y="2667329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 smtClean="0"/>
                <a:t>4 m</a:t>
              </a:r>
              <a:endParaRPr lang="hr-HR" dirty="0"/>
            </a:p>
          </p:txBody>
        </p:sp>
      </p:grpSp>
    </p:spTree>
    <p:extLst>
      <p:ext uri="{BB962C8B-B14F-4D97-AF65-F5344CB8AC3E}">
        <p14:creationId xmlns:p14="http://schemas.microsoft.com/office/powerpoint/2010/main" val="168599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3" grpId="0"/>
      <p:bldP spid="14" grpId="0"/>
      <p:bldP spid="6" grpId="0"/>
      <p:bldP spid="23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4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7844545" y="4208631"/>
            <a:ext cx="4354628" cy="2643990"/>
          </a:xfrm>
          <a:prstGeom prst="rect">
            <a:avLst/>
          </a:prstGeom>
        </p:spPr>
      </p:pic>
      <p:sp>
        <p:nvSpPr>
          <p:cNvPr id="18" name="Pravokutnik 17"/>
          <p:cNvSpPr/>
          <p:nvPr/>
        </p:nvSpPr>
        <p:spPr>
          <a:xfrm>
            <a:off x="4725960" y="-6505"/>
            <a:ext cx="7483813" cy="6852621"/>
          </a:xfrm>
          <a:prstGeom prst="rect">
            <a:avLst/>
          </a:prstGeom>
          <a:solidFill>
            <a:schemeClr val="dk1">
              <a:alpha val="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/>
          <p:cNvSpPr txBox="1"/>
          <p:nvPr/>
        </p:nvSpPr>
        <p:spPr>
          <a:xfrm>
            <a:off x="1547118" y="44836"/>
            <a:ext cx="8339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atin typeface="Arial Black" panose="020B0A04020102020204" pitchFamily="34" charset="0"/>
              </a:rPr>
              <a:t>1.2. Pitagorin poučak – </a:t>
            </a:r>
            <a:r>
              <a:rPr lang="hr-HR" sz="2000" b="1" dirty="0" smtClean="0">
                <a:solidFill>
                  <a:srgbClr val="0066FF"/>
                </a:solidFill>
                <a:latin typeface="Arial Black" panose="020B0A04020102020204" pitchFamily="34" charset="0"/>
              </a:rPr>
              <a:t>Zadatci za samostalan rad učenika</a:t>
            </a:r>
            <a:endParaRPr lang="hr-HR" sz="2000" b="1" dirty="0">
              <a:solidFill>
                <a:srgbClr val="0066FF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9" name="Ravni poveznik 18"/>
          <p:cNvCxnSpPr/>
          <p:nvPr/>
        </p:nvCxnSpPr>
        <p:spPr>
          <a:xfrm>
            <a:off x="118333" y="516367"/>
            <a:ext cx="1195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12" y="6341312"/>
            <a:ext cx="2969111" cy="50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4987066" y="1360729"/>
            <a:ext cx="72186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 smtClean="0">
                <a:solidFill>
                  <a:srgbClr val="0066FF"/>
                </a:solidFill>
              </a:rPr>
              <a:t>Zadatak 1.</a:t>
            </a:r>
          </a:p>
          <a:p>
            <a:r>
              <a:rPr lang="hr-HR" sz="1600" dirty="0" smtClean="0"/>
              <a:t>Ana </a:t>
            </a:r>
            <a:r>
              <a:rPr lang="hr-HR" sz="1600" dirty="0"/>
              <a:t>želi prečicom prijeći travnjak oblika pravokutnika. Travnjak je dug </a:t>
            </a:r>
            <a:r>
              <a:rPr lang="hr-HR" sz="1600" b="1" dirty="0"/>
              <a:t>12 m</a:t>
            </a:r>
            <a:r>
              <a:rPr lang="hr-HR" sz="1600" dirty="0"/>
              <a:t>, a širok </a:t>
            </a:r>
            <a:r>
              <a:rPr lang="hr-HR" sz="1600" b="1" dirty="0"/>
              <a:t>5 </a:t>
            </a:r>
            <a:r>
              <a:rPr lang="hr-HR" sz="1600" b="1" dirty="0" smtClean="0"/>
              <a:t>m</a:t>
            </a:r>
            <a:r>
              <a:rPr lang="hr-HR" sz="1600" dirty="0" smtClean="0"/>
              <a:t>. Koliko </a:t>
            </a:r>
            <a:r>
              <a:rPr lang="hr-HR" sz="1600" dirty="0"/>
              <a:t>metara će Ana prijeći ako ide dijagonalom (preko travnjaka ravno od jednog kuta do suprotnog</a:t>
            </a:r>
            <a:r>
              <a:rPr lang="hr-HR" sz="1600" dirty="0" smtClean="0"/>
              <a:t>) ?</a:t>
            </a:r>
            <a:endParaRPr lang="hr-HR" sz="1600" dirty="0"/>
          </a:p>
        </p:txBody>
      </p:sp>
      <p:sp>
        <p:nvSpPr>
          <p:cNvPr id="7" name="Pravokutnik 6"/>
          <p:cNvSpPr/>
          <p:nvPr/>
        </p:nvSpPr>
        <p:spPr>
          <a:xfrm>
            <a:off x="4987067" y="2737801"/>
            <a:ext cx="72049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 smtClean="0">
                <a:solidFill>
                  <a:srgbClr val="0066FF"/>
                </a:solidFill>
              </a:rPr>
              <a:t>Zadatak </a:t>
            </a:r>
            <a:r>
              <a:rPr lang="hr-HR" sz="1600" b="1" dirty="0" smtClean="0">
                <a:solidFill>
                  <a:srgbClr val="0066FF"/>
                </a:solidFill>
              </a:rPr>
              <a:t>2.</a:t>
            </a:r>
          </a:p>
          <a:p>
            <a:r>
              <a:rPr lang="hr-HR" sz="1600" dirty="0" smtClean="0"/>
              <a:t>Krov </a:t>
            </a:r>
            <a:r>
              <a:rPr lang="hr-HR" sz="1600" dirty="0"/>
              <a:t>kuće ima oblik pravokutnog trokuta. Duljina jednog kraća je </a:t>
            </a:r>
            <a:r>
              <a:rPr lang="hr-HR" sz="1600" b="1" dirty="0"/>
              <a:t>6 m</a:t>
            </a:r>
            <a:r>
              <a:rPr lang="hr-HR" sz="1600" dirty="0"/>
              <a:t>, a drugog </a:t>
            </a:r>
            <a:r>
              <a:rPr lang="hr-HR" sz="1600" b="1" dirty="0"/>
              <a:t>8 </a:t>
            </a:r>
            <a:r>
              <a:rPr lang="hr-HR" sz="1600" b="1" dirty="0" smtClean="0"/>
              <a:t>m</a:t>
            </a:r>
            <a:r>
              <a:rPr lang="hr-HR" sz="1600" dirty="0" smtClean="0"/>
              <a:t>. Kolika </a:t>
            </a:r>
            <a:r>
              <a:rPr lang="hr-HR" sz="1600" dirty="0"/>
              <a:t>je duljina krova (najduža stranica trokuta)?</a:t>
            </a:r>
          </a:p>
        </p:txBody>
      </p:sp>
      <p:sp>
        <p:nvSpPr>
          <p:cNvPr id="16" name="Pravokutnik 15"/>
          <p:cNvSpPr/>
          <p:nvPr/>
        </p:nvSpPr>
        <p:spPr>
          <a:xfrm>
            <a:off x="4973388" y="3901271"/>
            <a:ext cx="72186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 smtClean="0">
                <a:solidFill>
                  <a:srgbClr val="0066FF"/>
                </a:solidFill>
              </a:rPr>
              <a:t>Zadatak 3.</a:t>
            </a:r>
          </a:p>
          <a:p>
            <a:r>
              <a:rPr lang="hr-HR" sz="1600" dirty="0" smtClean="0"/>
              <a:t>Planinar </a:t>
            </a:r>
            <a:r>
              <a:rPr lang="hr-HR" sz="1600" dirty="0"/>
              <a:t>se popeo na vrh brijega. Staza kojom se penje (nagib) duga je </a:t>
            </a:r>
            <a:r>
              <a:rPr lang="hr-HR" sz="1600" b="1" dirty="0"/>
              <a:t>13 m</a:t>
            </a:r>
            <a:r>
              <a:rPr lang="hr-HR" sz="1600" dirty="0"/>
              <a:t>, a vrh brijega je </a:t>
            </a:r>
            <a:r>
              <a:rPr lang="hr-HR" sz="1600" b="1" dirty="0"/>
              <a:t>12 m</a:t>
            </a:r>
            <a:r>
              <a:rPr lang="hr-HR" sz="1600" dirty="0"/>
              <a:t> viši od </a:t>
            </a:r>
            <a:r>
              <a:rPr lang="hr-HR" sz="1600" dirty="0" smtClean="0"/>
              <a:t>podnožja. Koliko </a:t>
            </a:r>
            <a:r>
              <a:rPr lang="hr-HR" sz="1600" dirty="0"/>
              <a:t>je planinar udaljen (vodoravno) od početne točke staze?</a:t>
            </a:r>
          </a:p>
        </p:txBody>
      </p:sp>
      <p:sp>
        <p:nvSpPr>
          <p:cNvPr id="20" name="Pravokutnik 19"/>
          <p:cNvSpPr/>
          <p:nvPr/>
        </p:nvSpPr>
        <p:spPr>
          <a:xfrm>
            <a:off x="5007519" y="5450216"/>
            <a:ext cx="7191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 smtClean="0">
                <a:solidFill>
                  <a:srgbClr val="0066FF"/>
                </a:solidFill>
              </a:rPr>
              <a:t>Zadatak 4.</a:t>
            </a:r>
          </a:p>
          <a:p>
            <a:r>
              <a:rPr lang="hr-HR" sz="1600" dirty="0" smtClean="0"/>
              <a:t>Biciklist </a:t>
            </a:r>
            <a:r>
              <a:rPr lang="hr-HR" sz="1600" dirty="0"/>
              <a:t>skače s rampe. Duljina rampe (kosina) iznosi </a:t>
            </a:r>
            <a:r>
              <a:rPr lang="hr-HR" sz="1600" b="1" dirty="0"/>
              <a:t>10 m</a:t>
            </a:r>
            <a:r>
              <a:rPr lang="hr-HR" sz="1600" dirty="0"/>
              <a:t>, a rampa je visoka </a:t>
            </a:r>
            <a:r>
              <a:rPr lang="hr-HR" sz="1600" b="1" dirty="0"/>
              <a:t>6 m</a:t>
            </a:r>
            <a:r>
              <a:rPr lang="hr-HR" sz="1600" dirty="0"/>
              <a:t>.</a:t>
            </a:r>
            <a:br>
              <a:rPr lang="hr-HR" sz="1600" dirty="0"/>
            </a:br>
            <a:r>
              <a:rPr lang="hr-HR" sz="1600" dirty="0"/>
              <a:t>Kolika je duljina tla (vodoravna udaljenost između početka i kraja rampe)?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kstniOkvir 14"/>
              <p:cNvSpPr txBox="1"/>
              <p:nvPr/>
            </p:nvSpPr>
            <p:spPr>
              <a:xfrm>
                <a:off x="704629" y="5277247"/>
                <a:ext cx="1059457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hr-HR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hr-HR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hr-HR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hr-HR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hr-HR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hr-HR" sz="1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TekstniOkvir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29" y="5277247"/>
                <a:ext cx="1059457" cy="220253"/>
              </a:xfrm>
              <a:prstGeom prst="rect">
                <a:avLst/>
              </a:prstGeom>
              <a:blipFill>
                <a:blip r:embed="rId4"/>
                <a:stretch>
                  <a:fillRect l="-2312" t="-2778" r="-1734" b="-833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kstniOkvir 16"/>
              <p:cNvSpPr txBox="1"/>
              <p:nvPr/>
            </p:nvSpPr>
            <p:spPr>
              <a:xfrm>
                <a:off x="2258621" y="4708863"/>
                <a:ext cx="1106778" cy="269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hr-HR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hr-HR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hr-HR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hr-HR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r-HR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hr-HR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hr-HR" sz="1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TekstniOkvir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621" y="4708863"/>
                <a:ext cx="1106778" cy="269626"/>
              </a:xfrm>
              <a:prstGeom prst="rect">
                <a:avLst/>
              </a:prstGeom>
              <a:blipFill>
                <a:blip r:embed="rId5"/>
                <a:stretch>
                  <a:fillRect l="-2210" r="-1657" b="-444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kstniOkvir 20"/>
              <p:cNvSpPr txBox="1"/>
              <p:nvPr/>
            </p:nvSpPr>
            <p:spPr>
              <a:xfrm>
                <a:off x="2232973" y="5213833"/>
                <a:ext cx="1106778" cy="2714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hr-HR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hr-HR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hr-HR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hr-HR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hr-HR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hr-HR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hr-HR" sz="1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TekstniOkvir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973" y="5213833"/>
                <a:ext cx="1106778" cy="271421"/>
              </a:xfrm>
              <a:prstGeom prst="rect">
                <a:avLst/>
              </a:prstGeom>
              <a:blipFill>
                <a:blip r:embed="rId6"/>
                <a:stretch>
                  <a:fillRect l="-1648" r="-1648" b="-66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kstniOkvir 21"/>
              <p:cNvSpPr txBox="1"/>
              <p:nvPr/>
            </p:nvSpPr>
            <p:spPr>
              <a:xfrm>
                <a:off x="2243608" y="5786299"/>
                <a:ext cx="1106778" cy="2714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hr-HR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hr-HR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hr-HR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hr-HR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hr-HR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hr-HR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hr-HR" sz="1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2" name="TekstniOkvir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608" y="5786299"/>
                <a:ext cx="1106778" cy="271421"/>
              </a:xfrm>
              <a:prstGeom prst="rect">
                <a:avLst/>
              </a:prstGeom>
              <a:blipFill>
                <a:blip r:embed="rId7"/>
                <a:stretch>
                  <a:fillRect l="-3846" r="-1099" b="-66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Slika 22"/>
          <p:cNvPicPr>
            <a:picLocks noChangeAspect="1"/>
          </p:cNvPicPr>
          <p:nvPr/>
        </p:nvPicPr>
        <p:blipFill>
          <a:blip r:embed="rId8">
            <a:clrChange>
              <a:clrFrom>
                <a:srgbClr val="F3FFFF"/>
              </a:clrFrom>
              <a:clrTo>
                <a:srgbClr val="F3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940" y="516367"/>
            <a:ext cx="3025689" cy="319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3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</TotalTime>
  <Words>372</Words>
  <Application>Microsoft Office PowerPoint</Application>
  <PresentationFormat>Široki zaslon</PresentationFormat>
  <Paragraphs>44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Cambria Math</vt:lpstr>
      <vt:lpstr>Tema sustava Office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130</cp:revision>
  <dcterms:created xsi:type="dcterms:W3CDTF">2025-10-31T17:27:19Z</dcterms:created>
  <dcterms:modified xsi:type="dcterms:W3CDTF">2025-11-05T21:47:26Z</dcterms:modified>
</cp:coreProperties>
</file>