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4" r:id="rId2"/>
    <p:sldId id="295" r:id="rId3"/>
    <p:sldId id="296" r:id="rId4"/>
    <p:sldId id="297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113"/>
    <a:srgbClr val="333333"/>
    <a:srgbClr val="EBAE15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96B5-541A-4765-B031-B4710AA107B2}" type="datetimeFigureOut">
              <a:rPr lang="hr-HR" smtClean="0"/>
              <a:t>23.10.2025.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ED5F-6CD5-428E-BAD9-47660D8ED4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6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597B-A76A-44C9-9E95-E07C24F89680}" type="datetime1">
              <a:rPr lang="hr-HR" smtClean="0"/>
              <a:t>23.10.2025.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96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FF0C-A3BA-430E-81BF-6A53F7182B71}" type="datetime1">
              <a:rPr lang="hr-HR" smtClean="0"/>
              <a:t>23.10.2025.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0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DA80-6D1A-4175-94B5-C97F1FDE44D1}" type="datetime1">
              <a:rPr lang="hr-HR" smtClean="0"/>
              <a:t>23.10.2025.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6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4EAA-5B00-450E-BCF1-5EE4DD3F2A8B}" type="datetime1">
              <a:rPr lang="hr-HR" smtClean="0"/>
              <a:t>23.10.2025.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28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5B8-835E-4D67-95DF-9113122D941D}" type="datetime1">
              <a:rPr lang="hr-HR" smtClean="0"/>
              <a:t>23.10.2025.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0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B42-73AC-4C3A-9DCA-D33E2672AA98}" type="datetime1">
              <a:rPr lang="hr-HR" smtClean="0"/>
              <a:t>23.10.2025.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15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31A-9D43-4A32-8892-E309525F74B3}" type="datetime1">
              <a:rPr lang="hr-HR" smtClean="0"/>
              <a:t>23.10.2025.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60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24E-20B4-4B34-B93E-50A34E7ED4BF}" type="datetime1">
              <a:rPr lang="hr-HR" smtClean="0"/>
              <a:t>23.10.2025.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5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B59-4FB7-4143-8435-BCD96FC6AD31}" type="datetime1">
              <a:rPr lang="hr-HR" smtClean="0"/>
              <a:t>23.10.2025.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11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4D98-A0F6-42BE-8526-39733A072848}" type="datetime1">
              <a:rPr lang="hr-HR" smtClean="0"/>
              <a:t>23.10.2025.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89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79F2-7DDC-440B-916E-0F9BA9D70C45}" type="datetime1">
              <a:rPr lang="hr-HR" smtClean="0"/>
              <a:t>23.10.2025.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6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3EBB-140B-4631-8848-C96FFC3EEF3E}" type="datetime1">
              <a:rPr lang="hr-HR" smtClean="0"/>
              <a:t>23.10.2025.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02658-BDD1-4C1D-A300-E134D1B3EB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1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49317" y="6388623"/>
            <a:ext cx="757518" cy="365125"/>
          </a:xfrm>
          <a:ln>
            <a:solidFill>
              <a:srgbClr val="EB8113"/>
            </a:solidFill>
          </a:ln>
        </p:spPr>
        <p:txBody>
          <a:bodyPr/>
          <a:lstStyle/>
          <a:p>
            <a:pPr algn="ctr"/>
            <a:fld id="{31F02658-BDD1-4C1D-A300-E134D1B3EB8B}" type="slidenum">
              <a:rPr lang="hr-HR" smtClean="0">
                <a:solidFill>
                  <a:srgbClr val="EB8113"/>
                </a:solidFill>
              </a:rPr>
              <a:pPr algn="ctr"/>
              <a:t>1</a:t>
            </a:fld>
            <a:endParaRPr lang="hr-HR">
              <a:solidFill>
                <a:srgbClr val="EB8113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FCD8DD0-BFCA-4723-9807-153048590E6A}"/>
              </a:ext>
            </a:extLst>
          </p:cNvPr>
          <p:cNvSpPr/>
          <p:nvPr/>
        </p:nvSpPr>
        <p:spPr>
          <a:xfrm>
            <a:off x="84183" y="0"/>
            <a:ext cx="151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latin typeface="PlayfairDisplay"/>
              </a:rPr>
              <a:t>2. Korozija</a:t>
            </a:r>
            <a:endParaRPr lang="hr-HR" sz="2400" b="1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1CC5837-5018-408E-B073-5CD58E5A0126}"/>
              </a:ext>
            </a:extLst>
          </p:cNvPr>
          <p:cNvSpPr/>
          <p:nvPr/>
        </p:nvSpPr>
        <p:spPr>
          <a:xfrm>
            <a:off x="396240" y="461665"/>
            <a:ext cx="11795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Korozija je prirodni proces koji se događa kada metali i legure reagiraju s okolinom, što dovodi do njihovog postupnog propadanja. Primarni uzrok korozije je elektrokemijska reakcija između metala, vlage i kisika u prisutnosti određenih nečistoća ili zagađivača.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AB63FCE0-B0F1-4183-87F9-323E6C611121}"/>
              </a:ext>
            </a:extLst>
          </p:cNvPr>
          <p:cNvSpPr/>
          <p:nvPr/>
        </p:nvSpPr>
        <p:spPr>
          <a:xfrm>
            <a:off x="396240" y="1477328"/>
            <a:ext cx="494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Proces stvaranja korozije uključuje nekoliko koraka:</a:t>
            </a:r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118575CA-EED4-49E3-B75C-2452C2868441}"/>
              </a:ext>
            </a:extLst>
          </p:cNvPr>
          <p:cNvSpPr/>
          <p:nvPr/>
        </p:nvSpPr>
        <p:spPr>
          <a:xfrm>
            <a:off x="841440" y="1938993"/>
            <a:ext cx="11350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Inicijacija </a:t>
            </a:r>
            <a:r>
              <a:rPr lang="hr-HR" dirty="0">
                <a:latin typeface="Calibri" panose="020F0502020204030204" pitchFamily="34" charset="0"/>
              </a:rPr>
              <a:t>- Prvi korak je inicijacija korozije, koja se često javlja na lokaliziranim područjima s nedostacima ili nesavršenostima na metalnoj površini. Ta područja, poznata kao mjesta </a:t>
            </a:r>
            <a:r>
              <a:rPr lang="pl-PL" dirty="0">
                <a:latin typeface="Calibri" panose="020F0502020204030204" pitchFamily="34" charset="0"/>
              </a:rPr>
              <a:t>korozije, postaju početne točke za proces korozije.</a:t>
            </a:r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A2C212D-CDEC-4700-8F95-A5408F043BF3}"/>
              </a:ext>
            </a:extLst>
          </p:cNvPr>
          <p:cNvSpPr/>
          <p:nvPr/>
        </p:nvSpPr>
        <p:spPr>
          <a:xfrm>
            <a:off x="841441" y="2954656"/>
            <a:ext cx="11350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Anodne i katodne reakcije </a:t>
            </a:r>
            <a:r>
              <a:rPr lang="hr-HR" dirty="0">
                <a:latin typeface="Calibri" panose="020F0502020204030204" pitchFamily="34" charset="0"/>
              </a:rPr>
              <a:t>- Jednom kad se inicijacija dogodi, odvijaju se dvije primarne reakcije. Na anodnim mjestima atomi metala gube elektrone i postaju pozitivno nabijeni ioni (kationi), ulazeći u okolinu. Na katodnim mjestima molekule kisika i vode spajaju se s elektronima i proizvode </a:t>
            </a:r>
            <a:r>
              <a:rPr lang="hr-HR" dirty="0" err="1">
                <a:latin typeface="Calibri" panose="020F0502020204030204" pitchFamily="34" charset="0"/>
              </a:rPr>
              <a:t>hidroksidne</a:t>
            </a:r>
            <a:r>
              <a:rPr lang="hr-HR" dirty="0">
                <a:latin typeface="Calibri" panose="020F0502020204030204" pitchFamily="34" charset="0"/>
              </a:rPr>
              <a:t> ione.</a:t>
            </a:r>
            <a:endParaRPr lang="hr-HR" dirty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4CF634B-2CE2-4F28-B44D-02C690C59813}"/>
              </a:ext>
            </a:extLst>
          </p:cNvPr>
          <p:cNvSpPr/>
          <p:nvPr/>
        </p:nvSpPr>
        <p:spPr>
          <a:xfrm>
            <a:off x="841440" y="3952961"/>
            <a:ext cx="1135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Prijenos elektrona </a:t>
            </a:r>
            <a:r>
              <a:rPr lang="hr-HR" dirty="0">
                <a:latin typeface="Calibri" panose="020F0502020204030204" pitchFamily="34" charset="0"/>
              </a:rPr>
              <a:t>- Kako se anodna i katodna reakcija nastavljaju, dolazi do protoka elektrona od anodnog do katodnog mjesta kroz metal. Ovaj proces prijenosa elektrona je ono što uzrokuje degradaciju metala.</a:t>
            </a:r>
            <a:endParaRPr lang="hr-HR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B1B39F7-8BB4-43AF-AF02-A48FA73CDE52}"/>
              </a:ext>
            </a:extLst>
          </p:cNvPr>
          <p:cNvSpPr/>
          <p:nvPr/>
        </p:nvSpPr>
        <p:spPr>
          <a:xfrm>
            <a:off x="841440" y="4674267"/>
            <a:ext cx="1135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Proizvodi korozije </a:t>
            </a:r>
            <a:r>
              <a:rPr lang="hr-HR" dirty="0">
                <a:latin typeface="Calibri" panose="020F0502020204030204" pitchFamily="34" charset="0"/>
              </a:rPr>
              <a:t>- Metalni ioni proizvedeni na anodnim mjestima spajaju se s </a:t>
            </a:r>
            <a:r>
              <a:rPr lang="hr-HR" dirty="0" err="1">
                <a:latin typeface="Calibri" panose="020F0502020204030204" pitchFamily="34" charset="0"/>
              </a:rPr>
              <a:t>hidroksidnim</a:t>
            </a:r>
            <a:r>
              <a:rPr lang="hr-HR" dirty="0">
                <a:latin typeface="Calibri" panose="020F0502020204030204" pitchFamily="34" charset="0"/>
              </a:rPr>
              <a:t> ionima na katodnim mjestima i tvore proizvode korozije, kao što su metalni oksidi ili hidroksidi. Ovi proizvodi stvaraju hrđu ili druge oblike korozije na metalnoj površini.</a:t>
            </a:r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9999611-5C4D-41BA-9312-C8D2453FE76B}"/>
              </a:ext>
            </a:extLst>
          </p:cNvPr>
          <p:cNvSpPr/>
          <p:nvPr/>
        </p:nvSpPr>
        <p:spPr>
          <a:xfrm>
            <a:off x="841439" y="5672572"/>
            <a:ext cx="1135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Kontinuirani proces </a:t>
            </a:r>
            <a:r>
              <a:rPr lang="hr-HR" dirty="0">
                <a:latin typeface="Calibri" panose="020F0502020204030204" pitchFamily="34" charset="0"/>
              </a:rPr>
              <a:t>- Proces korozije nastavlja se tijekom vremena, što dovodi do postupnog slabljenja i degradacije metala, potencijalno uzrokujući funkcionalne probleme u različitim primjenama.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73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49317" y="6388623"/>
            <a:ext cx="757518" cy="365125"/>
          </a:xfrm>
          <a:ln>
            <a:solidFill>
              <a:srgbClr val="EB8113"/>
            </a:solidFill>
          </a:ln>
        </p:spPr>
        <p:txBody>
          <a:bodyPr/>
          <a:lstStyle/>
          <a:p>
            <a:pPr algn="ctr"/>
            <a:fld id="{31F02658-BDD1-4C1D-A300-E134D1B3EB8B}" type="slidenum">
              <a:rPr lang="hr-HR" smtClean="0">
                <a:solidFill>
                  <a:srgbClr val="EB8113"/>
                </a:solidFill>
              </a:rPr>
              <a:pPr algn="ctr"/>
              <a:t>2</a:t>
            </a:fld>
            <a:endParaRPr lang="hr-HR">
              <a:solidFill>
                <a:srgbClr val="EB8113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E8507B8-218C-45C8-A84E-E6A79925AB27}"/>
              </a:ext>
            </a:extLst>
          </p:cNvPr>
          <p:cNvSpPr/>
          <p:nvPr/>
        </p:nvSpPr>
        <p:spPr>
          <a:xfrm>
            <a:off x="0" y="0"/>
            <a:ext cx="5704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PlayfairDisplay"/>
              </a:rPr>
              <a:t>2.2. Postupci zaštite tehničkih materijala od korozije</a:t>
            </a:r>
            <a:endParaRPr lang="hr-HR" sz="2000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4BDEDA6-A60C-4916-A3F3-E762890C13B4}"/>
              </a:ext>
            </a:extLst>
          </p:cNvPr>
          <p:cNvSpPr/>
          <p:nvPr/>
        </p:nvSpPr>
        <p:spPr>
          <a:xfrm>
            <a:off x="524256" y="478828"/>
            <a:ext cx="116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Kako bi se spriječili ili minimizirali učinci korozije, za tehničke materijale primjenjuju se različiti postupci zaštite od korozije. Neke uobičajene metode zaštite od korozije uključuju: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47780CA-D579-449D-907D-490B8A4CB167}"/>
              </a:ext>
            </a:extLst>
          </p:cNvPr>
          <p:cNvSpPr/>
          <p:nvPr/>
        </p:nvSpPr>
        <p:spPr>
          <a:xfrm>
            <a:off x="524256" y="1219034"/>
            <a:ext cx="116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Premazi </a:t>
            </a:r>
            <a:r>
              <a:rPr lang="hr-HR" dirty="0">
                <a:latin typeface="Calibri" panose="020F0502020204030204" pitchFamily="34" charset="0"/>
              </a:rPr>
              <a:t>- Nanošenjem zaštitnih premaza, poput boje, polimernih filmova ili metalnih premaza (npr. galvanizacija), stvara se barijera između metalne površine i okoliša, sprječavajući izravan kontakt s vlagom i kisikom (slika 24).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DCC0582-DE78-4CA0-9D8D-D5CEEBBD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87" y="2170551"/>
            <a:ext cx="6427621" cy="3912886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6381C14C-3385-4DE8-BB53-A6568C490251}"/>
              </a:ext>
            </a:extLst>
          </p:cNvPr>
          <p:cNvSpPr/>
          <p:nvPr/>
        </p:nvSpPr>
        <p:spPr>
          <a:xfrm>
            <a:off x="4466631" y="6225283"/>
            <a:ext cx="305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latin typeface="Calibri" panose="020F0502020204030204" pitchFamily="34" charset="0"/>
              </a:rPr>
              <a:t>Slika 24 – Nanošenje zaštitnog premaza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4174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49317" y="6388623"/>
            <a:ext cx="757518" cy="365125"/>
          </a:xfrm>
          <a:ln>
            <a:solidFill>
              <a:srgbClr val="EB8113"/>
            </a:solidFill>
          </a:ln>
        </p:spPr>
        <p:txBody>
          <a:bodyPr/>
          <a:lstStyle/>
          <a:p>
            <a:pPr algn="ctr"/>
            <a:fld id="{31F02658-BDD1-4C1D-A300-E134D1B3EB8B}" type="slidenum">
              <a:rPr lang="hr-HR" smtClean="0">
                <a:solidFill>
                  <a:srgbClr val="EB8113"/>
                </a:solidFill>
              </a:rPr>
              <a:pPr algn="ctr"/>
              <a:t>3</a:t>
            </a:fld>
            <a:endParaRPr lang="hr-HR">
              <a:solidFill>
                <a:srgbClr val="EB8113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5053FB19-1851-4121-95CE-C434301634F8}"/>
              </a:ext>
            </a:extLst>
          </p:cNvPr>
          <p:cNvSpPr/>
          <p:nvPr/>
        </p:nvSpPr>
        <p:spPr>
          <a:xfrm>
            <a:off x="649224" y="184880"/>
            <a:ext cx="1154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Katodna zaštita </a:t>
            </a:r>
            <a:r>
              <a:rPr lang="hr-HR" dirty="0">
                <a:latin typeface="Calibri" panose="020F0502020204030204" pitchFamily="34" charset="0"/>
              </a:rPr>
              <a:t>- Ova metoda uključuje opskrbu metalne površine istosmjernom električnom strujom, čineći je katodom i smanjujući stopu korozije. Zaštitu je moguće postići pasivnom katodnom zaštitom žrtvenim anodama od cinka (slika 25).</a:t>
            </a:r>
            <a:endParaRPr lang="hr-HR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9293CC3-CC33-49A3-9EEC-AC7C06F57CF4}"/>
              </a:ext>
            </a:extLst>
          </p:cNvPr>
          <p:cNvGrpSpPr/>
          <p:nvPr/>
        </p:nvGrpSpPr>
        <p:grpSpPr>
          <a:xfrm>
            <a:off x="1125323" y="1175321"/>
            <a:ext cx="10634217" cy="4021620"/>
            <a:chOff x="1125323" y="1175321"/>
            <a:chExt cx="10634217" cy="4021620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C292BDB6-934A-46C3-A540-32436467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323" y="1175322"/>
              <a:ext cx="5540653" cy="3646730"/>
            </a:xfrm>
            <a:prstGeom prst="rect">
              <a:avLst/>
            </a:prstGeom>
          </p:spPr>
        </p:pic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AB2A01B8-2D93-43F7-B4CD-D8E515CD56E3}"/>
                </a:ext>
              </a:extLst>
            </p:cNvPr>
            <p:cNvSpPr/>
            <p:nvPr/>
          </p:nvSpPr>
          <p:spPr>
            <a:xfrm>
              <a:off x="1125323" y="4889164"/>
              <a:ext cx="55406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400" dirty="0">
                  <a:latin typeface="Calibri" panose="020F0502020204030204" pitchFamily="34" charset="0"/>
                </a:rPr>
                <a:t>Slika 25 - Primjer zaštite žrtvenim anodama na propulziji broda</a:t>
              </a:r>
              <a:endParaRPr lang="hr-HR" sz="1400" dirty="0"/>
            </a:p>
          </p:txBody>
        </p:sp>
        <p:pic>
          <p:nvPicPr>
            <p:cNvPr id="1026" name="Picture 2" descr="Anoda je važan deo raznih vrsta akumulacionih bojlera. Njegov zadatak je da  zaštiti rezervoar od korozije. Pročitajte članak i saznajte više! - Onninen  veletrgovac">
              <a:extLst>
                <a:ext uri="{FF2B5EF4-FFF2-40B4-BE49-F238E27FC236}">
                  <a16:creationId xmlns:a16="http://schemas.microsoft.com/office/drawing/2014/main" id="{1C914AB8-6F5D-4EF8-93BC-3DC4F1BBA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013" y="1175321"/>
              <a:ext cx="4801527" cy="364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646BDDC4-4C4E-40C4-91E4-3BE139B75690}"/>
                </a:ext>
              </a:extLst>
            </p:cNvPr>
            <p:cNvSpPr/>
            <p:nvPr/>
          </p:nvSpPr>
          <p:spPr>
            <a:xfrm>
              <a:off x="7497509" y="4889163"/>
              <a:ext cx="37623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400" dirty="0">
                  <a:latin typeface="Calibri" panose="020F0502020204030204" pitchFamily="34" charset="0"/>
                </a:rPr>
                <a:t>Slika 26 – Anodna zaštita spremnika e. brojila.</a:t>
              </a:r>
              <a:endParaRPr lang="hr-H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49317" y="6388623"/>
            <a:ext cx="757518" cy="365125"/>
          </a:xfrm>
          <a:ln>
            <a:solidFill>
              <a:srgbClr val="EB8113"/>
            </a:solidFill>
          </a:ln>
        </p:spPr>
        <p:txBody>
          <a:bodyPr/>
          <a:lstStyle/>
          <a:p>
            <a:pPr algn="ctr"/>
            <a:fld id="{31F02658-BDD1-4C1D-A300-E134D1B3EB8B}" type="slidenum">
              <a:rPr lang="hr-HR" smtClean="0">
                <a:solidFill>
                  <a:srgbClr val="EB8113"/>
                </a:solidFill>
              </a:rPr>
              <a:pPr algn="ctr"/>
              <a:t>4</a:t>
            </a:fld>
            <a:endParaRPr lang="hr-HR">
              <a:solidFill>
                <a:srgbClr val="EB8113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4BE440D-DBCA-45F3-BD64-1EBEAB56AFA0}"/>
              </a:ext>
            </a:extLst>
          </p:cNvPr>
          <p:cNvSpPr/>
          <p:nvPr/>
        </p:nvSpPr>
        <p:spPr>
          <a:xfrm>
            <a:off x="688847" y="278999"/>
            <a:ext cx="11417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err="1">
                <a:latin typeface="Calibri,Bold"/>
              </a:rPr>
              <a:t>Inhibitori</a:t>
            </a:r>
            <a:r>
              <a:rPr lang="hr-HR" b="1" dirty="0">
                <a:latin typeface="Calibri,Bold"/>
              </a:rPr>
              <a:t> </a:t>
            </a:r>
            <a:r>
              <a:rPr lang="hr-HR" dirty="0">
                <a:latin typeface="Calibri" panose="020F0502020204030204" pitchFamily="34" charset="0"/>
              </a:rPr>
              <a:t>- </a:t>
            </a:r>
            <a:r>
              <a:rPr lang="hr-HR" dirty="0" err="1">
                <a:latin typeface="Calibri" panose="020F0502020204030204" pitchFamily="34" charset="0"/>
              </a:rPr>
              <a:t>Inhibitori</a:t>
            </a:r>
            <a:r>
              <a:rPr lang="hr-HR" dirty="0">
                <a:latin typeface="Calibri" panose="020F0502020204030204" pitchFamily="34" charset="0"/>
              </a:rPr>
              <a:t> korozije su kemijske tvari koje se dodaju u okolinu kako bi se smanjila stopa korozije stvaranjem zaštitnog filma na metalnoj površini.</a:t>
            </a:r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5B3E4C1-8904-4926-BBFF-135501D4DE36}"/>
              </a:ext>
            </a:extLst>
          </p:cNvPr>
          <p:cNvSpPr/>
          <p:nvPr/>
        </p:nvSpPr>
        <p:spPr>
          <a:xfrm>
            <a:off x="688847" y="1074527"/>
            <a:ext cx="1150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err="1">
                <a:latin typeface="Calibri,Bold"/>
              </a:rPr>
              <a:t>Legiranje</a:t>
            </a:r>
            <a:r>
              <a:rPr lang="hr-HR" b="1" dirty="0">
                <a:latin typeface="Calibri,Bold"/>
              </a:rPr>
              <a:t> </a:t>
            </a:r>
            <a:r>
              <a:rPr lang="hr-HR" dirty="0">
                <a:latin typeface="Calibri" panose="020F0502020204030204" pitchFamily="34" charset="0"/>
              </a:rPr>
              <a:t>- Odabir legura otpornih na koroziju ili dodavanje specifičnih elemenata osnovnom metalu kako bi se povećala njegova otpornost na koroziju.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DD6C75-7873-434B-A21A-A39A58C67A34}"/>
              </a:ext>
            </a:extLst>
          </p:cNvPr>
          <p:cNvSpPr/>
          <p:nvPr/>
        </p:nvSpPr>
        <p:spPr>
          <a:xfrm>
            <a:off x="688847" y="1860608"/>
            <a:ext cx="1105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Kontrola okoliša </a:t>
            </a:r>
            <a:r>
              <a:rPr lang="hr-HR" dirty="0">
                <a:latin typeface="Calibri" panose="020F0502020204030204" pitchFamily="34" charset="0"/>
              </a:rPr>
              <a:t>- Održavanje okoliša suhim, smanjenje vlažnosti i kontroliranje temperature </a:t>
            </a:r>
            <a:r>
              <a:rPr lang="pl-PL" dirty="0">
                <a:latin typeface="Calibri" panose="020F0502020204030204" pitchFamily="34" charset="0"/>
              </a:rPr>
              <a:t>mogu pomoći u ograničavanju procesa korozije.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325867B-ECC4-4482-8C7B-74ACF744A754}"/>
              </a:ext>
            </a:extLst>
          </p:cNvPr>
          <p:cNvSpPr/>
          <p:nvPr/>
        </p:nvSpPr>
        <p:spPr>
          <a:xfrm>
            <a:off x="688847" y="2659048"/>
            <a:ext cx="1150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Izmjene dizajna </a:t>
            </a:r>
            <a:r>
              <a:rPr lang="hr-HR" dirty="0">
                <a:latin typeface="Calibri" panose="020F0502020204030204" pitchFamily="34" charset="0"/>
              </a:rPr>
              <a:t>- Projektiranje struktura kako bi se smanjila područja sklona zadržavanju vlage ili usvajanje odgovarajućih sustava odvodnje može smanjiti rizik od korozije.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60102D0A-C0F5-4105-BFBA-EAFC7966135A}"/>
              </a:ext>
            </a:extLst>
          </p:cNvPr>
          <p:cNvSpPr/>
          <p:nvPr/>
        </p:nvSpPr>
        <p:spPr>
          <a:xfrm>
            <a:off x="688847" y="3552622"/>
            <a:ext cx="11417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latin typeface="Calibri,Bold"/>
              </a:rPr>
              <a:t>Redoviti pregled i održavanje </a:t>
            </a:r>
            <a:r>
              <a:rPr lang="hr-HR" dirty="0">
                <a:latin typeface="Calibri" panose="020F0502020204030204" pitchFamily="34" charset="0"/>
              </a:rPr>
              <a:t>- Periodični pregledi i pravovremeno održavanje mogu pomoći u otkrivanju i rješavanju problema s korozijom prije nego što eskaliraju.</a:t>
            </a:r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A35F6FE-27CB-41CA-ADEA-0E7DB01FD2B2}"/>
              </a:ext>
            </a:extLst>
          </p:cNvPr>
          <p:cNvSpPr/>
          <p:nvPr/>
        </p:nvSpPr>
        <p:spPr>
          <a:xfrm>
            <a:off x="469392" y="4523835"/>
            <a:ext cx="11722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Primjenom ovih postupaka zaštite od korozije, može se produžiti životni vijek i pouzdanost tehničkih materijala, smanjujući troškove održavanja i potencijalne opasnosti po sigurnost.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469392" y="5410062"/>
            <a:ext cx="1141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  <a:latin typeface="Calibri,Bold"/>
              </a:rPr>
              <a:t>Zadatak 6: </a:t>
            </a:r>
            <a:r>
              <a:rPr lang="pl-PL" dirty="0">
                <a:latin typeface="Calibri" panose="020F0502020204030204" pitchFamily="34" charset="0"/>
              </a:rPr>
              <a:t>Nabroji i objasni nekoliko postupaka zaštite od korozije.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537</Words>
  <Application>Microsoft Office PowerPoint</Application>
  <PresentationFormat>Široki zaslon</PresentationFormat>
  <Paragraphs>26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Calibri,Bold</vt:lpstr>
      <vt:lpstr>PlayfairDisplay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80</cp:revision>
  <dcterms:created xsi:type="dcterms:W3CDTF">2025-10-17T15:30:07Z</dcterms:created>
  <dcterms:modified xsi:type="dcterms:W3CDTF">2025-10-22T22:19:11Z</dcterms:modified>
</cp:coreProperties>
</file>