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1D43-61E5-4A9D-A6BB-1FB58B0DF96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3701-226C-4F0E-AF18-37A8FBE49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40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B7F-2339-4C4C-A416-9B3C1461A6CB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65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81-11C7-4A45-B232-5BA29402F7C2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0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5DD-0B12-483B-AE94-34890D67D414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3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73B0-508F-4DFA-9FF8-99046F48D498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5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762-7D11-4E30-A940-186A51C7B288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7B15-3D7A-4C26-BDD5-442DBF325735}" type="datetime1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8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A08-71F5-4911-9E05-F29A3C3DBB80}" type="datetime1">
              <a:rPr lang="hr-HR" smtClean="0"/>
              <a:t>5.11.2025.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4C7-0250-4F7F-86F1-CF59E9F701CC}" type="datetime1">
              <a:rPr lang="hr-HR" smtClean="0"/>
              <a:t>5.11.2025.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8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C64-5368-40E3-B5C8-9364F2ED6297}" type="datetime1">
              <a:rPr lang="hr-HR" smtClean="0"/>
              <a:t>5.11.2025.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1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42A-4077-44C4-9630-F196BF335F88}" type="datetime1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36-5E3B-4923-ACE0-7A4EA32469FC}" type="datetime1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12B4-C779-47C2-9494-5701250D6F9C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3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3" y="0"/>
            <a:ext cx="10317954" cy="6858000"/>
          </a:xfrm>
          <a:prstGeom prst="rect">
            <a:avLst/>
          </a:prstGeom>
        </p:spPr>
      </p:pic>
      <p:pic>
        <p:nvPicPr>
          <p:cNvPr id="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294" cy="9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996964" y="3013501"/>
            <a:ext cx="958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/>
              <a:t>SUI: Uvod u tehničku mehaniku</a:t>
            </a:r>
            <a:endParaRPr lang="hr-HR" sz="48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3057236" y="4818100"/>
            <a:ext cx="581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Nastavnik: Ivan Đurić bacc. mech. ing.</a:t>
            </a:r>
            <a:endParaRPr lang="hr-HR" sz="28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3793174" y="4314737"/>
            <a:ext cx="351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Predavanja pripremio: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285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78" y="2795011"/>
            <a:ext cx="6112822" cy="4062989"/>
          </a:xfrm>
          <a:prstGeom prst="rect">
            <a:avLst/>
          </a:prstGeom>
        </p:spPr>
      </p:pic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 from GIF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4" y="949493"/>
            <a:ext cx="5354373" cy="53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338601" y="742950"/>
            <a:ext cx="5593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1. Uvod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Temeljni pojmovi mehanike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Pitagorin poučak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Temeljni pojmovi trigonometrije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Osnove vektorskog računa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Temeljni pojmovi i načela statike krutih tijela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Moment sila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Ravnoteža tijela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Težište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Naprezanje i deformacije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Pravocrtno gibanje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Kružno gibanje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Mehanički rad i energija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 smtClean="0"/>
              <a:t>Mehanička snaga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096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584" y="1886359"/>
            <a:ext cx="3136466" cy="10550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0" y="0"/>
            <a:ext cx="1197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 Black" panose="020B0A04020102020204" pitchFamily="34" charset="0"/>
              </a:rPr>
              <a:t>1. UVOD</a:t>
            </a:r>
            <a:endParaRPr lang="hr-HR" sz="2400" b="1" dirty="0">
              <a:latin typeface="Arial Black" panose="020B0A04020102020204" pitchFamily="34" charset="0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118334" y="705899"/>
            <a:ext cx="12095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Tehnička mehanika je znanost koja proučava kako sile djeluju na tijela i što se tada događa s tim tijelima.</a:t>
            </a:r>
            <a:br>
              <a:rPr lang="hr-HR" sz="2000" dirty="0" smtClean="0"/>
            </a:br>
            <a:r>
              <a:rPr lang="hr-HR" sz="2000" dirty="0" smtClean="0"/>
              <a:t>Zahvaljujući tehničkoj mehanici znamo zašto se nešto pomiče, miruje ili se može srušiti.</a:t>
            </a:r>
            <a:endParaRPr lang="hr-HR" sz="2000" dirty="0"/>
          </a:p>
        </p:txBody>
      </p:sp>
      <p:sp>
        <p:nvSpPr>
          <p:cNvPr id="14" name="Pravokutnik 13"/>
          <p:cNvSpPr/>
          <p:nvPr/>
        </p:nvSpPr>
        <p:spPr>
          <a:xfrm>
            <a:off x="258183" y="1802948"/>
            <a:ext cx="2664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/>
              <a:t>Dijelimo je na tri dijela:</a:t>
            </a:r>
            <a:endParaRPr lang="hr-HR" sz="2000" b="1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9646" y="3616946"/>
            <a:ext cx="1210235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sr-Latn-RS" altLang="sr-Latn-R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Statika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proučava </a:t>
            </a:r>
            <a:r>
              <a:rPr kumimoji="0" lang="sr-Latn-RS" altLang="sr-Latn-RS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tijela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koja miruju, tj. u ravnoteži (npr. most, zid, stup).</a:t>
            </a:r>
          </a:p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sr-Latn-RS" altLang="sr-Latn-RS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Kinematika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proučava gibanje </a:t>
            </a:r>
            <a:r>
              <a:rPr kumimoji="0" lang="sr-Latn-RS" altLang="sr-Latn-RS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tijela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ali bez objašnjavanja uzroka tog gibanja (npr. kako se kotač okreće).</a:t>
            </a:r>
          </a:p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sr-Latn-RS" altLang="sr-Latn-R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Dinamika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proučava zašto se </a:t>
            </a:r>
            <a:r>
              <a:rPr kumimoji="0" lang="sr-Latn-RS" altLang="sr-Latn-RS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tijelo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giba, tj. kako sile uzrokuju gibanje (npr. kako motor pokreće vozilo).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983" y="1808693"/>
            <a:ext cx="911974" cy="9782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225" y="1808693"/>
            <a:ext cx="944244" cy="10108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737" y="1808693"/>
            <a:ext cx="963807" cy="9794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812" y="1808693"/>
            <a:ext cx="913261" cy="9622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 Black" panose="020B0A04020102020204" pitchFamily="34" charset="0"/>
              </a:rPr>
              <a:t>1.1. Temeljni pojmovi mehanike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18334" y="658972"/>
            <a:ext cx="1185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mehanici proučavamo kako se tijela ponašaju pod djelovanjem sila. Da bismo to razumjeli, moramo znati nekoliko osnovnih pojmova: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438511" y="3434997"/>
            <a:ext cx="11760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Prostor</a:t>
            </a:r>
            <a:r>
              <a:rPr lang="hr-HR" dirty="0" smtClean="0"/>
              <a:t> – mjesto koje tijela zauzimaju. Položaj tijela opisujemo pomoću duljina i kutova u koordinatnom sustavu.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459753" y="3979968"/>
            <a:ext cx="1176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Vrijeme</a:t>
            </a:r>
            <a:r>
              <a:rPr lang="hr-HR" dirty="0" smtClean="0"/>
              <a:t> – pokazuje redoslijed i trajanje događaja. Važno je u </a:t>
            </a:r>
            <a:r>
              <a:rPr lang="hr-HR" b="1" dirty="0" smtClean="0"/>
              <a:t>dinamici</a:t>
            </a:r>
            <a:r>
              <a:rPr lang="hr-HR" dirty="0" smtClean="0"/>
              <a:t>, ali ne i u </a:t>
            </a:r>
            <a:r>
              <a:rPr lang="hr-HR" b="1" dirty="0" smtClean="0"/>
              <a:t>statici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459754" y="4524939"/>
            <a:ext cx="11587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Masa</a:t>
            </a:r>
            <a:r>
              <a:rPr lang="hr-HR" dirty="0" smtClean="0"/>
              <a:t> – pokazuje koliko se tijelo opire promjeni gibanja (što je veća masa, teže ga je pokrenuti).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438511" y="5069909"/>
            <a:ext cx="11760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Sila</a:t>
            </a:r>
            <a:r>
              <a:rPr lang="hr-HR" dirty="0" smtClean="0"/>
              <a:t> – djelovanje jednog tijela na drugo. Sila može pomaknuti tijelo ili ga deformirati.</a:t>
            </a: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1.1. </a:t>
            </a:r>
            <a:r>
              <a:rPr lang="hr-HR" sz="2000" b="1" dirty="0" smtClean="0">
                <a:latin typeface="Arial Black" panose="020B0A04020102020204" pitchFamily="34" charset="0"/>
              </a:rPr>
              <a:t>Temeljni pojmovi mehanike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72" y="2266716"/>
            <a:ext cx="1992719" cy="20419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Pravokutnik 20"/>
          <p:cNvSpPr/>
          <p:nvPr/>
        </p:nvSpPr>
        <p:spPr>
          <a:xfrm>
            <a:off x="50974" y="963284"/>
            <a:ext cx="120498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 od temeljnih pojmova mehanike kao što su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inercija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sile definirani su i upisani zlatnim slovima u zakone koje je prvi ispravno postavio Isaac Newton i pokazao njihovu točnost.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Izraženo suvremenim riječima ti zakoni glase: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2632565" y="1907196"/>
            <a:ext cx="920597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Zakon inercije</a:t>
            </a:r>
          </a:p>
          <a:p>
            <a:pPr marL="268288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 tijelo ili čestica ostaje u stanju mirovanja ili jednolikog gibanja po pravcu sve dok vanjska sila ne uzrokuje promjenu tog stanja.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2616142" y="3484431"/>
            <a:ext cx="916960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Zakon proporcionalnosti sile i ubrzanja</a:t>
            </a:r>
          </a:p>
          <a:p>
            <a:pPr marL="268288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Ubrzanje tijela proporcionalno je sili koja djeluje na tijelo. To ubrzanje ima isto usmjerenje kao i sila koja ga je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izazvala: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6362939" y="4453219"/>
                <a:ext cx="1138132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hr-HR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hr-HR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hr-HR" sz="2000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9" y="4453219"/>
                <a:ext cx="1138132" cy="345159"/>
              </a:xfrm>
              <a:prstGeom prst="rect">
                <a:avLst/>
              </a:prstGeom>
              <a:blipFill>
                <a:blip r:embed="rId6"/>
                <a:stretch>
                  <a:fillRect l="-5376" r="-3226" b="-53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ravokutnik 25"/>
          <p:cNvSpPr/>
          <p:nvPr/>
        </p:nvSpPr>
        <p:spPr>
          <a:xfrm>
            <a:off x="217172" y="4417740"/>
            <a:ext cx="199271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 smtClean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 Isaac Newton</a:t>
            </a:r>
            <a:endParaRPr lang="hr-HR" sz="1600" dirty="0">
              <a:solidFill>
                <a:srgbClr val="0066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2632565" y="5037003"/>
            <a:ext cx="93406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Zakon - zakon akcije i reakcije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 akcije i reakcije kod tijela koja su u međudjelovanju su jednake po veličini, suprotne po smjeru i nalaze se na istom pravcu.</a:t>
            </a:r>
          </a:p>
        </p:txBody>
      </p:sp>
    </p:spTree>
    <p:extLst>
      <p:ext uri="{BB962C8B-B14F-4D97-AF65-F5344CB8AC3E}">
        <p14:creationId xmlns:p14="http://schemas.microsoft.com/office/powerpoint/2010/main" val="1358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 Black" panose="020B0A04020102020204" pitchFamily="34" charset="0"/>
              </a:rPr>
              <a:t>MATEMETIKA U TEHNIČKOJ MEHANICI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118334" y="663404"/>
            <a:ext cx="551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Zašto trebamo matematiku u tehničkoj mehanici ?</a:t>
            </a:r>
            <a:endParaRPr lang="hr-HR" sz="2000" b="1" dirty="0"/>
          </a:p>
        </p:txBody>
      </p:sp>
      <p:sp>
        <p:nvSpPr>
          <p:cNvPr id="3" name="Pravokutnik 2"/>
          <p:cNvSpPr/>
          <p:nvPr/>
        </p:nvSpPr>
        <p:spPr>
          <a:xfrm>
            <a:off x="118334" y="1179772"/>
            <a:ext cx="10370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tehničkoj mehanici koristimo matematiku da bismo </a:t>
            </a:r>
            <a:r>
              <a:rPr lang="hr-HR" b="1" dirty="0" smtClean="0"/>
              <a:t>izračunali sile, kutove i gibanja tijela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4701" y="2061472"/>
            <a:ext cx="125792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Pitagorin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poučak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služi za računanje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duljina i rezultantnih sila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Trigonometrijske funkcije (sin,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cos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tan)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koriste se za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razlaganje sila na komponente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Vektori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prikazuju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veličinu i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smjer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sile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te omogućuju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zbrajanje više sila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11971" y="4063751"/>
            <a:ext cx="1176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Bez ovih matematičkih znanja ne možemo točno opisati kako sile djeluju na tijela.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405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7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 Black" panose="020B0A04020102020204" pitchFamily="34" charset="0"/>
              </a:rPr>
              <a:t>MATEMETIKA U TEHNIČKOJ MEHANICI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118334" y="663404"/>
            <a:ext cx="6445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Kakav pribor trebam imati za predmet tehničku mehaniku ?</a:t>
            </a:r>
            <a:endParaRPr lang="hr-HR" sz="20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194534" y="1704640"/>
            <a:ext cx="6133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U ovome skupu ishoda učenja, u zadatcima ćemo vršiti: </a:t>
            </a:r>
          </a:p>
          <a:p>
            <a:endParaRPr lang="hr-H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kvadriranje,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vađenje korijena,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rješavati trigonometrijske funkcije itd. </a:t>
            </a:r>
          </a:p>
          <a:p>
            <a:endParaRPr lang="hr-HR" dirty="0"/>
          </a:p>
          <a:p>
            <a:r>
              <a:rPr lang="hr-HR" sz="2000" b="1" dirty="0" smtClean="0"/>
              <a:t>Stoga je potrebno imati kalkulator ! </a:t>
            </a:r>
          </a:p>
          <a:p>
            <a:endParaRPr lang="hr-HR" b="1" dirty="0"/>
          </a:p>
          <a:p>
            <a:r>
              <a:rPr lang="hr-HR" b="1" dirty="0" smtClean="0"/>
              <a:t>Osim analitičkog računanja, zadatke ćemo rješavati i grafički, pa će vam biti potreban i sljedeći pribor:</a:t>
            </a:r>
          </a:p>
          <a:p>
            <a:endParaRPr lang="hr-H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dva pravokutna trokuta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kutomjer,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tehnička olovka i gumica,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fascikl sa košuljicama za vježbe i samostalne radove.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6327726" y="1210549"/>
            <a:ext cx="5864273" cy="5642071"/>
            <a:chOff x="6628012" y="819098"/>
            <a:chExt cx="5864273" cy="5642071"/>
          </a:xfrm>
        </p:grpSpPr>
        <p:grpSp>
          <p:nvGrpSpPr>
            <p:cNvPr id="14" name="Grupa 13"/>
            <p:cNvGrpSpPr/>
            <p:nvPr/>
          </p:nvGrpSpPr>
          <p:grpSpPr>
            <a:xfrm>
              <a:off x="6628012" y="819098"/>
              <a:ext cx="5864273" cy="5642071"/>
              <a:chOff x="6494662" y="819098"/>
              <a:chExt cx="5864273" cy="5190954"/>
            </a:xfrm>
          </p:grpSpPr>
          <p:grpSp>
            <p:nvGrpSpPr>
              <p:cNvPr id="13" name="Grupa 12"/>
              <p:cNvGrpSpPr/>
              <p:nvPr/>
            </p:nvGrpSpPr>
            <p:grpSpPr>
              <a:xfrm>
                <a:off x="6494662" y="819098"/>
                <a:ext cx="5864273" cy="5190954"/>
                <a:chOff x="9308971" y="576779"/>
                <a:chExt cx="5864273" cy="5190954"/>
              </a:xfrm>
            </p:grpSpPr>
            <p:sp>
              <p:nvSpPr>
                <p:cNvPr id="11" name="Pravokutnik 10"/>
                <p:cNvSpPr/>
                <p:nvPr/>
              </p:nvSpPr>
              <p:spPr>
                <a:xfrm>
                  <a:off x="9308971" y="576779"/>
                  <a:ext cx="5864273" cy="51909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" name="Slika 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1" r="-30963"/>
                <a:stretch/>
              </p:blipFill>
              <p:spPr>
                <a:xfrm>
                  <a:off x="11347182" y="664003"/>
                  <a:ext cx="3176613" cy="2429536"/>
                </a:xfrm>
                <a:prstGeom prst="rect">
                  <a:avLst/>
                </a:prstGeom>
              </p:spPr>
            </p:pic>
          </p:grpSp>
          <p:pic>
            <p:nvPicPr>
              <p:cNvPr id="1034" name="Picture 10" descr="Olovka tehnička 0.5 Tikky Rotring retro siva | RO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113136">
                <a:off x="10235174" y="1354748"/>
                <a:ext cx="1843842" cy="1843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Casio Scientific Calculator, Graphing Capabilities, Trigonometry Support,  User-Friendly Interface, Engineering Calculator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8" r="21556"/>
            <a:stretch/>
          </p:blipFill>
          <p:spPr bwMode="auto">
            <a:xfrm>
              <a:off x="7045029" y="1175684"/>
              <a:ext cx="1359296" cy="237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ascikli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5" t="17732" r="11482" b="15324"/>
            <a:stretch/>
          </p:blipFill>
          <p:spPr bwMode="auto">
            <a:xfrm>
              <a:off x="6948939" y="3905900"/>
              <a:ext cx="2209855" cy="1888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ascikl uložni A4 LR 120my sjajni 50 fascikla Fornax – Birobox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2111" y="3836644"/>
              <a:ext cx="2012381" cy="201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7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557</Words>
  <Application>Microsoft Office PowerPoint</Application>
  <PresentationFormat>Široki zaslon</PresentationFormat>
  <Paragraphs>67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Cambria Math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124</cp:revision>
  <dcterms:created xsi:type="dcterms:W3CDTF">2025-10-31T17:27:19Z</dcterms:created>
  <dcterms:modified xsi:type="dcterms:W3CDTF">2025-11-05T20:29:15Z</dcterms:modified>
</cp:coreProperties>
</file>