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>
        <p:scale>
          <a:sx n="75" d="100"/>
          <a:sy n="75" d="100"/>
        </p:scale>
        <p:origin x="67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1D43-61E5-4A9D-A6BB-1FB58B0DF965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3701-226C-4F0E-AF18-37A8FBE49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40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B7F-2339-4C4C-A416-9B3C1461A6CB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65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81-11C7-4A45-B232-5BA29402F7C2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08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5DD-0B12-483B-AE94-34890D67D414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3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73B0-508F-4DFA-9FF8-99046F48D498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5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6762-7D11-4E30-A940-186A51C7B288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9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7B15-3D7A-4C26-BDD5-442DBF325735}" type="datetime1">
              <a:rPr lang="hr-HR" smtClean="0"/>
              <a:t>12.11.2025.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8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A08-71F5-4911-9E05-F29A3C3DBB80}" type="datetime1">
              <a:rPr lang="hr-HR" smtClean="0"/>
              <a:t>12.11.2025.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2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4C7-0250-4F7F-86F1-CF59E9F701CC}" type="datetime1">
              <a:rPr lang="hr-HR" smtClean="0"/>
              <a:t>12.11.2025.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85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C64-5368-40E3-B5C8-9364F2ED6297}" type="datetime1">
              <a:rPr lang="hr-HR" smtClean="0"/>
              <a:t>12.11.2025.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1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42A-4077-44C4-9630-F196BF335F88}" type="datetime1">
              <a:rPr lang="hr-HR" smtClean="0"/>
              <a:t>12.11.2025.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2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36-5E3B-4923-ACE0-7A4EA32469FC}" type="datetime1">
              <a:rPr lang="hr-HR" smtClean="0"/>
              <a:t>12.11.2025.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12B4-C779-47C2-9494-5701250D6F9C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3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emf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9.emf"/><Relationship Id="rId17" Type="http://schemas.microsoft.com/office/2007/relationships/hdphoto" Target="../media/hdphoto6.wdp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8.png"/><Relationship Id="rId19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3" y="0"/>
            <a:ext cx="10317954" cy="6858000"/>
          </a:xfrm>
          <a:prstGeom prst="rect">
            <a:avLst/>
          </a:prstGeom>
        </p:spPr>
      </p:pic>
      <p:pic>
        <p:nvPicPr>
          <p:cNvPr id="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3880" cy="10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996964" y="3013501"/>
            <a:ext cx="958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SUI: Uvod u tehničku mehaniku</a:t>
            </a:r>
            <a:endParaRPr lang="hr-H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076411" y="4420062"/>
            <a:ext cx="378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Nastavnik: Ivan Đurić bacc. mech. ing.</a:t>
            </a:r>
            <a:endParaRPr lang="hr-H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812349" y="3916699"/>
            <a:ext cx="23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Predavanja pripremio:</a:t>
            </a:r>
            <a:endParaRPr lang="hr-H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05"/>
          <a:stretch/>
        </p:blipFill>
        <p:spPr bwMode="auto">
          <a:xfrm>
            <a:off x="4045793" y="3201085"/>
            <a:ext cx="3523407" cy="26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10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76432" y="639228"/>
            <a:ext cx="11915568" cy="221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+mj-lt"/>
              <a:buAutoNum type="arabicPeriod"/>
            </a:pPr>
            <a:r>
              <a:rPr lang="hr-HR" sz="1400" b="1" dirty="0" smtClean="0"/>
              <a:t>Što </a:t>
            </a:r>
            <a:r>
              <a:rPr lang="hr-HR" sz="1400" b="1" dirty="0"/>
              <a:t>izaziva djelovanje sile na neko tijelo?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+mj-lt"/>
              <a:buAutoNum type="arabicPeriod"/>
            </a:pPr>
            <a:r>
              <a:rPr lang="hr-HR" sz="1400" b="1" dirty="0" smtClean="0"/>
              <a:t>Kakva </a:t>
            </a:r>
            <a:r>
              <a:rPr lang="hr-HR" sz="1400" b="1" dirty="0"/>
              <a:t>je sila veličina i čime je ta veličina određena?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+mj-lt"/>
              <a:buAutoNum type="arabicPeriod"/>
            </a:pPr>
            <a:r>
              <a:rPr lang="hr-HR" sz="1400" b="1" dirty="0" smtClean="0"/>
              <a:t>Gdje </a:t>
            </a:r>
            <a:r>
              <a:rPr lang="hr-HR" sz="1400" b="1" dirty="0"/>
              <a:t>se javljaju dodirne sile? Navedite nekoliko primjera dodirnih sila iz svog okružja.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+mj-lt"/>
              <a:buAutoNum type="arabicPeriod"/>
            </a:pPr>
            <a:r>
              <a:rPr lang="hr-HR" sz="1400" b="1" dirty="0" smtClean="0"/>
              <a:t>Kakve </a:t>
            </a:r>
            <a:r>
              <a:rPr lang="hr-HR" sz="1400" b="1" dirty="0"/>
              <a:t>su to sile tijela i o čemu ovisi njihov iznos?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+mj-lt"/>
              <a:buAutoNum type="arabicPeriod"/>
            </a:pPr>
            <a:r>
              <a:rPr lang="hr-HR" sz="1400" b="1" dirty="0" smtClean="0"/>
              <a:t>Objasnite </a:t>
            </a:r>
            <a:r>
              <a:rPr lang="hr-HR" sz="1400" b="1" dirty="0"/>
              <a:t>težinu tijela i izvedite njezinu mjernu jedinicu.</a:t>
            </a:r>
          </a:p>
          <a:p>
            <a:pPr marL="342900" indent="-342900">
              <a:buClr>
                <a:srgbClr val="000099"/>
              </a:buClr>
              <a:buFont typeface="+mj-lt"/>
              <a:buAutoNum type="arabicPeriod"/>
            </a:pPr>
            <a:r>
              <a:rPr lang="hr-HR" sz="1400" b="1" dirty="0" smtClean="0"/>
              <a:t>Kakvo </a:t>
            </a:r>
            <a:r>
              <a:rPr lang="hr-HR" sz="1400" b="1" dirty="0"/>
              <a:t>je kontinuirano, a kakvo koncentrirano djelovanje sile? Za kontinuirane i koncentrirane sile navedite nekoliko primjera iz svog okružja.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+mj-lt"/>
              <a:buAutoNum type="arabicPeriod"/>
            </a:pPr>
            <a:r>
              <a:rPr lang="hr-HR" sz="1400" b="1" dirty="0" smtClean="0"/>
              <a:t>Prikažite </a:t>
            </a:r>
            <a:r>
              <a:rPr lang="hr-HR" sz="1400" b="1" dirty="0"/>
              <a:t>rastavljanje zadane sile na horizontalnu i vertikalnu komponentu.</a:t>
            </a:r>
          </a:p>
        </p:txBody>
      </p:sp>
      <p:cxnSp>
        <p:nvCxnSpPr>
          <p:cNvPr id="14" name="Ravni poveznik 13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-1" y="96811"/>
            <a:ext cx="473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2. </a:t>
            </a:r>
            <a:r>
              <a:rPr lang="hr-HR" sz="1400" b="1" dirty="0"/>
              <a:t>Temeljni pojmovi i načela statike krutih </a:t>
            </a:r>
            <a:r>
              <a:rPr lang="hr-HR" sz="1400" b="1" dirty="0" smtClean="0"/>
              <a:t>tijela</a:t>
            </a:r>
            <a:endParaRPr lang="hr-HR" sz="1400" b="1" dirty="0"/>
          </a:p>
        </p:txBody>
      </p:sp>
      <p:sp>
        <p:nvSpPr>
          <p:cNvPr id="16" name="Pravokutnik 15"/>
          <p:cNvSpPr/>
          <p:nvPr/>
        </p:nvSpPr>
        <p:spPr>
          <a:xfrm>
            <a:off x="3730833" y="73518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Pitanja za ponavljanje</a:t>
            </a:r>
            <a:endParaRPr lang="hr-HR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11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-1" y="96811"/>
            <a:ext cx="473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2. </a:t>
            </a:r>
            <a:r>
              <a:rPr lang="hr-HR" sz="1400" b="1" dirty="0"/>
              <a:t>Temeljni pojmovi i načela statike krutih </a:t>
            </a:r>
            <a:r>
              <a:rPr lang="hr-HR" sz="1400" b="1" dirty="0" smtClean="0"/>
              <a:t>tijela</a:t>
            </a:r>
            <a:endParaRPr lang="hr-HR" sz="1400" b="1" dirty="0"/>
          </a:p>
        </p:txBody>
      </p:sp>
      <p:sp>
        <p:nvSpPr>
          <p:cNvPr id="16" name="Pravokutnik 15"/>
          <p:cNvSpPr/>
          <p:nvPr/>
        </p:nvSpPr>
        <p:spPr>
          <a:xfrm>
            <a:off x="3730833" y="73518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Pitanja za ponavljanje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768695" y="712192"/>
            <a:ext cx="11081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99"/>
              </a:buClr>
              <a:buFont typeface="+mj-lt"/>
              <a:buAutoNum type="arabicPeriod" startAt="8"/>
            </a:pPr>
            <a:r>
              <a:rPr lang="hr-HR" sz="1600" b="1" dirty="0" smtClean="0"/>
              <a:t>Napišite </a:t>
            </a:r>
            <a:r>
              <a:rPr lang="hr-HR" sz="1600" b="1" dirty="0"/>
              <a:t>izraz za izračunavanje iznosa horizontalne i vertikalne komponente ako je poznat iznos sile i kut pod kojim je ona postavljena u odnosu na pozitivnu horizontalnu os</a:t>
            </a:r>
            <a:r>
              <a:rPr lang="hr-HR" sz="1600" b="1" dirty="0" smtClean="0"/>
              <a:t>.</a:t>
            </a:r>
          </a:p>
          <a:p>
            <a:pPr>
              <a:buClr>
                <a:srgbClr val="000099"/>
              </a:buClr>
            </a:pPr>
            <a:endParaRPr lang="hr-HR" sz="1600" b="1" dirty="0"/>
          </a:p>
          <a:p>
            <a:pPr marL="342900" indent="-342900">
              <a:buClr>
                <a:srgbClr val="000099"/>
              </a:buClr>
              <a:buFont typeface="+mj-lt"/>
              <a:buAutoNum type="arabicPeriod" startAt="9"/>
            </a:pPr>
            <a:r>
              <a:rPr lang="hr-HR" sz="1600" b="1" dirty="0" smtClean="0"/>
              <a:t>Što </a:t>
            </a:r>
            <a:r>
              <a:rPr lang="hr-HR" sz="1600" b="1" dirty="0"/>
              <a:t>predstavlja statički moment </a:t>
            </a:r>
            <a:r>
              <a:rPr lang="hr-HR" sz="1600" b="1" dirty="0" smtClean="0"/>
              <a:t>sile ?</a:t>
            </a:r>
          </a:p>
          <a:p>
            <a:pPr>
              <a:buClr>
                <a:srgbClr val="000099"/>
              </a:buClr>
            </a:pPr>
            <a:endParaRPr lang="hr-HR" sz="1600" b="1" dirty="0"/>
          </a:p>
          <a:p>
            <a:pPr marL="342900" indent="-342900">
              <a:buClr>
                <a:srgbClr val="000099"/>
              </a:buClr>
              <a:buFont typeface="+mj-lt"/>
              <a:buAutoNum type="arabicPeriod" startAt="10"/>
            </a:pPr>
            <a:r>
              <a:rPr lang="hr-HR" sz="1600" b="1" dirty="0" smtClean="0"/>
              <a:t>Kakvo </a:t>
            </a:r>
            <a:r>
              <a:rPr lang="hr-HR" sz="1600" b="1" dirty="0"/>
              <a:t>gibanje izaziva ili nastoji izazvati statički moment sile</a:t>
            </a:r>
            <a:r>
              <a:rPr lang="hr-HR" sz="1600" b="1" dirty="0" smtClean="0"/>
              <a:t>?</a:t>
            </a:r>
          </a:p>
          <a:p>
            <a:pPr>
              <a:buClr>
                <a:srgbClr val="000099"/>
              </a:buClr>
            </a:pPr>
            <a:endParaRPr lang="hr-HR" sz="1600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7" b="27259"/>
          <a:stretch/>
        </p:blipFill>
        <p:spPr>
          <a:xfrm>
            <a:off x="3830565" y="4114307"/>
            <a:ext cx="3789435" cy="1448406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782565" y="2611655"/>
            <a:ext cx="11409435" cy="830997"/>
            <a:chOff x="782565" y="2611655"/>
            <a:chExt cx="11409435" cy="830997"/>
          </a:xfrm>
        </p:grpSpPr>
        <p:sp>
          <p:nvSpPr>
            <p:cNvPr id="3" name="Pravokutnik 2"/>
            <p:cNvSpPr/>
            <p:nvPr/>
          </p:nvSpPr>
          <p:spPr>
            <a:xfrm>
              <a:off x="782565" y="2611655"/>
              <a:ext cx="111906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hr-HR" sz="1600" b="1" dirty="0" smtClean="0">
                  <a:solidFill>
                    <a:srgbClr val="000099"/>
                  </a:solidFill>
                </a:rPr>
                <a:t>11. </a:t>
              </a:r>
              <a:endParaRPr lang="hr-HR" sz="1600" b="1" dirty="0">
                <a:solidFill>
                  <a:srgbClr val="000099"/>
                </a:solidFill>
              </a:endParaRPr>
            </a:p>
          </p:txBody>
        </p:sp>
        <p:sp>
          <p:nvSpPr>
            <p:cNvPr id="6" name="Pravokutnik 5"/>
            <p:cNvSpPr/>
            <p:nvPr/>
          </p:nvSpPr>
          <p:spPr>
            <a:xfrm>
              <a:off x="1249680" y="2611655"/>
              <a:ext cx="109423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000099"/>
                </a:buClr>
                <a:buAutoNum type="alphaLcParenR"/>
              </a:pPr>
              <a:r>
                <a:rPr lang="hr-HR" sz="1600" b="1" dirty="0" smtClean="0"/>
                <a:t>Za </a:t>
              </a:r>
              <a:r>
                <a:rPr lang="hr-HR" sz="1600" b="1" dirty="0"/>
                <a:t>silu zadanu prema slici ucrtajte njezin krak u odnosu na točku A i napišite čemu je jednak iznos tog </a:t>
              </a:r>
              <a:r>
                <a:rPr lang="hr-HR" sz="1600" b="1" dirty="0" smtClean="0"/>
                <a:t>kraka.</a:t>
              </a:r>
            </a:p>
            <a:p>
              <a:pPr marL="342900" indent="-342900">
                <a:buClr>
                  <a:srgbClr val="000099"/>
                </a:buClr>
                <a:buAutoNum type="alphaLcParenR"/>
              </a:pPr>
              <a:r>
                <a:rPr lang="hr-HR" sz="1600" b="1" dirty="0" smtClean="0"/>
                <a:t>Na </a:t>
              </a:r>
              <a:r>
                <a:rPr lang="hr-HR" sz="1600" b="1" dirty="0"/>
                <a:t>istoj slici izaberite orijentaciju momenta i napišite izraz za statički moment koji ta sila izaziva u odnosu na točku A, odnosno točku B.</a:t>
              </a:r>
              <a:endParaRPr lang="hr-HR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8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12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-1" y="96811"/>
            <a:ext cx="473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2. </a:t>
            </a:r>
            <a:r>
              <a:rPr lang="hr-HR" sz="1400" b="1" dirty="0"/>
              <a:t>Temeljni pojmovi i načela statike krutih </a:t>
            </a:r>
            <a:r>
              <a:rPr lang="hr-HR" sz="1400" b="1" dirty="0" smtClean="0"/>
              <a:t>tijela</a:t>
            </a:r>
            <a:endParaRPr lang="hr-HR" sz="1400" b="1" dirty="0"/>
          </a:p>
        </p:txBody>
      </p:sp>
      <p:sp>
        <p:nvSpPr>
          <p:cNvPr id="16" name="Pravokutnik 15"/>
          <p:cNvSpPr/>
          <p:nvPr/>
        </p:nvSpPr>
        <p:spPr>
          <a:xfrm>
            <a:off x="3730833" y="73518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Pitanja za ponavljanje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44863" y="677250"/>
            <a:ext cx="1150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99"/>
              </a:buClr>
              <a:buFont typeface="+mj-lt"/>
              <a:buAutoNum type="arabicPeriod" startAt="12"/>
            </a:pPr>
            <a:r>
              <a:rPr lang="hr-HR" sz="1600" b="1" dirty="0" smtClean="0"/>
              <a:t>Što </a:t>
            </a:r>
            <a:r>
              <a:rPr lang="hr-HR" sz="1600" b="1" dirty="0"/>
              <a:t>je </a:t>
            </a:r>
            <a:r>
              <a:rPr lang="hr-HR" sz="1600" b="1" dirty="0" err="1"/>
              <a:t>spreg</a:t>
            </a:r>
            <a:r>
              <a:rPr lang="hr-HR" sz="1600" b="1" dirty="0"/>
              <a:t> </a:t>
            </a:r>
            <a:r>
              <a:rPr lang="hr-HR" sz="1600" b="1" dirty="0" smtClean="0"/>
              <a:t>sila?</a:t>
            </a:r>
          </a:p>
          <a:p>
            <a:pPr>
              <a:buClr>
                <a:srgbClr val="000099"/>
              </a:buClr>
            </a:pPr>
            <a:endParaRPr lang="hr-HR" sz="1600" b="1" dirty="0" smtClean="0"/>
          </a:p>
          <a:p>
            <a:pPr marL="342900" indent="-342900">
              <a:buClr>
                <a:srgbClr val="000099"/>
              </a:buClr>
              <a:buFont typeface="+mj-lt"/>
              <a:buAutoNum type="arabicPeriod" startAt="13"/>
            </a:pPr>
            <a:r>
              <a:rPr lang="hr-HR" sz="1600" b="1" dirty="0" smtClean="0"/>
              <a:t>Usporedite </a:t>
            </a:r>
            <a:r>
              <a:rPr lang="hr-HR" sz="1600" b="1" dirty="0"/>
              <a:t>djelovanje sprega sila i statičkog momenta sile na neko </a:t>
            </a:r>
            <a:r>
              <a:rPr lang="hr-HR" sz="1600" b="1" dirty="0" smtClean="0"/>
              <a:t>tijelo.</a:t>
            </a:r>
          </a:p>
          <a:p>
            <a:pPr>
              <a:buClr>
                <a:srgbClr val="000099"/>
              </a:buClr>
            </a:pPr>
            <a:endParaRPr lang="hr-HR" sz="1600" b="1" dirty="0" smtClean="0"/>
          </a:p>
          <a:p>
            <a:pPr marL="342900" indent="-342900">
              <a:buClr>
                <a:srgbClr val="000099"/>
              </a:buClr>
              <a:buFont typeface="+mj-lt"/>
              <a:buAutoNum type="arabicPeriod" startAt="14"/>
            </a:pPr>
            <a:r>
              <a:rPr lang="hr-HR" sz="1600" b="1" dirty="0" smtClean="0"/>
              <a:t>Objasnite </a:t>
            </a:r>
            <a:r>
              <a:rPr lang="hr-HR" sz="1600" b="1" dirty="0"/>
              <a:t>prvo načelo statike. Objašnjenje popratite </a:t>
            </a:r>
            <a:r>
              <a:rPr lang="hr-HR" sz="1600" b="1" dirty="0" smtClean="0"/>
              <a:t>skicom.</a:t>
            </a:r>
          </a:p>
          <a:p>
            <a:pPr>
              <a:buClr>
                <a:srgbClr val="000099"/>
              </a:buClr>
            </a:pPr>
            <a:endParaRPr lang="hr-HR" sz="1600" b="1" dirty="0" smtClean="0"/>
          </a:p>
          <a:p>
            <a:pPr marL="342900" indent="-342900">
              <a:buClr>
                <a:srgbClr val="000099"/>
              </a:buClr>
              <a:buFont typeface="+mj-lt"/>
              <a:buAutoNum type="arabicPeriod" startAt="15"/>
            </a:pPr>
            <a:r>
              <a:rPr lang="hr-HR" sz="1600" b="1" dirty="0" smtClean="0"/>
              <a:t>Objasnite </a:t>
            </a:r>
            <a:r>
              <a:rPr lang="hr-HR" sz="1600" b="1" dirty="0"/>
              <a:t>drugo načelo statike. Objašnjenje popratite </a:t>
            </a:r>
            <a:r>
              <a:rPr lang="hr-HR" sz="1600" b="1" dirty="0" smtClean="0"/>
              <a:t>skicom.</a:t>
            </a:r>
          </a:p>
          <a:p>
            <a:pPr>
              <a:buClr>
                <a:srgbClr val="000099"/>
              </a:buClr>
            </a:pPr>
            <a:endParaRPr lang="hr-HR" sz="1600" b="1" dirty="0" smtClean="0"/>
          </a:p>
          <a:p>
            <a:pPr marL="342900" indent="-342900">
              <a:buClr>
                <a:srgbClr val="000099"/>
              </a:buClr>
              <a:buFont typeface="+mj-lt"/>
              <a:buAutoNum type="arabicPeriod" startAt="16"/>
            </a:pPr>
            <a:r>
              <a:rPr lang="hr-HR" sz="1600" b="1" dirty="0" smtClean="0"/>
              <a:t>Što </a:t>
            </a:r>
            <a:r>
              <a:rPr lang="hr-HR" sz="1600" b="1" dirty="0"/>
              <a:t>su veze i što znači tijelo osloboditi veza?</a:t>
            </a:r>
          </a:p>
        </p:txBody>
      </p:sp>
    </p:spTree>
    <p:extLst>
      <p:ext uri="{BB962C8B-B14F-4D97-AF65-F5344CB8AC3E}">
        <p14:creationId xmlns:p14="http://schemas.microsoft.com/office/powerpoint/2010/main" val="1405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-1" y="96811"/>
            <a:ext cx="473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2. </a:t>
            </a:r>
            <a:r>
              <a:rPr lang="hr-HR" sz="1400" b="1" dirty="0"/>
              <a:t>Temeljni pojmovi i načela statike krutih </a:t>
            </a:r>
            <a:r>
              <a:rPr lang="hr-HR" sz="1400" b="1" dirty="0" smtClean="0"/>
              <a:t>tijela</a:t>
            </a:r>
            <a:endParaRPr lang="hr-HR" sz="1400" b="1" dirty="0"/>
          </a:p>
        </p:txBody>
      </p:sp>
      <p:sp>
        <p:nvSpPr>
          <p:cNvPr id="16" name="Pravokutnik 15"/>
          <p:cNvSpPr/>
          <p:nvPr/>
        </p:nvSpPr>
        <p:spPr>
          <a:xfrm>
            <a:off x="3730833" y="73518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Odgovori</a:t>
            </a:r>
            <a:endParaRPr lang="hr-HR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ravokutnik 5"/>
              <p:cNvSpPr/>
              <p:nvPr/>
            </p:nvSpPr>
            <p:spPr>
              <a:xfrm>
                <a:off x="221012" y="673854"/>
                <a:ext cx="11978160" cy="5977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1000"/>
                  </a:spcAft>
                  <a:buFont typeface="+mj-lt"/>
                  <a:buAutoNum type="arabicPeriod"/>
                  <a:tabLst>
                    <a:tab pos="228600" algn="l"/>
                  </a:tabLst>
                </a:pP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Što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izaziva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djelovanje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sile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na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neko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tijelo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?</a:t>
                </a:r>
                <a:endParaRPr lang="hr-HR" sz="1200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Djelovanje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tijelo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izaziva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drugo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tijelo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ili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polje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(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npr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gravitacijsko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magnetsko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električno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).</a:t>
                </a:r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 </a:t>
                </a:r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+mj-lt"/>
                  <a:buAutoNum type="arabicPeriod" startAt="2"/>
                  <a:tabLst>
                    <a:tab pos="228600" algn="l"/>
                  </a:tabLst>
                </a:pP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Kakva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je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veličina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i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čime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je ta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veličina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određena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?</a:t>
                </a:r>
                <a:endParaRPr lang="hr-HR" sz="1200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je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vektorska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veličina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Određena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je s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intenzitetom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(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veličinom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),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smjerom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pravcem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točkom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primjene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 </a:t>
                </a:r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+mj-lt"/>
                  <a:buAutoNum type="arabicPeriod" startAt="3"/>
                  <a:tabLst>
                    <a:tab pos="228600" algn="l"/>
                  </a:tabLst>
                </a:pP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Gdje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se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javljaju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dodirne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sile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?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Navedite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nekoliko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primjera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dodirnih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iz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svog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okružja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200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Dodirne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se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javljaju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mjestu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dodira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dvaju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tijela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</a:t>
                </a:r>
                <a:br>
                  <a:rPr lang="en-US" sz="1100" dirty="0">
                    <a:ea typeface="MS Mincho"/>
                    <a:cs typeface="Times New Roman" panose="02020603050405020304" pitchFamily="18" charset="0"/>
                  </a:rPr>
                </a:br>
                <a:r>
                  <a:rPr lang="en-US" sz="1100" b="1" dirty="0" err="1">
                    <a:ea typeface="MS Mincho"/>
                    <a:cs typeface="Times New Roman" panose="02020603050405020304" pitchFamily="18" charset="0"/>
                  </a:rPr>
                  <a:t>Primjeri</a:t>
                </a:r>
                <a:r>
                  <a:rPr lang="en-US" sz="1100" b="1" dirty="0">
                    <a:ea typeface="MS Mincho"/>
                    <a:cs typeface="Times New Roman" panose="02020603050405020304" pitchFamily="18" charset="0"/>
                  </a:rPr>
                  <a:t>: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reakcije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podloge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trenja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između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cipela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kojom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ruka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pritišće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knjigu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 </a:t>
                </a:r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+mj-lt"/>
                  <a:buAutoNum type="arabicPeriod" startAt="4"/>
                  <a:tabLst>
                    <a:tab pos="228600" algn="l"/>
                  </a:tabLst>
                </a:pP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Kakve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su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to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sile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tijela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i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o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čemu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ovisi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njihov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iznos</a:t>
                </a:r>
                <a:r>
                  <a:rPr lang="en-US" sz="1200" b="1" dirty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?</a:t>
                </a:r>
                <a:endParaRPr lang="hr-HR" sz="1200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tijela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djeluju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udaljenosti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(bez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dodira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) –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npr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gravitacijska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magnetska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električna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Njihov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iznos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ovisi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o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svojstvima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tijela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(masa,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naboj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)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udaljenosti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među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njima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 </a:t>
                </a:r>
                <a:endParaRPr lang="hr-HR" sz="600" dirty="0" smtClean="0">
                  <a:ea typeface="MS Mincho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1000"/>
                  </a:spcAft>
                  <a:buFont typeface="+mj-lt"/>
                  <a:buAutoNum type="arabicPeriod" startAt="5"/>
                  <a:tabLst>
                    <a:tab pos="228600" algn="l"/>
                  </a:tabLst>
                </a:pPr>
                <a:r>
                  <a:rPr lang="en-US" sz="1200" b="1" dirty="0" err="1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Objasnite</a:t>
                </a: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težinu</a:t>
                </a: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tijela</a:t>
                </a: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i</a:t>
                </a: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izvedite</a:t>
                </a: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njezinu</a:t>
                </a: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mjernu</a:t>
                </a: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jedinicu</a:t>
                </a:r>
                <a:r>
                  <a:rPr lang="en-US" sz="1200" b="1" dirty="0" smtClean="0">
                    <a:solidFill>
                      <a:srgbClr val="0070C0"/>
                    </a:solidFill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200" dirty="0" smtClean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:r>
                  <a:rPr lang="en-US" sz="1100" dirty="0" err="1" smtClean="0">
                    <a:ea typeface="MS Mincho"/>
                    <a:cs typeface="Times New Roman" panose="02020603050405020304" pitchFamily="18" charset="0"/>
                  </a:rPr>
                  <a:t>Težina</a:t>
                </a:r>
                <a:r>
                  <a:rPr lang="en-US" sz="1100" dirty="0" smtClean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tijela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(G) je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kojom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tijelo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djeluje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na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podlogu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zbog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Zemljine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gravitacije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.</a:t>
                </a:r>
                <a:br>
                  <a:rPr lang="en-US" sz="1100" dirty="0">
                    <a:ea typeface="MS Mincho"/>
                    <a:cs typeface="Times New Roman" panose="02020603050405020304" pitchFamily="18" charset="0"/>
                  </a:rPr>
                </a:b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Izražava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 se </a:t>
                </a:r>
                <a:r>
                  <a:rPr lang="en-US" sz="1100" dirty="0" err="1">
                    <a:ea typeface="MS Mincho"/>
                    <a:cs typeface="Times New Roman" panose="02020603050405020304" pitchFamily="18" charset="0"/>
                  </a:rPr>
                  <a:t>kao</a:t>
                </a:r>
                <a:r>
                  <a:rPr lang="en-US" sz="1100" dirty="0">
                    <a:ea typeface="MS Mincho"/>
                    <a:cs typeface="Times New Roman" panose="02020603050405020304" pitchFamily="18" charset="0"/>
                  </a:rPr>
                  <a:t>: </a:t>
                </a:r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·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hr-HR" sz="1100" i="1" dirty="0" smtClean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–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𝑚𝑎𝑠𝑎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𝑡𝑖𝑗𝑒𝑙𝑎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100" i="1"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ea typeface="MS Mincho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hr-HR" sz="1100" i="1" dirty="0" smtClean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–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𝑢𝑏𝑟𝑧𝑎𝑛𝑗𝑒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𝑠𝑖𝑙𝑒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𝑡𝑒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ž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100" i="1"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ea typeface="MS Mincho"/>
                              <a:cs typeface="Times New Roman" panose="02020603050405020304" pitchFamily="18" charset="0"/>
                            </a:rPr>
                            <m:t>≈ 9,81</m:t>
                          </m:r>
                          <m:f>
                            <m:fPr>
                              <m:ctrlPr>
                                <a:rPr lang="en-US" sz="1100" i="1">
                                  <a:ea typeface="MS Mincho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ea typeface="MS Mincho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100" i="1"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hr-HR" sz="1100" i="1" dirty="0" smtClean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𝑀𝑗𝑒𝑟𝑛𝑎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𝑗𝑒𝑑𝑖𝑛𝑖𝑐𝑎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: [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] =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·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² = 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𝑛𝑗𝑢𝑡𝑛</m:t>
                      </m:r>
                      <m:r>
                        <a:rPr lang="en-US" sz="1100" i="1">
                          <a:ea typeface="MS Mincho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r-HR" sz="1100" dirty="0"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12" y="673854"/>
                <a:ext cx="11978160" cy="5977790"/>
              </a:xfrm>
              <a:prstGeom prst="rect">
                <a:avLst/>
              </a:prstGeom>
              <a:blipFill>
                <a:blip r:embed="rId3"/>
                <a:stretch>
                  <a:fillRect l="-51" t="-20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-1" y="96811"/>
            <a:ext cx="473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2. </a:t>
            </a:r>
            <a:r>
              <a:rPr lang="hr-HR" sz="1400" b="1" dirty="0"/>
              <a:t>Temeljni pojmovi i načela statike krutih </a:t>
            </a:r>
            <a:r>
              <a:rPr lang="hr-HR" sz="1400" b="1" dirty="0" smtClean="0"/>
              <a:t>tijela</a:t>
            </a:r>
            <a:endParaRPr lang="hr-HR" sz="1400" b="1" dirty="0"/>
          </a:p>
        </p:txBody>
      </p:sp>
      <p:sp>
        <p:nvSpPr>
          <p:cNvPr id="16" name="Pravokutnik 15"/>
          <p:cNvSpPr/>
          <p:nvPr/>
        </p:nvSpPr>
        <p:spPr>
          <a:xfrm>
            <a:off x="3730833" y="73518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Odgovori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18334" y="735664"/>
            <a:ext cx="12273280" cy="232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6"/>
              <a:tabLst>
                <a:tab pos="228600" algn="l"/>
              </a:tabLst>
            </a:pP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Kakvo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je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kontinuirano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, a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kakvo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koncentrirano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djelovanje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Navedite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nekoliko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primjera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200" dirty="0">
              <a:ea typeface="MS Mincho"/>
              <a:cs typeface="Times New Roman" panose="02020603050405020304" pitchFamily="18" charset="0"/>
            </a:endParaRPr>
          </a:p>
          <a:p>
            <a:pPr marL="447675"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 err="1">
                <a:ea typeface="MS Mincho"/>
                <a:cs typeface="Times New Roman" panose="02020603050405020304" pitchFamily="18" charset="0"/>
              </a:rPr>
              <a:t>Kontinuirano</a:t>
            </a:r>
            <a:r>
              <a:rPr lang="en-US" sz="1100" b="1" dirty="0">
                <a:ea typeface="MS Mincho"/>
                <a:cs typeface="Times New Roman" panose="02020603050405020304" pitchFamily="18" charset="0"/>
              </a:rPr>
              <a:t> djelovanje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endParaRPr lang="hr-HR" sz="1100" dirty="0">
              <a:ea typeface="MS Mincho"/>
              <a:cs typeface="Times New Roman" panose="02020603050405020304" pitchFamily="18" charset="0"/>
            </a:endParaRPr>
          </a:p>
          <a:p>
            <a:pPr marL="1076325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je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raspoređena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po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površini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ili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volumenu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tijela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npr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pritisak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vode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stijenku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vjetar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zid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).</a:t>
            </a:r>
            <a:br>
              <a:rPr lang="en-US" sz="1100" dirty="0">
                <a:ea typeface="MS Mincho"/>
                <a:cs typeface="Times New Roman" panose="02020603050405020304" pitchFamily="18" charset="0"/>
              </a:rPr>
            </a:br>
            <a:endParaRPr lang="hr-HR" sz="1100" dirty="0">
              <a:ea typeface="MS Mincho"/>
              <a:cs typeface="Times New Roman" panose="02020603050405020304" pitchFamily="18" charset="0"/>
            </a:endParaRPr>
          </a:p>
          <a:p>
            <a:pPr marL="447675"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 err="1">
                <a:ea typeface="MS Mincho"/>
                <a:cs typeface="Times New Roman" panose="02020603050405020304" pitchFamily="18" charset="0"/>
              </a:rPr>
              <a:t>Koncentrirano</a:t>
            </a:r>
            <a:r>
              <a:rPr lang="en-US" sz="1100" b="1" dirty="0">
                <a:ea typeface="MS Mincho"/>
                <a:cs typeface="Times New Roman" panose="02020603050405020304" pitchFamily="18" charset="0"/>
              </a:rPr>
              <a:t> djelovanje </a:t>
            </a:r>
            <a:endParaRPr lang="hr-HR" sz="1100" dirty="0">
              <a:ea typeface="MS Mincho"/>
              <a:cs typeface="Times New Roman" panose="02020603050405020304" pitchFamily="18" charset="0"/>
            </a:endParaRPr>
          </a:p>
          <a:p>
            <a:pPr marL="1076325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djeluje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u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jednoj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točki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npr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uteg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kuku,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čavao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koji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a typeface="MS Mincho"/>
                <a:cs typeface="Times New Roman" panose="02020603050405020304" pitchFamily="18" charset="0"/>
              </a:rPr>
              <a:t>zabijamo</a:t>
            </a:r>
            <a:r>
              <a:rPr lang="en-US" sz="1100" dirty="0">
                <a:ea typeface="MS Mincho"/>
                <a:cs typeface="Times New Roman" panose="02020603050405020304" pitchFamily="18" charset="0"/>
              </a:rPr>
              <a:t>).</a:t>
            </a:r>
            <a:endParaRPr lang="hr-HR" sz="1100" dirty="0"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a typeface="MS Mincho"/>
                <a:cs typeface="Times New Roman" panose="02020603050405020304" pitchFamily="18" charset="0"/>
              </a:rPr>
              <a:t> </a:t>
            </a:r>
            <a:endParaRPr lang="hr-HR" sz="1100" dirty="0"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7"/>
              <a:tabLst>
                <a:tab pos="228600" algn="l"/>
              </a:tabLst>
            </a:pP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Prikažite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rastavljanje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zadane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horizontalnu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vertikalnu</a:t>
            </a:r>
            <a:r>
              <a:rPr lang="en-US" sz="1200" b="1" dirty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komponentu</a:t>
            </a:r>
            <a:r>
              <a:rPr lang="en-US" sz="1200" b="1" dirty="0" smtClean="0">
                <a:solidFill>
                  <a:srgbClr val="0070C0"/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200" dirty="0">
              <a:ea typeface="MS Mincho"/>
              <a:cs typeface="Times New Roman" panose="02020603050405020304" pitchFamily="18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207426" y="3281238"/>
            <a:ext cx="3523407" cy="2610435"/>
            <a:chOff x="4208353" y="3190925"/>
            <a:chExt cx="3523407" cy="2610435"/>
          </a:xfrm>
        </p:grpSpPr>
        <p:pic>
          <p:nvPicPr>
            <p:cNvPr id="10" name="Slika 9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05"/>
            <a:stretch/>
          </p:blipFill>
          <p:spPr bwMode="auto">
            <a:xfrm>
              <a:off x="4208353" y="3190925"/>
              <a:ext cx="3523407" cy="26104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Ravni poveznik sa strelicom 6"/>
            <p:cNvCxnSpPr/>
            <p:nvPr/>
          </p:nvCxnSpPr>
          <p:spPr>
            <a:xfrm>
              <a:off x="5600700" y="4933950"/>
              <a:ext cx="11303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avni poveznik 8"/>
            <p:cNvCxnSpPr/>
            <p:nvPr/>
          </p:nvCxnSpPr>
          <p:spPr>
            <a:xfrm>
              <a:off x="6731000" y="3846687"/>
              <a:ext cx="0" cy="140208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Ravni poveznik sa strelicom 16"/>
            <p:cNvCxnSpPr/>
            <p:nvPr/>
          </p:nvCxnSpPr>
          <p:spPr>
            <a:xfrm rot="16200000">
              <a:off x="6407000" y="4609950"/>
              <a:ext cx="64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Pravokutnik 11"/>
                <p:cNvSpPr/>
                <p:nvPr/>
              </p:nvSpPr>
              <p:spPr>
                <a:xfrm>
                  <a:off x="6030766" y="4907113"/>
                  <a:ext cx="492379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hr-H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hr-H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hr-HR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2" name="Pravokutnik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766" y="4907113"/>
                  <a:ext cx="492379" cy="4029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Pravokutnik 17"/>
                <p:cNvSpPr/>
                <p:nvPr/>
              </p:nvSpPr>
              <p:spPr>
                <a:xfrm>
                  <a:off x="6711486" y="4450330"/>
                  <a:ext cx="495584" cy="4347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hr-H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hr-H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hr-HR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8" name="Pravokutnik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486" y="4450330"/>
                  <a:ext cx="495584" cy="434734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Ravni poveznik 21"/>
            <p:cNvCxnSpPr/>
            <p:nvPr/>
          </p:nvCxnSpPr>
          <p:spPr>
            <a:xfrm rot="16200000">
              <a:off x="6273980" y="4087950"/>
              <a:ext cx="0" cy="169200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ravokutnik 18"/>
              <p:cNvSpPr/>
              <p:nvPr/>
            </p:nvSpPr>
            <p:spPr>
              <a:xfrm>
                <a:off x="3835079" y="3695057"/>
                <a:ext cx="6096000" cy="17827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 F se </a:t>
                </a:r>
                <a:r>
                  <a:rPr lang="en-US" sz="1200" dirty="0" err="1">
                    <a:ea typeface="MS Mincho"/>
                    <a:cs typeface="Times New Roman" panose="02020603050405020304" pitchFamily="18" charset="0"/>
                  </a:rPr>
                  <a:t>rastavlja</a:t>
                </a: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ea typeface="MS Mincho"/>
                    <a:cs typeface="Times New Roman" panose="02020603050405020304" pitchFamily="18" charset="0"/>
                  </a:rPr>
                  <a:t>na</a:t>
                </a: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:</a:t>
                </a:r>
                <a:endParaRPr lang="hr-HR" sz="1200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· 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hr-HR" sz="1200" b="1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· 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𝜶</m:t>
                      </m:r>
                    </m:oMath>
                  </m:oMathPara>
                </a14:m>
                <a:endParaRPr lang="hr-HR" sz="1200" b="1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/>
                </a:r>
                <a:br>
                  <a:rPr lang="en-US" sz="1200" dirty="0">
                    <a:ea typeface="MS Mincho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hr-HR" sz="1200" b="1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200" b="1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je </a:t>
                </a:r>
                <a:r>
                  <a:rPr lang="en-US" sz="1200" dirty="0" err="1">
                    <a:ea typeface="MS Mincho"/>
                    <a:cs typeface="Times New Roman" panose="02020603050405020304" pitchFamily="18" charset="0"/>
                  </a:rPr>
                  <a:t>horizontalna</a:t>
                </a: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ea typeface="MS Mincho"/>
                    <a:cs typeface="Times New Roman" panose="02020603050405020304" pitchFamily="18" charset="0"/>
                  </a:rPr>
                  <a:t>komponenta</a:t>
                </a: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, a </a:t>
                </a:r>
                <a:endParaRPr lang="hr-HR" sz="1200" dirty="0"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200" b="1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200" b="1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200" dirty="0" err="1">
                    <a:ea typeface="MS Mincho"/>
                    <a:cs typeface="Times New Roman" panose="02020603050405020304" pitchFamily="18" charset="0"/>
                  </a:rPr>
                  <a:t>vertikalna</a:t>
                </a: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ea typeface="MS Mincho"/>
                    <a:cs typeface="Times New Roman" panose="02020603050405020304" pitchFamily="18" charset="0"/>
                  </a:rPr>
                  <a:t>komponenta</a:t>
                </a: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ea typeface="MS Mincho"/>
                    <a:cs typeface="Times New Roman" panose="02020603050405020304" pitchFamily="18" charset="0"/>
                  </a:rPr>
                  <a:t>sile</a:t>
                </a:r>
                <a:r>
                  <a:rPr lang="en-US" sz="1200" dirty="0"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200" dirty="0"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Pravokutni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79" y="3695057"/>
                <a:ext cx="6096000" cy="1782796"/>
              </a:xfrm>
              <a:prstGeom prst="rect">
                <a:avLst/>
              </a:prstGeom>
              <a:blipFill>
                <a:blip r:embed="rId7"/>
                <a:stretch>
                  <a:fillRect b="-10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7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15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-1" y="96811"/>
            <a:ext cx="473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2. </a:t>
            </a:r>
            <a:r>
              <a:rPr lang="hr-HR" sz="1400" b="1" dirty="0"/>
              <a:t>Temeljni pojmovi i načela statike krutih </a:t>
            </a:r>
            <a:r>
              <a:rPr lang="hr-HR" sz="1400" b="1" dirty="0" smtClean="0"/>
              <a:t>tijela</a:t>
            </a:r>
            <a:endParaRPr lang="hr-HR" sz="1400" b="1" dirty="0"/>
          </a:p>
        </p:txBody>
      </p:sp>
      <p:sp>
        <p:nvSpPr>
          <p:cNvPr id="16" name="Pravokutnik 15"/>
          <p:cNvSpPr/>
          <p:nvPr/>
        </p:nvSpPr>
        <p:spPr>
          <a:xfrm>
            <a:off x="3730833" y="73518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Odgovori</a:t>
            </a:r>
            <a:endParaRPr lang="hr-HR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ravokutnik 2"/>
              <p:cNvSpPr/>
              <p:nvPr/>
            </p:nvSpPr>
            <p:spPr>
              <a:xfrm>
                <a:off x="242888" y="728512"/>
                <a:ext cx="11730373" cy="3783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Clr>
                    <a:srgbClr val="0070C0"/>
                  </a:buClr>
                  <a:buFont typeface="+mj-lt"/>
                  <a:buAutoNum type="arabicPeriod" startAt="8"/>
                  <a:tabLst>
                    <a:tab pos="457200" algn="l"/>
                  </a:tabLst>
                </a:pPr>
                <a:r>
                  <a:rPr lang="hr-HR" sz="1100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Napišite izraz za izračunavanje iznosa horizontalne i vertikalne komponente ako je poznat iznos sile i kut pod kojim je ona postavljena u odnosu na pozitivnu horizontalnu os.</a:t>
                </a:r>
                <a:endParaRPr lang="hr-HR" sz="11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hr-HR" sz="110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 je sila F pod kutom α u odnosu na pozitivnu horizontalnu os, komponente su:</a:t>
                </a: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hr-HR" sz="110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900113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𝐹𝑥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h𝑜𝑟𝑖𝑧𝑜𝑛𝑡𝑎𝑙𝑛𝑎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r-HR" sz="110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900113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𝐹𝑦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𝐹𝑠𝑖𝑛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𝑣𝑒𝑟𝑡𝑖𝑘𝑎𝑙𝑛𝑎</m:t>
                    </m:r>
                    <m:r>
                      <a:rPr lang="hr-HR" sz="1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r-HR" sz="110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hr-HR" sz="1100" dirty="0" smtClean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0113" lvl="0" indent="-342900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hr-HR" sz="1100" dirty="0" smtClean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 startAt="9"/>
                </a:pPr>
                <a:r>
                  <a:rPr lang="hr-HR" sz="1100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Što predstavlja statički moment sile ?</a:t>
                </a:r>
              </a:p>
              <a:p>
                <a:endParaRPr lang="hr-HR" sz="1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7188"/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Statički </a:t>
                </a:r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moment sile (moment sile, moment opterećenja) mjeri </a:t>
                </a:r>
                <a:r>
                  <a:rPr lang="hr-HR" sz="11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sposobnost sile da okrene tijelo oko neke točke</a:t>
                </a:r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endParaRPr lang="hr-HR" sz="1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7188"/>
                <a:endParaRPr lang="hr-HR" sz="11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7188"/>
                <a14:m>
                  <m:oMath xmlns:m="http://schemas.openxmlformats.org/officeDocument/2006/math">
                    <m:r>
                      <a:rPr lang="hr-HR" sz="11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r-HR" sz="11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100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hr-HR" sz="11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sz="1100" i="1" dirty="0" err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gdje je </a:t>
                </a:r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 </a:t>
                </a:r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okomita udaljenost (krak momenta) od točke okretanja do </a:t>
                </a:r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okomice </a:t>
                </a:r>
                <a:r>
                  <a:rPr lang="hr-HR" sz="1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djelovanja sile. </a:t>
                </a:r>
                <a:endParaRPr lang="hr-HR" sz="11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7188"/>
                <a:endParaRPr lang="hr-HR" sz="1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7188"/>
                <a:endParaRPr lang="hr-HR" sz="1100" b="1" dirty="0" smtClean="0"/>
              </a:p>
              <a:p>
                <a:pPr marL="271463" indent="-271463">
                  <a:buFont typeface="+mj-lt"/>
                  <a:buAutoNum type="arabicPeriod" startAt="10"/>
                </a:pPr>
                <a:r>
                  <a:rPr lang="hr-HR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Kakvo </a:t>
                </a:r>
                <a:r>
                  <a:rPr lang="hr-HR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gibanje izaziva ili nastoji izazvati statički moment sile</a:t>
                </a:r>
                <a:r>
                  <a:rPr lang="hr-HR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</a:p>
              <a:p>
                <a:pPr marL="357188"/>
                <a:endParaRPr lang="hr-HR" sz="1100" dirty="0" smtClean="0"/>
              </a:p>
              <a:p>
                <a:pPr marL="271463"/>
                <a:r>
                  <a:rPr lang="hr-HR" sz="1100" dirty="0" smtClean="0"/>
                  <a:t>Moment </a:t>
                </a:r>
                <a:r>
                  <a:rPr lang="hr-HR" sz="1100" dirty="0"/>
                  <a:t>nastoji izazvati </a:t>
                </a:r>
                <a:r>
                  <a:rPr lang="hr-HR" sz="1100" b="1" dirty="0"/>
                  <a:t>rotaciju</a:t>
                </a:r>
                <a:r>
                  <a:rPr lang="hr-HR" sz="1100" dirty="0"/>
                  <a:t> (okretanje) tijela oko neke točke ili osi. Ne mora pomaknuti tijelo (translaciju) — moment uzrokuje okretanje, a </a:t>
                </a:r>
                <a:r>
                  <a:rPr lang="hr-HR" sz="1100" dirty="0" err="1"/>
                  <a:t>rezultirajuće</a:t>
                </a:r>
                <a:r>
                  <a:rPr lang="hr-HR" sz="1100" dirty="0"/>
                  <a:t> gibanje ovisi o svim silama i momentima zajedno.</a:t>
                </a:r>
              </a:p>
              <a:p>
                <a:endParaRPr lang="hr-HR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57188"/>
                <a:endParaRPr lang="hr-HR" sz="1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57213" lvl="0">
                  <a:lnSpc>
                    <a:spcPct val="115000"/>
                  </a:lnSpc>
                  <a:spcAft>
                    <a:spcPts val="0"/>
                  </a:spcAft>
                </a:pP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Pravoku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8" y="728512"/>
                <a:ext cx="11730373" cy="3783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a 20"/>
          <p:cNvGrpSpPr/>
          <p:nvPr/>
        </p:nvGrpSpPr>
        <p:grpSpPr>
          <a:xfrm>
            <a:off x="231848" y="4018644"/>
            <a:ext cx="11409435" cy="430887"/>
            <a:chOff x="782565" y="2611655"/>
            <a:chExt cx="11409435" cy="430887"/>
          </a:xfrm>
        </p:grpSpPr>
        <p:sp>
          <p:nvSpPr>
            <p:cNvPr id="23" name="Pravokutnik 22"/>
            <p:cNvSpPr/>
            <p:nvPr/>
          </p:nvSpPr>
          <p:spPr>
            <a:xfrm>
              <a:off x="782565" y="2611655"/>
              <a:ext cx="1119069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99"/>
                </a:buClr>
              </a:pPr>
              <a:r>
                <a:rPr lang="hr-HR" sz="11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11. </a:t>
              </a:r>
              <a:endParaRPr lang="hr-HR" sz="1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Pravokutnik 23"/>
            <p:cNvSpPr/>
            <p:nvPr/>
          </p:nvSpPr>
          <p:spPr>
            <a:xfrm>
              <a:off x="1249680" y="2611655"/>
              <a:ext cx="1094232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000099"/>
                </a:buClr>
                <a:buAutoNum type="alphaLcParenR"/>
              </a:pPr>
              <a:r>
                <a:rPr lang="hr-HR" sz="11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Za </a:t>
              </a:r>
              <a:r>
                <a:rPr lang="hr-HR" sz="11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silu zadanu prema slici ucrtajte njezin krak u odnosu na točku A i napišite čemu je jednak iznos tog </a:t>
              </a:r>
              <a:r>
                <a:rPr lang="hr-HR" sz="11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kraka.</a:t>
              </a:r>
            </a:p>
            <a:p>
              <a:pPr marL="342900" indent="-342900">
                <a:buClr>
                  <a:srgbClr val="000099"/>
                </a:buClr>
                <a:buAutoNum type="alphaLcParenR"/>
              </a:pPr>
              <a:r>
                <a:rPr lang="hr-HR" sz="1100" b="1" dirty="0" smtClean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 </a:t>
              </a:r>
              <a:r>
                <a:rPr lang="hr-HR" sz="11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istoj slici izaberite orijentaciju momenta i napišite izraz za statički moment koji ta sila izaziva u odnosu na točku A, odnosno točku B.</a:t>
              </a:r>
              <a:endParaRPr lang="hr-HR" sz="1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Pravokutnik 28"/>
              <p:cNvSpPr/>
              <p:nvPr/>
            </p:nvSpPr>
            <p:spPr>
              <a:xfrm>
                <a:off x="5326454" y="4855317"/>
                <a:ext cx="950325" cy="442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>
          <p:sp>
            <p:nvSpPr>
              <p:cNvPr id="29" name="Pravokutni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454" y="4855317"/>
                <a:ext cx="950325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Pravokutnik 29"/>
              <p:cNvSpPr/>
              <p:nvPr/>
            </p:nvSpPr>
            <p:spPr>
              <a:xfrm>
                <a:off x="6340297" y="4938289"/>
                <a:ext cx="4010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>
          <p:sp>
            <p:nvSpPr>
              <p:cNvPr id="30" name="Pravokutni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97" y="4938289"/>
                <a:ext cx="40107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Pravokutnik 30"/>
              <p:cNvSpPr/>
              <p:nvPr/>
            </p:nvSpPr>
            <p:spPr>
              <a:xfrm>
                <a:off x="6804886" y="4938289"/>
                <a:ext cx="11802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200" b="1" dirty="0"/>
              </a:p>
            </p:txBody>
          </p:sp>
        </mc:Choice>
        <mc:Fallback>
          <p:sp>
            <p:nvSpPr>
              <p:cNvPr id="31" name="Pravokutni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86" y="4938289"/>
                <a:ext cx="118026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kstniOkvir 31"/>
          <p:cNvSpPr txBox="1"/>
          <p:nvPr/>
        </p:nvSpPr>
        <p:spPr>
          <a:xfrm>
            <a:off x="5059899" y="4593707"/>
            <a:ext cx="1555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smtClean="0"/>
              <a:t>a) Iznos kraka je jednak:</a:t>
            </a:r>
            <a:endParaRPr lang="hr-HR" sz="1100" dirty="0"/>
          </a:p>
        </p:txBody>
      </p:sp>
      <p:sp>
        <p:nvSpPr>
          <p:cNvPr id="33" name="TekstniOkvir 32"/>
          <p:cNvSpPr txBox="1"/>
          <p:nvPr/>
        </p:nvSpPr>
        <p:spPr>
          <a:xfrm>
            <a:off x="5149572" y="5586660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smtClean="0"/>
              <a:t>Moment u točki A:</a:t>
            </a:r>
            <a:endParaRPr lang="hr-HR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kstniOkvir 33"/>
              <p:cNvSpPr txBox="1"/>
              <p:nvPr/>
            </p:nvSpPr>
            <p:spPr>
              <a:xfrm>
                <a:off x="5154396" y="6055869"/>
                <a:ext cx="2031454" cy="282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sz="11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hr-HR" sz="1100" dirty="0"/>
                            <m:t> </m:t>
                          </m:r>
                        </m:e>
                      </m:acc>
                      <m:r>
                        <a:rPr lang="hr-H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hr-HR" sz="1100" dirty="0"/>
                            <m:t> </m:t>
                          </m:r>
                        </m:e>
                      </m:acc>
                      <m:r>
                        <a:rPr lang="hr-HR" sz="11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1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1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1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r-HR" sz="1100" dirty="0"/>
              </a:p>
            </p:txBody>
          </p:sp>
        </mc:Choice>
        <mc:Fallback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96" y="6055869"/>
                <a:ext cx="2031454" cy="2821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kstniOkvir 36"/>
          <p:cNvSpPr txBox="1"/>
          <p:nvPr/>
        </p:nvSpPr>
        <p:spPr>
          <a:xfrm>
            <a:off x="8314309" y="5624352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smtClean="0"/>
              <a:t>Moment u točki B:</a:t>
            </a:r>
            <a:endParaRPr lang="hr-HR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kstniOkvir 38"/>
              <p:cNvSpPr txBox="1"/>
              <p:nvPr/>
            </p:nvSpPr>
            <p:spPr>
              <a:xfrm>
                <a:off x="8300676" y="6096984"/>
                <a:ext cx="1781129" cy="282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1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hr-H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hr-HR" sz="1100" dirty="0"/>
                            <m:t> </m:t>
                          </m:r>
                        </m:e>
                      </m:acc>
                      <m:r>
                        <a:rPr lang="hr-H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hr-HR" sz="1100" dirty="0"/>
                            <m:t> </m:t>
                          </m:r>
                        </m:e>
                      </m:acc>
                      <m:r>
                        <a:rPr lang="hr-HR" sz="11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1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1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1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r-HR" sz="1100" dirty="0"/>
              </a:p>
            </p:txBody>
          </p:sp>
        </mc:Choice>
        <mc:Fallback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676" y="6096984"/>
                <a:ext cx="1781129" cy="2821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kstniOkvir 39"/>
          <p:cNvSpPr txBox="1"/>
          <p:nvPr/>
        </p:nvSpPr>
        <p:spPr>
          <a:xfrm>
            <a:off x="5090544" y="5313609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smtClean="0"/>
              <a:t>b) Momenti u točki A i B:</a:t>
            </a:r>
            <a:endParaRPr lang="hr-HR" sz="1100" dirty="0"/>
          </a:p>
        </p:txBody>
      </p:sp>
      <p:pic>
        <p:nvPicPr>
          <p:cNvPr id="41" name="Slika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87" y="4608464"/>
            <a:ext cx="4220048" cy="21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16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-1" y="96811"/>
            <a:ext cx="473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2. </a:t>
            </a:r>
            <a:r>
              <a:rPr lang="hr-HR" sz="1400" b="1" dirty="0"/>
              <a:t>Temeljni pojmovi i načela statike krutih </a:t>
            </a:r>
            <a:r>
              <a:rPr lang="hr-HR" sz="1400" b="1" dirty="0" smtClean="0"/>
              <a:t>tijela</a:t>
            </a:r>
            <a:endParaRPr lang="hr-HR" sz="1400" b="1" dirty="0"/>
          </a:p>
        </p:txBody>
      </p:sp>
      <p:sp>
        <p:nvSpPr>
          <p:cNvPr id="16" name="Pravokutnik 15"/>
          <p:cNvSpPr/>
          <p:nvPr/>
        </p:nvSpPr>
        <p:spPr>
          <a:xfrm>
            <a:off x="3730833" y="73518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Odgovori</a:t>
            </a:r>
            <a:endParaRPr lang="hr-HR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avokutnik 1"/>
              <p:cNvSpPr/>
              <p:nvPr/>
            </p:nvSpPr>
            <p:spPr>
              <a:xfrm>
                <a:off x="386080" y="628147"/>
                <a:ext cx="11724640" cy="177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 startAt="12"/>
                  <a:tabLst>
                    <a:tab pos="228600" algn="l"/>
                    <a:tab pos="449580" algn="l"/>
                  </a:tabLst>
                </a:pP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Što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je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spreg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?</a:t>
                </a: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Spreg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je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sustav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dviju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jednakih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paralelnih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i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suprotno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usmjerenih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koje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ne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leže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istoj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pravcu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djelovanja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Takav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sustav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ne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uzrokuje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pomak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tijela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nego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samo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njegovo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zakretanje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(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rotaciju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).</a:t>
                </a: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/>
                </a:r>
                <a:b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</a:b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Moment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sprege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100" b="1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1100" b="1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100" b="1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1100" b="1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· </m:t>
                    </m:r>
                    <m:r>
                      <a:rPr lang="en-US" sz="1100" b="1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hr-HR" sz="1100" dirty="0">
                    <a:latin typeface="Cambria Math" panose="02040503050406030204" pitchFamily="18" charset="0"/>
                    <a:ea typeface="MS Mincho"/>
                    <a:cs typeface="Times New Roman" panose="02020603050405020304" pitchFamily="18" charset="0"/>
                  </a:rPr>
                  <a:t/>
                </a:r>
                <a:br>
                  <a:rPr lang="hr-HR" sz="1100" dirty="0">
                    <a:latin typeface="Cambria Math" panose="02040503050406030204" pitchFamily="18" charset="0"/>
                    <a:ea typeface="MS Mincho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–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𝑖𝑧𝑛𝑜𝑠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𝑗𝑒𝑑𝑛𝑒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𝑠𝑖𝑙𝑒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–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𝑜𝑘𝑜𝑚𝑖𝑡𝑎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𝑢𝑑𝑎𝑙𝑗𝑒𝑛𝑜𝑠𝑡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𝑖𝑧𝑚𝑒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đ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𝑝𝑟𝑎𝑣𝑎𝑐𝑎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𝑑𝑗𝑒𝑙𝑜𝑣𝑎𝑛𝑗𝑎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𝑠𝑖𝑙𝑎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628147"/>
                <a:ext cx="11724640" cy="1777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avokutnik 5"/>
          <p:cNvSpPr/>
          <p:nvPr/>
        </p:nvSpPr>
        <p:spPr>
          <a:xfrm>
            <a:off x="336192" y="2438146"/>
            <a:ext cx="11724640" cy="112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3"/>
              <a:tabLst>
                <a:tab pos="228600" algn="l"/>
                <a:tab pos="449580" algn="l"/>
              </a:tabLst>
            </a:pP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Usporedite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djelovanje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sprege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statičkog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momenta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neko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tijelo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893763" indent="-342900">
              <a:lnSpc>
                <a:spcPct val="115000"/>
              </a:lnSpc>
              <a:spcAft>
                <a:spcPts val="1000"/>
              </a:spcAft>
            </a:pP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Usporedba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893763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Spreg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–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dvije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jednake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suprotne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uzrokuje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rotaciju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tijela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bez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translacije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ΣF = 0,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rezultat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je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čisti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moment.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893763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Statički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moment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–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jedna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uzrokuje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rotaciju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translaciju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tijela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ΣF ≠ 0,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rezultat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je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kombinacija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momenta.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ravokutnik 6"/>
              <p:cNvSpPr/>
              <p:nvPr/>
            </p:nvSpPr>
            <p:spPr>
              <a:xfrm>
                <a:off x="386080" y="3691923"/>
                <a:ext cx="11724640" cy="93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 startAt="14"/>
                  <a:tabLst>
                    <a:tab pos="228600" algn="l"/>
                    <a:tab pos="449580" algn="l"/>
                  </a:tabLst>
                </a:pP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Objasnite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prvo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načelo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statike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Objašnjenje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popratite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skicom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Prvo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načelo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statike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(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načelo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ravnoteže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):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Ako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je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tijelo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u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ravnoteži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zbroj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svih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koje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njega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djeluju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jednak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je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nuli</a:t>
                </a:r>
                <a:r>
                  <a:rPr lang="en-US" sz="1100" dirty="0" smtClean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 smtClean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i="0" dirty="0" smtClean="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1100" i="1" dirty="0" smtClean="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100" i="1" dirty="0" smtClean="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= 0 </m:t>
                    </m:r>
                  </m:oMath>
                </a14:m>
                <a:r>
                  <a:rPr lang="hr-HR" sz="1100" dirty="0" smtClean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- </a:t>
                </a:r>
                <a:r>
                  <a:rPr lang="en-US" sz="1100" dirty="0" smtClean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Tada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tijelo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miruje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ili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se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giba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jednoliko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pravocrtno</a:t>
                </a:r>
                <a:r>
                  <a:rPr lang="en-US" sz="1100" dirty="0" smtClean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 smtClean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Pravoku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3691923"/>
                <a:ext cx="11724640" cy="932819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ravokutnik 7"/>
              <p:cNvSpPr/>
              <p:nvPr/>
            </p:nvSpPr>
            <p:spPr>
              <a:xfrm>
                <a:off x="345440" y="4656818"/>
                <a:ext cx="11805920" cy="93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 startAt="15"/>
                  <a:tabLst>
                    <a:tab pos="228600" algn="l"/>
                    <a:tab pos="449580" algn="l"/>
                  </a:tabLst>
                </a:pP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Objasnite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drugo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načelo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statike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Objašnjenje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popratite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b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skicom</a:t>
                </a:r>
                <a:r>
                  <a:rPr lang="en-US" sz="11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Drugo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načelo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statike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(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načelo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ravnoteže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momenata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):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Ako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je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tijelo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u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ravnoteži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,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zbroj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svih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momenata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sila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oko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bilo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koje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točke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jednak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je </a:t>
                </a:r>
                <a:r>
                  <a:rPr lang="en-US" sz="1100" dirty="0" err="1" smtClean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nuli</a:t>
                </a:r>
                <a:r>
                  <a:rPr lang="en-US" sz="1100" dirty="0" smtClean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 smtClean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355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i="0" dirty="0" smtClean="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1100" i="1" dirty="0" smtClean="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1100" i="1" dirty="0" smtClean="0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= 0 </m:t>
                    </m:r>
                  </m:oMath>
                </a14:m>
                <a:r>
                  <a:rPr lang="hr-HR" sz="1100" dirty="0" smtClean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- </a:t>
                </a:r>
                <a:r>
                  <a:rPr lang="en-US" sz="1100" dirty="0" smtClean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Tada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tijelo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nije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podložno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en-US" sz="1100" dirty="0" err="1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rotaciji</a:t>
                </a:r>
                <a:r>
                  <a:rPr lang="en-US" sz="1100" dirty="0"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hr-HR" sz="1100" dirty="0"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" y="4656818"/>
                <a:ext cx="11805920" cy="932819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336192" y="5703449"/>
            <a:ext cx="11815168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6"/>
              <a:tabLst>
                <a:tab pos="228600" algn="l"/>
                <a:tab pos="449580" algn="l"/>
              </a:tabLst>
            </a:pP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Što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su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veze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što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znači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tijelo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osloboditi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veza</a:t>
            </a:r>
            <a:r>
              <a:rPr lang="en-US" sz="1100" b="1" dirty="0">
                <a:solidFill>
                  <a:srgbClr val="0070C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263525" indent="-263525">
              <a:lnSpc>
                <a:spcPct val="115000"/>
              </a:lnSpc>
              <a:spcAft>
                <a:spcPts val="1000"/>
              </a:spcAft>
            </a:pPr>
            <a:r>
              <a:rPr lang="hr-HR" sz="1100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en-US" sz="1100" dirty="0" err="1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Veze</a:t>
            </a:r>
            <a:r>
              <a:rPr lang="en-US" sz="1100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su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dijelovi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koji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sprečavaju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gibanje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tijela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npr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oslonci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zglobovi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nosači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).</a:t>
            </a:r>
            <a:b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Osloboditi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tijelo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veza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znači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zamijeniti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veze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njihovim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reakcijama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silama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ili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momentima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koje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one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stvaraju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).</a:t>
            </a:r>
            <a:b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Time se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dobiva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tijelo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oslobođeno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veza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spremno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za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proračun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u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statičkoj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analizi</a:t>
            </a:r>
            <a:r>
              <a:rPr lang="en-US" sz="11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 from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9" y="204254"/>
            <a:ext cx="3486955" cy="34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3691210"/>
            <a:ext cx="3329179" cy="221279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081265" y="204254"/>
            <a:ext cx="697454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Uvod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1600" b="1" dirty="0" smtClean="0"/>
              <a:t>Temeljni pojmovi i načela statike</a:t>
            </a:r>
          </a:p>
          <a:p>
            <a:pPr marL="714375" indent="-342900">
              <a:buFont typeface="Courier New" panose="02070309020205020404" pitchFamily="49" charset="0"/>
              <a:buChar char="o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Temeljni pojmovi statike </a:t>
            </a:r>
          </a:p>
          <a:p>
            <a:pPr marL="1162050" indent="-342900"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Kruto tijelo</a:t>
            </a:r>
          </a:p>
          <a:p>
            <a:pPr marL="1162050" indent="-342900"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Sila</a:t>
            </a:r>
          </a:p>
          <a:p>
            <a:pPr marL="1790700" indent="-2476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Klasifikacija sila</a:t>
            </a:r>
          </a:p>
          <a:p>
            <a:pPr marL="1790700" indent="-2476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Rastavljanje sile na komponente</a:t>
            </a:r>
          </a:p>
          <a:p>
            <a:pPr marL="1790700" indent="-2476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Orijentacija sila</a:t>
            </a:r>
          </a:p>
          <a:p>
            <a:pPr marL="1790700" indent="-2476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Zbrajanje sila</a:t>
            </a:r>
          </a:p>
          <a:p>
            <a:pPr marL="1162050" indent="-342900"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Statički moment sile</a:t>
            </a:r>
          </a:p>
          <a:p>
            <a:pPr marL="1162050" indent="-342900">
              <a:buFont typeface="Wingdings" panose="05000000000000000000" pitchFamily="2" charset="2"/>
              <a:buChar char="§"/>
            </a:pP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Spreg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sila</a:t>
            </a:r>
          </a:p>
          <a:p>
            <a:pPr marL="1162050" indent="-342900"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Usporedba djelovanja sile, momenta i sprega sila</a:t>
            </a:r>
          </a:p>
          <a:p>
            <a:pPr marL="1162050" indent="-342900"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Redukcija sile</a:t>
            </a:r>
          </a:p>
          <a:p>
            <a:pPr marL="714375" indent="-342900">
              <a:buFont typeface="Courier New" panose="02070309020205020404" pitchFamily="49" charset="0"/>
              <a:buChar char="o"/>
            </a:pPr>
            <a:r>
              <a:rPr lang="hr-HR" sz="1400" dirty="0" smtClean="0">
                <a:solidFill>
                  <a:srgbClr val="000099"/>
                </a:solidFill>
              </a:rPr>
              <a:t>Načela statike krutih tijela</a:t>
            </a:r>
          </a:p>
          <a:p>
            <a:pPr marL="1162050" indent="-285750"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rgbClr val="000099"/>
                </a:solidFill>
              </a:rPr>
              <a:t>Prvo načelo statike krutih tijela</a:t>
            </a:r>
          </a:p>
          <a:p>
            <a:pPr marL="1162050" indent="-285750"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rgbClr val="000099"/>
                </a:solidFill>
              </a:rPr>
              <a:t>Drugo načelo statike krutih tijela</a:t>
            </a:r>
          </a:p>
          <a:p>
            <a:pPr marL="1162050" indent="-285750">
              <a:buFont typeface="Wingdings" panose="05000000000000000000" pitchFamily="2" charset="2"/>
              <a:buChar char="§"/>
            </a:pPr>
            <a:r>
              <a:rPr lang="hr-HR" sz="1400" dirty="0" smtClean="0">
                <a:solidFill>
                  <a:srgbClr val="000099"/>
                </a:solidFill>
              </a:rPr>
              <a:t>Treće načelo statike krutih tijela </a:t>
            </a:r>
            <a:endParaRPr lang="hr-HR" sz="1600" dirty="0" smtClean="0">
              <a:solidFill>
                <a:srgbClr val="000099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Sustavi sila u ravnini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Uvjeti ravnoteže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Težište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Puni ravni nosači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Trenje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čvrstoće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</a:t>
            </a:r>
            <a:r>
              <a:rPr lang="hr-H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kinematike</a:t>
            </a:r>
            <a:endParaRPr lang="hr-H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dinamike</a:t>
            </a:r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9229725" y="5049667"/>
            <a:ext cx="2969448" cy="1802953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sp>
        <p:nvSpPr>
          <p:cNvPr id="17" name="Pravokutnik 16"/>
          <p:cNvSpPr/>
          <p:nvPr/>
        </p:nvSpPr>
        <p:spPr>
          <a:xfrm>
            <a:off x="4733364" y="80590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2.2. Temeljna načela statike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2797" y="525980"/>
            <a:ext cx="1207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Za </a:t>
            </a:r>
            <a:r>
              <a:rPr lang="hr-HR" dirty="0"/>
              <a:t>pravilno analiziranje, postavljanje i rješavanje statičkih problema </a:t>
            </a:r>
            <a:r>
              <a:rPr lang="hr-HR" dirty="0" smtClean="0"/>
              <a:t>usvojit </a:t>
            </a:r>
            <a:r>
              <a:rPr lang="hr-HR" dirty="0"/>
              <a:t>ćemo osnovna načela po kojima ćemo rješavati statičke probleme.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402973" y="1994810"/>
            <a:ext cx="766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smtClean="0"/>
              <a:t>Dvije </a:t>
            </a:r>
            <a:r>
              <a:rPr lang="hr-HR" sz="1600" dirty="0"/>
              <a:t>sile koje prolaze </a:t>
            </a:r>
            <a:r>
              <a:rPr lang="hr-HR" sz="1600" b="1" dirty="0"/>
              <a:t>kroz istu točku</a:t>
            </a:r>
            <a:r>
              <a:rPr lang="hr-HR" sz="1600" dirty="0"/>
              <a:t> mogu se </a:t>
            </a:r>
            <a:r>
              <a:rPr lang="hr-HR" sz="1600" b="1" dirty="0"/>
              <a:t>zamijeniti jednom silom</a:t>
            </a:r>
            <a:r>
              <a:rPr lang="hr-HR" sz="1600" dirty="0"/>
              <a:t> – </a:t>
            </a:r>
            <a:r>
              <a:rPr lang="hr-HR" sz="1600" b="1" dirty="0"/>
              <a:t>rezultantom</a:t>
            </a:r>
            <a:r>
              <a:rPr lang="hr-H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/>
              <a:t>Rezultanta</a:t>
            </a:r>
            <a:r>
              <a:rPr lang="hr-HR" sz="1600" dirty="0"/>
              <a:t> je </a:t>
            </a:r>
            <a:r>
              <a:rPr lang="hr-HR" sz="1600" b="1" dirty="0"/>
              <a:t>dijagonala paralelograma</a:t>
            </a:r>
            <a:r>
              <a:rPr lang="hr-HR" sz="1600" dirty="0"/>
              <a:t> čije su stranice te dvije sile (slika </a:t>
            </a:r>
            <a:r>
              <a:rPr lang="hr-HR" sz="1600" dirty="0" smtClean="0"/>
              <a:t>32).</a:t>
            </a:r>
            <a:endParaRPr lang="hr-HR" sz="1600" dirty="0"/>
          </a:p>
        </p:txBody>
      </p:sp>
      <p:sp>
        <p:nvSpPr>
          <p:cNvPr id="7" name="Pravokutnik 6"/>
          <p:cNvSpPr/>
          <p:nvPr/>
        </p:nvSpPr>
        <p:spPr>
          <a:xfrm>
            <a:off x="92148" y="1190248"/>
            <a:ext cx="227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1. Prvo </a:t>
            </a:r>
            <a:r>
              <a:rPr lang="hr-HR" b="1" dirty="0">
                <a:solidFill>
                  <a:srgbClr val="C00000"/>
                </a:solidFill>
              </a:rPr>
              <a:t>načelo statike 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92148" y="1559580"/>
            <a:ext cx="4278003" cy="2368170"/>
            <a:chOff x="352133" y="3510906"/>
            <a:chExt cx="4278003" cy="2368170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3270" y="3629650"/>
              <a:ext cx="2036866" cy="1965813"/>
            </a:xfrm>
            <a:prstGeom prst="rect">
              <a:avLst/>
            </a:prstGeom>
          </p:spPr>
        </p:pic>
        <p:sp>
          <p:nvSpPr>
            <p:cNvPr id="12" name="TekstniOkvir 11"/>
            <p:cNvSpPr txBox="1"/>
            <p:nvPr/>
          </p:nvSpPr>
          <p:spPr>
            <a:xfrm>
              <a:off x="352133" y="5602077"/>
              <a:ext cx="2745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32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 Načelo zbrajanja dvaju sila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83" y="3510906"/>
              <a:ext cx="2264934" cy="2048433"/>
            </a:xfrm>
            <a:prstGeom prst="rect">
              <a:avLst/>
            </a:prstGeom>
          </p:spPr>
        </p:pic>
      </p:grpSp>
      <p:grpSp>
        <p:nvGrpSpPr>
          <p:cNvPr id="16" name="Grupa 15"/>
          <p:cNvGrpSpPr/>
          <p:nvPr/>
        </p:nvGrpSpPr>
        <p:grpSpPr>
          <a:xfrm>
            <a:off x="92148" y="4114026"/>
            <a:ext cx="4142017" cy="2326415"/>
            <a:chOff x="332096" y="4095678"/>
            <a:chExt cx="4142017" cy="2326415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397" y="4095678"/>
              <a:ext cx="2128837" cy="1907978"/>
            </a:xfrm>
            <a:prstGeom prst="rect">
              <a:avLst/>
            </a:prstGeom>
          </p:spPr>
        </p:pic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32494" y="4241928"/>
              <a:ext cx="1841619" cy="1709215"/>
            </a:xfrm>
            <a:prstGeom prst="rect">
              <a:avLst/>
            </a:prstGeom>
          </p:spPr>
        </p:pic>
        <p:sp>
          <p:nvSpPr>
            <p:cNvPr id="20" name="TekstniOkvir 19"/>
            <p:cNvSpPr txBox="1"/>
            <p:nvPr/>
          </p:nvSpPr>
          <p:spPr>
            <a:xfrm>
              <a:off x="332096" y="6145094"/>
              <a:ext cx="2745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33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 Načelo zbrajanja dvaju sila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Pravokutnik 14"/>
          <p:cNvSpPr/>
          <p:nvPr/>
        </p:nvSpPr>
        <p:spPr>
          <a:xfrm>
            <a:off x="4402973" y="4544569"/>
            <a:ext cx="7163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Rezultantna sila se može dobiti i </a:t>
            </a:r>
            <a:r>
              <a:rPr lang="hr-HR" sz="1600" b="1" dirty="0"/>
              <a:t>metodom trokuta</a:t>
            </a:r>
            <a:r>
              <a:rPr lang="hr-H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/>
              <a:t>Redoslijed dodavanja sila</a:t>
            </a:r>
            <a:r>
              <a:rPr lang="hr-HR" sz="1600" dirty="0"/>
              <a:t> kod metode trokuta </a:t>
            </a:r>
            <a:r>
              <a:rPr lang="hr-HR" sz="1600" b="1" dirty="0"/>
              <a:t>nije važan</a:t>
            </a:r>
            <a:r>
              <a:rPr lang="hr-HR" sz="1600" dirty="0"/>
              <a:t> (slike 33.a i </a:t>
            </a:r>
            <a:r>
              <a:rPr lang="hr-HR" sz="1600" dirty="0" smtClean="0"/>
              <a:t>33.b</a:t>
            </a:r>
            <a:r>
              <a:rPr lang="hr-HR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93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9229725" y="5049667"/>
            <a:ext cx="2969448" cy="1802953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sp>
        <p:nvSpPr>
          <p:cNvPr id="17" name="Pravokutnik 16"/>
          <p:cNvSpPr/>
          <p:nvPr/>
        </p:nvSpPr>
        <p:spPr>
          <a:xfrm>
            <a:off x="4733364" y="80590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2.2. Temeljna načela statike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0" y="663403"/>
            <a:ext cx="241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2. Drugo </a:t>
            </a:r>
            <a:r>
              <a:rPr lang="hr-HR" b="1" dirty="0">
                <a:solidFill>
                  <a:srgbClr val="C00000"/>
                </a:solidFill>
              </a:rPr>
              <a:t>načelo statike </a:t>
            </a:r>
          </a:p>
        </p:txBody>
      </p:sp>
      <p:sp>
        <p:nvSpPr>
          <p:cNvPr id="2" name="Pravokutnik 1"/>
          <p:cNvSpPr/>
          <p:nvPr/>
        </p:nvSpPr>
        <p:spPr>
          <a:xfrm>
            <a:off x="347102" y="4528227"/>
            <a:ext cx="9001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smtClean="0"/>
              <a:t>Kad </a:t>
            </a:r>
            <a:r>
              <a:rPr lang="hr-HR" dirty="0"/>
              <a:t>se takve sile dodaju (slika </a:t>
            </a:r>
            <a:r>
              <a:rPr lang="hr-HR" dirty="0" smtClean="0"/>
              <a:t>34.a </a:t>
            </a:r>
            <a:r>
              <a:rPr lang="hr-HR" dirty="0"/>
              <a:t>i </a:t>
            </a:r>
            <a:r>
              <a:rPr lang="hr-HR" dirty="0" smtClean="0"/>
              <a:t>34.b</a:t>
            </a:r>
            <a:r>
              <a:rPr lang="hr-HR" dirty="0"/>
              <a:t>), tijelo </a:t>
            </a:r>
            <a:r>
              <a:rPr lang="hr-HR" b="1" dirty="0"/>
              <a:t>ostaje u mirovanju</a:t>
            </a:r>
            <a:r>
              <a:rPr lang="hr-HR" dirty="0"/>
              <a:t> – nema gibanja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227479" y="971192"/>
            <a:ext cx="601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b="1" dirty="0"/>
              <a:t>Dvije sile se poništavaju</a:t>
            </a:r>
            <a:r>
              <a:rPr lang="hr-HR" dirty="0"/>
              <a:t> ako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347102" y="4973165"/>
            <a:ext cx="9121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/>
              <a:t>Rezultat je da se </a:t>
            </a:r>
            <a:r>
              <a:rPr lang="hr-HR" b="1" dirty="0"/>
              <a:t>djelovanje sile prenosi</a:t>
            </a:r>
            <a:r>
              <a:rPr lang="hr-HR" dirty="0"/>
              <a:t> u drugu točku (slika </a:t>
            </a:r>
            <a:r>
              <a:rPr lang="hr-HR" dirty="0" smtClean="0"/>
              <a:t>34.c</a:t>
            </a:r>
            <a:r>
              <a:rPr lang="hr-HR" dirty="0"/>
              <a:t>).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2953019" y="971192"/>
            <a:ext cx="5834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leže </a:t>
            </a:r>
            <a:r>
              <a:rPr lang="hr-HR" b="1" dirty="0"/>
              <a:t>na istom pravcu</a:t>
            </a:r>
            <a:r>
              <a:rPr lang="hr-HR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imaju </a:t>
            </a:r>
            <a:r>
              <a:rPr lang="hr-HR" b="1" dirty="0"/>
              <a:t>istu jačinu</a:t>
            </a:r>
            <a:r>
              <a:rPr lang="hr-HR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i djeluju </a:t>
            </a:r>
            <a:r>
              <a:rPr lang="hr-HR" b="1" dirty="0"/>
              <a:t>u suprotnim smjerovima</a:t>
            </a:r>
            <a:r>
              <a:rPr lang="hr-HR" dirty="0"/>
              <a:t>.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665965" y="4097305"/>
            <a:ext cx="320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34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Načelo premještanja sila po pravcu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8" y="1839624"/>
            <a:ext cx="9815513" cy="2209078"/>
          </a:xfrm>
          <a:prstGeom prst="rect">
            <a:avLst/>
          </a:prstGeom>
        </p:spPr>
      </p:pic>
      <p:sp>
        <p:nvSpPr>
          <p:cNvPr id="15" name="Pravokutnik 14"/>
          <p:cNvSpPr/>
          <p:nvPr/>
        </p:nvSpPr>
        <p:spPr>
          <a:xfrm>
            <a:off x="450028" y="5595338"/>
            <a:ext cx="860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Prema tome, djelovanje sile na kruto tijelo neovisno je o položaju </a:t>
            </a:r>
            <a:r>
              <a:rPr lang="hr-HR" b="1" dirty="0" smtClean="0"/>
              <a:t>hvatišta </a:t>
            </a:r>
            <a:r>
              <a:rPr lang="hr-HR" b="1" dirty="0"/>
              <a:t>na pravcu njezina djelovanja. Sila je klizni vektor.</a:t>
            </a:r>
          </a:p>
        </p:txBody>
      </p:sp>
    </p:spTree>
    <p:extLst>
      <p:ext uri="{BB962C8B-B14F-4D97-AF65-F5344CB8AC3E}">
        <p14:creationId xmlns:p14="http://schemas.microsoft.com/office/powerpoint/2010/main" val="41122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4663297" y="0"/>
            <a:ext cx="7572375" cy="685262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5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sp>
        <p:nvSpPr>
          <p:cNvPr id="17" name="Pravokutnik 16"/>
          <p:cNvSpPr/>
          <p:nvPr/>
        </p:nvSpPr>
        <p:spPr>
          <a:xfrm>
            <a:off x="4733364" y="80590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2.2. Temeljna načela statike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609987" y="535197"/>
            <a:ext cx="7582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3. Treće </a:t>
            </a:r>
            <a:r>
              <a:rPr lang="hr-HR" b="1" dirty="0">
                <a:solidFill>
                  <a:srgbClr val="C00000"/>
                </a:solidFill>
              </a:rPr>
              <a:t>načelo </a:t>
            </a:r>
            <a:r>
              <a:rPr lang="hr-HR" b="1" dirty="0" smtClean="0">
                <a:solidFill>
                  <a:srgbClr val="C00000"/>
                </a:solidFill>
              </a:rPr>
              <a:t>statike ili </a:t>
            </a:r>
            <a:r>
              <a:rPr lang="hr-HR" b="1" dirty="0">
                <a:solidFill>
                  <a:srgbClr val="C00000"/>
                </a:solidFill>
              </a:rPr>
              <a:t>Načelo veza i oslobađanja veza </a:t>
            </a:r>
            <a:r>
              <a:rPr lang="hr-HR" b="1" dirty="0" smtClean="0">
                <a:solidFill>
                  <a:srgbClr val="C00000"/>
                </a:solidFill>
              </a:rPr>
              <a:t>(3</a:t>
            </a:r>
            <a:r>
              <a:rPr lang="hr-HR" b="1" dirty="0">
                <a:solidFill>
                  <a:srgbClr val="C00000"/>
                </a:solidFill>
              </a:rPr>
              <a:t>. </a:t>
            </a:r>
            <a:r>
              <a:rPr lang="hr-HR" b="1" dirty="0" err="1">
                <a:solidFill>
                  <a:srgbClr val="C00000"/>
                </a:solidFill>
              </a:rPr>
              <a:t>Newtonov</a:t>
            </a:r>
            <a:r>
              <a:rPr lang="hr-HR" b="1" dirty="0">
                <a:solidFill>
                  <a:srgbClr val="C00000"/>
                </a:solidFill>
              </a:rPr>
              <a:t> zakon</a:t>
            </a:r>
            <a:r>
              <a:rPr lang="hr-HR" dirty="0" smtClean="0">
                <a:solidFill>
                  <a:srgbClr val="C00000"/>
                </a:solidFill>
              </a:rPr>
              <a:t>)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05559" y="635126"/>
            <a:ext cx="439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Treći </a:t>
            </a:r>
            <a:r>
              <a:rPr lang="hr-H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Newtonov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zakon kaže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88452" y="962363"/>
            <a:ext cx="4340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Kad jedno tijelo djeluje silom na drugo, i to drugo tijelo djeluje jednakom silom,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 u suprotnom smjeru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znači da svaka akcija ima jednaku i suprotnu reakciju.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930412" y="1223339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dirty="0" smtClean="0"/>
              <a:t>Vaza </a:t>
            </a:r>
            <a:r>
              <a:rPr lang="hr-HR" sz="1600" dirty="0"/>
              <a:t>mirno stoji na stolu.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hr-HR" sz="1600" dirty="0"/>
              <a:t>Djeluje </a:t>
            </a:r>
            <a:r>
              <a:rPr lang="hr-HR" sz="1600" b="1" dirty="0"/>
              <a:t>težina vaze</a:t>
            </a:r>
            <a:r>
              <a:rPr lang="hr-HR" sz="1600" dirty="0"/>
              <a:t> (crvena strelica prema dolje).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hr-HR" sz="1600" dirty="0"/>
              <a:t>Stol je </a:t>
            </a:r>
            <a:r>
              <a:rPr lang="hr-HR" sz="1600" b="1" dirty="0"/>
              <a:t>veza</a:t>
            </a:r>
            <a:r>
              <a:rPr lang="hr-HR" sz="1600" dirty="0"/>
              <a:t> koja sprečava da vaza propadne.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4728754" y="953156"/>
            <a:ext cx="3735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>
                <a:solidFill>
                  <a:srgbClr val="000099"/>
                </a:solidFill>
              </a:rPr>
              <a:t>Primjer 1 – Vaza na stolu (slike </a:t>
            </a:r>
            <a:r>
              <a:rPr lang="hr-HR" sz="1600" b="1" dirty="0" smtClean="0">
                <a:solidFill>
                  <a:srgbClr val="000099"/>
                </a:solidFill>
              </a:rPr>
              <a:t>35 a </a:t>
            </a:r>
            <a:r>
              <a:rPr lang="hr-HR" sz="1600" b="1" dirty="0">
                <a:solidFill>
                  <a:srgbClr val="000099"/>
                </a:solidFill>
              </a:rPr>
              <a:t>i </a:t>
            </a:r>
            <a:r>
              <a:rPr lang="hr-HR" sz="1600" b="1" dirty="0" smtClean="0">
                <a:solidFill>
                  <a:srgbClr val="000099"/>
                </a:solidFill>
              </a:rPr>
              <a:t>35 b</a:t>
            </a:r>
            <a:r>
              <a:rPr lang="hr-HR" sz="1600" b="1" dirty="0">
                <a:solidFill>
                  <a:srgbClr val="000099"/>
                </a:solidFill>
              </a:rPr>
              <a:t>)</a:t>
            </a:r>
            <a:endParaRPr lang="hr-HR" sz="1600" b="1" dirty="0">
              <a:solidFill>
                <a:srgbClr val="000099"/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/>
          <a:srcRect r="36575"/>
          <a:stretch/>
        </p:blipFill>
        <p:spPr>
          <a:xfrm>
            <a:off x="1108879" y="1803145"/>
            <a:ext cx="1268561" cy="1540933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701479" y="3331290"/>
            <a:ext cx="320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</a:t>
            </a:r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Uzajamno djelovanje tijela i podloge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/>
          <a:srcRect r="67483"/>
          <a:stretch/>
        </p:blipFill>
        <p:spPr>
          <a:xfrm>
            <a:off x="1153306" y="3875236"/>
            <a:ext cx="712334" cy="2026033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816286" y="6012281"/>
            <a:ext cx="320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</a:t>
            </a:r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Obješeno tijelo i sila u žici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129118" y="1936604"/>
            <a:ext cx="6794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Slika </a:t>
            </a:r>
            <a:r>
              <a:rPr lang="hr-HR" sz="1600" b="1" dirty="0" smtClean="0"/>
              <a:t>35 b</a:t>
            </a:r>
            <a:r>
              <a:rPr lang="hr-HR" sz="1600" b="1" dirty="0"/>
              <a:t>: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>Stol djeluje na vazu </a:t>
            </a:r>
            <a:r>
              <a:rPr lang="hr-HR" sz="1600" b="1" dirty="0"/>
              <a:t>normalnom silom</a:t>
            </a:r>
            <a:r>
              <a:rPr lang="hr-HR" sz="1600" dirty="0"/>
              <a:t> (plava strelica prema gore).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hr-HR" sz="1600" dirty="0"/>
              <a:t>Ta sila je </a:t>
            </a:r>
            <a:r>
              <a:rPr lang="hr-HR" sz="1600" b="1" dirty="0"/>
              <a:t>jednaka težini vaze</a:t>
            </a:r>
            <a:r>
              <a:rPr lang="hr-HR" sz="1600" dirty="0"/>
              <a:t>, ali </a:t>
            </a:r>
            <a:r>
              <a:rPr lang="hr-HR" sz="1600" b="1" dirty="0"/>
              <a:t>suprotnog smjera</a:t>
            </a:r>
            <a:r>
              <a:rPr lang="hr-HR" sz="1600" dirty="0"/>
              <a:t>.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hr-HR" sz="1600" dirty="0"/>
              <a:t>Zato vaza </a:t>
            </a:r>
            <a:r>
              <a:rPr lang="hr-HR" sz="1600" b="1" dirty="0"/>
              <a:t>miruje</a:t>
            </a:r>
            <a:r>
              <a:rPr lang="hr-HR" sz="1600" dirty="0"/>
              <a:t>.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hr-HR" sz="1600" dirty="0"/>
              <a:t>Kada bismo „oslobodili vezu“ (maknuli stol), vaza bi pala.</a:t>
            </a:r>
          </a:p>
          <a:p>
            <a:pPr marL="536575" indent="-273050">
              <a:buFont typeface="Arial" panose="020B0604020202020204" pitchFamily="34" charset="0"/>
              <a:buChar char="•"/>
            </a:pPr>
            <a:r>
              <a:rPr lang="hr-HR" sz="1600" dirty="0"/>
              <a:t>Dakle, </a:t>
            </a:r>
            <a:r>
              <a:rPr lang="hr-HR" sz="1600" b="1" dirty="0"/>
              <a:t>normalna sila</a:t>
            </a:r>
            <a:r>
              <a:rPr lang="hr-HR" sz="1600" dirty="0"/>
              <a:t> zamjenjuje djelovanje stola na vazu.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5129118" y="368063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b="1" dirty="0" smtClean="0"/>
              <a:t>Slika 36 a</a:t>
            </a:r>
            <a:r>
              <a:rPr lang="hr-HR" sz="1600" b="1" dirty="0"/>
              <a:t>: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>Svjetiljka visi na žici i miruje.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hr-HR" sz="1600" dirty="0"/>
              <a:t>Djeluje </a:t>
            </a:r>
            <a:r>
              <a:rPr lang="hr-HR" sz="1600" b="1" dirty="0"/>
              <a:t>težina svjetiljke</a:t>
            </a:r>
            <a:r>
              <a:rPr lang="hr-HR" sz="1600" dirty="0"/>
              <a:t> (crvena strelica prema dolje).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hr-HR" sz="1600" dirty="0"/>
              <a:t>Žica je </a:t>
            </a:r>
            <a:r>
              <a:rPr lang="hr-HR" sz="1600" b="1" dirty="0"/>
              <a:t>veza</a:t>
            </a:r>
            <a:r>
              <a:rPr lang="hr-HR" sz="1600" dirty="0"/>
              <a:t> koja je drži.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4728754" y="3426310"/>
            <a:ext cx="4399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>
                <a:solidFill>
                  <a:srgbClr val="000099"/>
                </a:solidFill>
              </a:rPr>
              <a:t>Primjer 2 – Svjetiljka na žici (slike </a:t>
            </a:r>
            <a:r>
              <a:rPr lang="hr-HR" sz="1600" b="1" dirty="0" smtClean="0">
                <a:solidFill>
                  <a:srgbClr val="000099"/>
                </a:solidFill>
              </a:rPr>
              <a:t>36 a</a:t>
            </a:r>
            <a:r>
              <a:rPr lang="hr-HR" sz="1600" b="1" dirty="0">
                <a:solidFill>
                  <a:srgbClr val="000099"/>
                </a:solidFill>
              </a:rPr>
              <a:t>, </a:t>
            </a:r>
            <a:r>
              <a:rPr lang="hr-HR" sz="1600" b="1" dirty="0" smtClean="0">
                <a:solidFill>
                  <a:srgbClr val="000099"/>
                </a:solidFill>
              </a:rPr>
              <a:t>36 b </a:t>
            </a:r>
            <a:r>
              <a:rPr lang="hr-HR" sz="1600" b="1" dirty="0">
                <a:solidFill>
                  <a:srgbClr val="000099"/>
                </a:solidFill>
              </a:rPr>
              <a:t>i </a:t>
            </a:r>
            <a:r>
              <a:rPr lang="hr-HR" sz="1600" b="1" dirty="0" smtClean="0">
                <a:solidFill>
                  <a:srgbClr val="000099"/>
                </a:solidFill>
              </a:rPr>
              <a:t>36 c</a:t>
            </a:r>
            <a:r>
              <a:rPr lang="hr-HR" sz="1600" b="1" dirty="0">
                <a:solidFill>
                  <a:srgbClr val="000099"/>
                </a:solidFill>
              </a:rPr>
              <a:t>)</a:t>
            </a:r>
            <a:endParaRPr lang="hr-HR" sz="1600" b="1" dirty="0">
              <a:solidFill>
                <a:srgbClr val="000099"/>
              </a:solidFill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5"/>
          <a:srcRect l="67318"/>
          <a:stretch/>
        </p:blipFill>
        <p:spPr>
          <a:xfrm>
            <a:off x="2850155" y="3871588"/>
            <a:ext cx="715945" cy="2026033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5"/>
          <a:srcRect l="32378" r="32664"/>
          <a:stretch/>
        </p:blipFill>
        <p:spPr>
          <a:xfrm>
            <a:off x="2036247" y="3871588"/>
            <a:ext cx="765811" cy="2026033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4"/>
          <a:srcRect l="62958"/>
          <a:stretch/>
        </p:blipFill>
        <p:spPr>
          <a:xfrm>
            <a:off x="2480961" y="1770360"/>
            <a:ext cx="740862" cy="1540933"/>
          </a:xfrm>
          <a:prstGeom prst="rect">
            <a:avLst/>
          </a:prstGeom>
        </p:spPr>
      </p:pic>
      <p:sp>
        <p:nvSpPr>
          <p:cNvPr id="25" name="Pravokutnik 24"/>
          <p:cNvSpPr/>
          <p:nvPr/>
        </p:nvSpPr>
        <p:spPr>
          <a:xfrm>
            <a:off x="5129118" y="464726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b="1" dirty="0"/>
              <a:t>Slika </a:t>
            </a:r>
            <a:r>
              <a:rPr lang="hr-HR" sz="1600" b="1" dirty="0" smtClean="0"/>
              <a:t>36 b</a:t>
            </a:r>
            <a:r>
              <a:rPr lang="hr-HR" sz="1600" b="1" dirty="0"/>
              <a:t>: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>Ako prerežemo žicu – svjetiljka pada.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Time smo </a:t>
            </a:r>
            <a:r>
              <a:rPr lang="hr-HR" sz="1600" b="1" dirty="0"/>
              <a:t>oslobodili vezu</a:t>
            </a:r>
            <a:r>
              <a:rPr lang="hr-H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Nema više sile koja je drži.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5129118" y="5668875"/>
            <a:ext cx="7227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Slika </a:t>
            </a:r>
            <a:r>
              <a:rPr lang="hr-HR" sz="1600" b="1" dirty="0" smtClean="0"/>
              <a:t>36 c</a:t>
            </a:r>
            <a:r>
              <a:rPr lang="hr-HR" sz="1600" b="1" dirty="0"/>
              <a:t>: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>Da ostane mirna, moramo žicu zamijeniti </a:t>
            </a:r>
            <a:r>
              <a:rPr lang="hr-HR" sz="1600" b="1" dirty="0"/>
              <a:t>silom u žici</a:t>
            </a:r>
            <a:r>
              <a:rPr lang="hr-HR" sz="1600" dirty="0"/>
              <a:t> (plava strelica prema gore).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Ta sila ide </a:t>
            </a:r>
            <a:r>
              <a:rPr lang="hr-HR" sz="1600" b="1" dirty="0"/>
              <a:t>uz smjer žice</a:t>
            </a:r>
            <a:r>
              <a:rPr lang="hr-H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Žica može </a:t>
            </a:r>
            <a:r>
              <a:rPr lang="hr-HR" sz="1600" b="1" dirty="0"/>
              <a:t>vući</a:t>
            </a:r>
            <a:r>
              <a:rPr lang="hr-HR" sz="1600" dirty="0"/>
              <a:t>, ali </a:t>
            </a:r>
            <a:r>
              <a:rPr lang="hr-HR" sz="1600" b="1" dirty="0"/>
              <a:t>ne može gurati</a:t>
            </a:r>
            <a:r>
              <a:rPr lang="hr-H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5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6" grpId="0"/>
      <p:bldP spid="18" grpId="0"/>
      <p:bldP spid="15" grpId="0"/>
      <p:bldP spid="20" grpId="0"/>
      <p:bldP spid="2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4663297" y="0"/>
            <a:ext cx="7572375" cy="685262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6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sp>
        <p:nvSpPr>
          <p:cNvPr id="17" name="Pravokutnik 16"/>
          <p:cNvSpPr/>
          <p:nvPr/>
        </p:nvSpPr>
        <p:spPr>
          <a:xfrm>
            <a:off x="4733364" y="80590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2.2. Temeljna načela statike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05559" y="635126"/>
            <a:ext cx="439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Treći </a:t>
            </a:r>
            <a:r>
              <a:rPr lang="hr-H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Newtonov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zakon kaže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88452" y="962363"/>
            <a:ext cx="4340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Kad jedno tijelo djeluje silom na drugo, i to drugo tijelo djeluje jednakom silom,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 u suprotnom smjeru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znači da svaka akcija ima jednaku i suprotnu reakciju.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/>
          <a:srcRect r="36575"/>
          <a:stretch/>
        </p:blipFill>
        <p:spPr>
          <a:xfrm>
            <a:off x="1108879" y="1803145"/>
            <a:ext cx="1268561" cy="1540933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701479" y="3331290"/>
            <a:ext cx="320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</a:t>
            </a:r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Uzajamno djelovanje tijela i podloge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/>
          <a:srcRect r="67483"/>
          <a:stretch/>
        </p:blipFill>
        <p:spPr>
          <a:xfrm>
            <a:off x="1153306" y="3875236"/>
            <a:ext cx="712334" cy="2026033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816286" y="6012281"/>
            <a:ext cx="320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</a:t>
            </a:r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Obješeno tijelo i sila u žici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5"/>
          <a:srcRect l="67318"/>
          <a:stretch/>
        </p:blipFill>
        <p:spPr>
          <a:xfrm>
            <a:off x="2850155" y="3871588"/>
            <a:ext cx="715945" cy="2026033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5"/>
          <a:srcRect l="32378" r="32664"/>
          <a:stretch/>
        </p:blipFill>
        <p:spPr>
          <a:xfrm>
            <a:off x="2036247" y="3871588"/>
            <a:ext cx="765811" cy="2026033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4"/>
          <a:srcRect l="62958"/>
          <a:stretch/>
        </p:blipFill>
        <p:spPr>
          <a:xfrm>
            <a:off x="2480961" y="1770360"/>
            <a:ext cx="740862" cy="1540933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4728754" y="86024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b="1" dirty="0" smtClean="0">
                <a:solidFill>
                  <a:srgbClr val="000099"/>
                </a:solidFill>
              </a:rPr>
              <a:t>Zaključak</a:t>
            </a:r>
            <a:endParaRPr lang="hr-HR" sz="2000" b="1" dirty="0">
              <a:solidFill>
                <a:srgbClr val="000099"/>
              </a:solidFill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4728754" y="1389965"/>
            <a:ext cx="7463246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b="1" dirty="0"/>
              <a:t>Veze</a:t>
            </a:r>
            <a:r>
              <a:rPr lang="hr-HR" sz="2000" dirty="0"/>
              <a:t> (stol, žica, zid, tlo…) sprječavaju pomicanje tijela.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/>
              <a:t>Kada se veza </a:t>
            </a:r>
            <a:r>
              <a:rPr lang="hr-HR" sz="2000" b="1" dirty="0"/>
              <a:t>ukloni</a:t>
            </a:r>
            <a:r>
              <a:rPr lang="hr-HR" sz="2000" dirty="0"/>
              <a:t>, mora se </a:t>
            </a:r>
            <a:r>
              <a:rPr lang="hr-HR" sz="2000" b="1" dirty="0"/>
              <a:t>zamijeniti silom</a:t>
            </a:r>
            <a:r>
              <a:rPr lang="hr-HR" sz="2000" dirty="0"/>
              <a:t> koja djeluje na tijelo.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/>
              <a:t>Te sile zovemo </a:t>
            </a:r>
            <a:r>
              <a:rPr lang="hr-HR" sz="2000" b="1" dirty="0"/>
              <a:t>reakcije veza</a:t>
            </a:r>
            <a:r>
              <a:rPr lang="hr-HR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/>
              <a:t>One pokazuju </a:t>
            </a:r>
            <a:r>
              <a:rPr lang="hr-HR" sz="2000" b="1" dirty="0"/>
              <a:t>kako okolna tijela djeluju</a:t>
            </a:r>
            <a:r>
              <a:rPr lang="hr-HR" sz="2000" dirty="0"/>
              <a:t> na promatrano tijelo.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60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7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404327"/>
            <a:ext cx="1731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Veza tijela, reakcija podloge i tijela oslobođena veze</a:t>
            </a:r>
            <a:endParaRPr lang="hr-HR" sz="14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5305314" y="8087"/>
            <a:ext cx="82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Vrsta veze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7272862" y="8087"/>
            <a:ext cx="1265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Reakcija podloge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9074560" y="8087"/>
            <a:ext cx="1655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Tijelo oslobođeno veze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3353" y="276293"/>
            <a:ext cx="2018679" cy="1108399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0808" y="340414"/>
            <a:ext cx="1560465" cy="104883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4518" y="361571"/>
            <a:ext cx="1517394" cy="1048477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394" y="1570349"/>
            <a:ext cx="1466596" cy="947093"/>
          </a:xfrm>
          <a:prstGeom prst="rect">
            <a:avLst/>
          </a:prstGeom>
        </p:spPr>
      </p:pic>
      <p:sp>
        <p:nvSpPr>
          <p:cNvPr id="34" name="TekstniOkvir 33"/>
          <p:cNvSpPr txBox="1"/>
          <p:nvPr/>
        </p:nvSpPr>
        <p:spPr>
          <a:xfrm>
            <a:off x="2036490" y="734419"/>
            <a:ext cx="2989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Glatka podloga  - dodir na donjoj površini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Slika 34"/>
          <p:cNvPicPr>
            <a:picLocks noChangeAspect="1"/>
          </p:cNvPicPr>
          <p:nvPr/>
        </p:nvPicPr>
        <p:blipFill>
          <a:blip r:embed="rId12">
            <a:lum contrast="20000"/>
          </a:blip>
          <a:stretch>
            <a:fillRect/>
          </a:stretch>
        </p:blipFill>
        <p:spPr>
          <a:xfrm>
            <a:off x="7189609" y="1498027"/>
            <a:ext cx="1462862" cy="1077302"/>
          </a:xfrm>
          <a:prstGeom prst="rect">
            <a:avLst/>
          </a:prstGeom>
        </p:spPr>
      </p:pic>
      <p:pic>
        <p:nvPicPr>
          <p:cNvPr id="36" name="Slika 35"/>
          <p:cNvPicPr>
            <a:picLocks noChangeAspect="1"/>
          </p:cNvPicPr>
          <p:nvPr/>
        </p:nvPicPr>
        <p:blipFill rotWithShape="1">
          <a:blip r:embed="rId13"/>
          <a:srcRect b="17728"/>
          <a:stretch/>
        </p:blipFill>
        <p:spPr>
          <a:xfrm>
            <a:off x="9020546" y="1581920"/>
            <a:ext cx="1385338" cy="927600"/>
          </a:xfrm>
          <a:prstGeom prst="rect">
            <a:avLst/>
          </a:prstGeom>
        </p:spPr>
      </p:pic>
      <p:sp>
        <p:nvSpPr>
          <p:cNvPr id="37" name="TekstniOkvir 36"/>
          <p:cNvSpPr txBox="1"/>
          <p:nvPr/>
        </p:nvSpPr>
        <p:spPr>
          <a:xfrm>
            <a:off x="2036490" y="1957895"/>
            <a:ext cx="2374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Glatka podloga cilindrično tijelo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" name="Slika 3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1997"/>
          <a:stretch/>
        </p:blipFill>
        <p:spPr>
          <a:xfrm>
            <a:off x="5034885" y="2737642"/>
            <a:ext cx="1375614" cy="1121722"/>
          </a:xfrm>
          <a:prstGeom prst="rect">
            <a:avLst/>
          </a:prstGeom>
        </p:spPr>
      </p:pic>
      <p:sp>
        <p:nvSpPr>
          <p:cNvPr id="39" name="TekstniOkvir 38"/>
          <p:cNvSpPr txBox="1"/>
          <p:nvPr/>
        </p:nvSpPr>
        <p:spPr>
          <a:xfrm>
            <a:off x="2036490" y="3242331"/>
            <a:ext cx="2382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Glatka podloga dodir u točkama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Slika 3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68121"/>
          <a:stretch/>
        </p:blipFill>
        <p:spPr>
          <a:xfrm>
            <a:off x="4863433" y="4037351"/>
            <a:ext cx="1718518" cy="1157290"/>
          </a:xfrm>
          <a:prstGeom prst="rect">
            <a:avLst/>
          </a:prstGeom>
        </p:spPr>
      </p:pic>
      <p:sp>
        <p:nvSpPr>
          <p:cNvPr id="41" name="TekstniOkvir 40"/>
          <p:cNvSpPr txBox="1"/>
          <p:nvPr/>
        </p:nvSpPr>
        <p:spPr>
          <a:xfrm>
            <a:off x="2036490" y="4428907"/>
            <a:ext cx="1994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Cilindrična glatka podloga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Ravni poveznik 42"/>
          <p:cNvCxnSpPr/>
          <p:nvPr/>
        </p:nvCxnSpPr>
        <p:spPr>
          <a:xfrm>
            <a:off x="1856600" y="1501488"/>
            <a:ext cx="91475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/>
          <p:cNvCxnSpPr/>
          <p:nvPr/>
        </p:nvCxnSpPr>
        <p:spPr>
          <a:xfrm>
            <a:off x="1856600" y="2598768"/>
            <a:ext cx="91475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/>
          <p:cNvCxnSpPr/>
          <p:nvPr/>
        </p:nvCxnSpPr>
        <p:spPr>
          <a:xfrm>
            <a:off x="1856600" y="4006384"/>
            <a:ext cx="91475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avokutnik 46"/>
          <p:cNvSpPr/>
          <p:nvPr/>
        </p:nvSpPr>
        <p:spPr>
          <a:xfrm>
            <a:off x="1856057" y="276293"/>
            <a:ext cx="9147586" cy="64597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8" name="Slika 4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0471"/>
          <a:stretch/>
        </p:blipFill>
        <p:spPr>
          <a:xfrm>
            <a:off x="8973601" y="5456542"/>
            <a:ext cx="1479228" cy="1183473"/>
          </a:xfrm>
          <a:prstGeom prst="rect">
            <a:avLst/>
          </a:prstGeom>
        </p:spPr>
      </p:pic>
      <p:sp>
        <p:nvSpPr>
          <p:cNvPr id="49" name="TekstniOkvir 48"/>
          <p:cNvSpPr txBox="1"/>
          <p:nvPr/>
        </p:nvSpPr>
        <p:spPr>
          <a:xfrm>
            <a:off x="2032016" y="5764927"/>
            <a:ext cx="1419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Hrapava podloga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0" name="Ravni poveznik 49"/>
          <p:cNvCxnSpPr/>
          <p:nvPr/>
        </p:nvCxnSpPr>
        <p:spPr>
          <a:xfrm>
            <a:off x="1856057" y="5276384"/>
            <a:ext cx="91475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Slika 5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611" r="35158"/>
          <a:stretch/>
        </p:blipFill>
        <p:spPr>
          <a:xfrm>
            <a:off x="7153960" y="2746320"/>
            <a:ext cx="1534160" cy="1121722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795"/>
          <a:stretch/>
        </p:blipFill>
        <p:spPr>
          <a:xfrm>
            <a:off x="8946775" y="2744505"/>
            <a:ext cx="1532880" cy="1121722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812" r="33033"/>
          <a:stretch/>
        </p:blipFill>
        <p:spPr>
          <a:xfrm>
            <a:off x="7108240" y="4016414"/>
            <a:ext cx="1625600" cy="115729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4159"/>
          <a:stretch/>
        </p:blipFill>
        <p:spPr>
          <a:xfrm>
            <a:off x="9016712" y="4046272"/>
            <a:ext cx="1393007" cy="115729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863" r="31903"/>
          <a:stretch/>
        </p:blipFill>
        <p:spPr>
          <a:xfrm>
            <a:off x="7138720" y="5414000"/>
            <a:ext cx="1564641" cy="1183473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1690"/>
          <a:stretch/>
        </p:blipFill>
        <p:spPr>
          <a:xfrm>
            <a:off x="5013623" y="5450190"/>
            <a:ext cx="1418139" cy="11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9" grpId="0"/>
      <p:bldP spid="41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8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404327"/>
            <a:ext cx="1731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Veza tijela, reakcija podloge i tijela oslobođena veze</a:t>
            </a:r>
            <a:endParaRPr lang="hr-HR" sz="14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5305314" y="8087"/>
            <a:ext cx="82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Vrsta veze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7272862" y="8087"/>
            <a:ext cx="1265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Reakcija podloge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9074560" y="8087"/>
            <a:ext cx="1655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Tijelo oslobođeno veze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2032016" y="875142"/>
            <a:ext cx="1145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Veza užetom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1994345" y="2499339"/>
            <a:ext cx="1253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 Veza oprugom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2056894" y="3896918"/>
            <a:ext cx="1376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 Pomični oslonac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kstniOkvir 40"/>
          <p:cNvSpPr txBox="1"/>
          <p:nvPr/>
        </p:nvSpPr>
        <p:spPr>
          <a:xfrm>
            <a:off x="2039785" y="5639133"/>
            <a:ext cx="15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9. Nepomični oslonac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Ravni poveznik 42"/>
          <p:cNvCxnSpPr/>
          <p:nvPr/>
        </p:nvCxnSpPr>
        <p:spPr>
          <a:xfrm>
            <a:off x="1856600" y="1755488"/>
            <a:ext cx="91475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/>
          <p:cNvCxnSpPr/>
          <p:nvPr/>
        </p:nvCxnSpPr>
        <p:spPr>
          <a:xfrm>
            <a:off x="1856600" y="3279488"/>
            <a:ext cx="91475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/>
          <p:cNvCxnSpPr/>
          <p:nvPr/>
        </p:nvCxnSpPr>
        <p:spPr>
          <a:xfrm>
            <a:off x="1856600" y="4819184"/>
            <a:ext cx="91475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avokutnik 46"/>
          <p:cNvSpPr/>
          <p:nvPr/>
        </p:nvSpPr>
        <p:spPr>
          <a:xfrm>
            <a:off x="1856057" y="276293"/>
            <a:ext cx="9147586" cy="64597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47"/>
          <a:stretch/>
        </p:blipFill>
        <p:spPr>
          <a:xfrm>
            <a:off x="4871371" y="375480"/>
            <a:ext cx="1681829" cy="13800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60" r="76610"/>
          <a:stretch/>
        </p:blipFill>
        <p:spPr>
          <a:xfrm>
            <a:off x="5368236" y="1842818"/>
            <a:ext cx="831326" cy="13830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/>
          <a:srcRect r="75140"/>
          <a:stretch/>
        </p:blipFill>
        <p:spPr>
          <a:xfrm>
            <a:off x="5112274" y="3436132"/>
            <a:ext cx="1268206" cy="131375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8"/>
          <a:srcRect l="70391"/>
          <a:stretch/>
        </p:blipFill>
        <p:spPr>
          <a:xfrm>
            <a:off x="8760723" y="5112323"/>
            <a:ext cx="1503680" cy="1246557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941"/>
          <a:stretch/>
        </p:blipFill>
        <p:spPr>
          <a:xfrm>
            <a:off x="9013204" y="123906"/>
            <a:ext cx="1539506" cy="1380007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21" r="34151"/>
          <a:stretch/>
        </p:blipFill>
        <p:spPr>
          <a:xfrm>
            <a:off x="7104513" y="389194"/>
            <a:ext cx="1625600" cy="1380007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903" r="40008"/>
          <a:stretch/>
        </p:blipFill>
        <p:spPr>
          <a:xfrm>
            <a:off x="7470272" y="1801397"/>
            <a:ext cx="894081" cy="1383071"/>
          </a:xfrm>
          <a:prstGeom prst="rect">
            <a:avLst/>
          </a:prstGeom>
        </p:spPr>
      </p:pic>
      <p:pic>
        <p:nvPicPr>
          <p:cNvPr id="58" name="Slika 5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0920" r="4682"/>
          <a:stretch/>
        </p:blipFill>
        <p:spPr>
          <a:xfrm>
            <a:off x="9360628" y="1842818"/>
            <a:ext cx="853116" cy="1383071"/>
          </a:xfrm>
          <a:prstGeom prst="rect">
            <a:avLst/>
          </a:prstGeom>
        </p:spPr>
      </p:pic>
      <p:pic>
        <p:nvPicPr>
          <p:cNvPr id="59" name="Slika 58"/>
          <p:cNvPicPr>
            <a:picLocks noChangeAspect="1"/>
          </p:cNvPicPr>
          <p:nvPr/>
        </p:nvPicPr>
        <p:blipFill rotWithShape="1">
          <a:blip r:embed="rId7"/>
          <a:srcRect l="37650" r="34667"/>
          <a:stretch/>
        </p:blipFill>
        <p:spPr>
          <a:xfrm>
            <a:off x="7272862" y="3410407"/>
            <a:ext cx="1412240" cy="1313756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 rotWithShape="1">
          <a:blip r:embed="rId7"/>
          <a:srcRect l="77003"/>
          <a:stretch/>
        </p:blipFill>
        <p:spPr>
          <a:xfrm>
            <a:off x="9196369" y="3320909"/>
            <a:ext cx="1173175" cy="1313756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 rotWithShape="1">
          <a:blip r:embed="rId8"/>
          <a:srcRect l="32359" r="31629"/>
          <a:stretch/>
        </p:blipFill>
        <p:spPr>
          <a:xfrm>
            <a:off x="7064581" y="5134652"/>
            <a:ext cx="1828801" cy="1246557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 rotWithShape="1">
          <a:blip r:embed="rId8"/>
          <a:srcRect r="71594"/>
          <a:stretch/>
        </p:blipFill>
        <p:spPr>
          <a:xfrm>
            <a:off x="5147756" y="5135568"/>
            <a:ext cx="1442592" cy="12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902043" y="6065045"/>
            <a:ext cx="1297129" cy="787575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641283" y="6563531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9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43477" y="2554389"/>
            <a:ext cx="1731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Veza tijela, reakcija podloge i tijela oslobođena veze</a:t>
            </a:r>
            <a:endParaRPr lang="hr-HR" sz="14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5406914" y="1918167"/>
            <a:ext cx="82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Vrsta veze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7374462" y="1918167"/>
            <a:ext cx="1265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Reakcija podloge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9176160" y="1918167"/>
            <a:ext cx="1655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Tijelo oslobođeno veze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2133616" y="2785222"/>
            <a:ext cx="1136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 Uklještenje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Pravokutnik 46"/>
          <p:cNvSpPr/>
          <p:nvPr/>
        </p:nvSpPr>
        <p:spPr>
          <a:xfrm>
            <a:off x="1957657" y="2186373"/>
            <a:ext cx="9147586" cy="16642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1535"/>
          <a:stretch/>
        </p:blipFill>
        <p:spPr>
          <a:xfrm>
            <a:off x="5518377" y="2448919"/>
            <a:ext cx="1512343" cy="1208303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6901"/>
          <a:stretch/>
        </p:blipFill>
        <p:spPr>
          <a:xfrm>
            <a:off x="9143502" y="2393291"/>
            <a:ext cx="1758541" cy="1208303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951" r="33099"/>
          <a:stretch/>
        </p:blipFill>
        <p:spPr>
          <a:xfrm>
            <a:off x="7157900" y="2393292"/>
            <a:ext cx="1910081" cy="12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1385</Words>
  <Application>Microsoft Office PowerPoint</Application>
  <PresentationFormat>Široki zaslon</PresentationFormat>
  <Paragraphs>240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</vt:lpstr>
      <vt:lpstr>Cambria Math</vt:lpstr>
      <vt:lpstr>Courier New</vt:lpstr>
      <vt:lpstr>MS Mincho</vt:lpstr>
      <vt:lpstr>Symbol</vt:lpstr>
      <vt:lpstr>Times New Roman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264</cp:revision>
  <dcterms:created xsi:type="dcterms:W3CDTF">2025-10-31T17:27:19Z</dcterms:created>
  <dcterms:modified xsi:type="dcterms:W3CDTF">2025-11-12T20:29:18Z</dcterms:modified>
</cp:coreProperties>
</file>