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FEBF-8056-4A41-ADCC-F6DC2CACF569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2384-8911-4C18-9DFC-5DD82960E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829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FEBF-8056-4A41-ADCC-F6DC2CACF569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2384-8911-4C18-9DFC-5DD82960E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726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FEBF-8056-4A41-ADCC-F6DC2CACF569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2384-8911-4C18-9DFC-5DD82960E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396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FEBF-8056-4A41-ADCC-F6DC2CACF569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2384-8911-4C18-9DFC-5DD82960E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21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FEBF-8056-4A41-ADCC-F6DC2CACF569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2384-8911-4C18-9DFC-5DD82960E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459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FEBF-8056-4A41-ADCC-F6DC2CACF569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2384-8911-4C18-9DFC-5DD82960E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289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FEBF-8056-4A41-ADCC-F6DC2CACF569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2384-8911-4C18-9DFC-5DD82960E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26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FEBF-8056-4A41-ADCC-F6DC2CACF569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2384-8911-4C18-9DFC-5DD82960E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297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FEBF-8056-4A41-ADCC-F6DC2CACF569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2384-8911-4C18-9DFC-5DD82960E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68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FEBF-8056-4A41-ADCC-F6DC2CACF569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2384-8911-4C18-9DFC-5DD82960E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647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FEBF-8056-4A41-ADCC-F6DC2CACF569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2384-8911-4C18-9DFC-5DD82960E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66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BFEBF-8056-4A41-ADCC-F6DC2CACF569}" type="datetimeFigureOut">
              <a:rPr lang="hr-HR" smtClean="0"/>
              <a:t>23.11.2025.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2384-8911-4C18-9DFC-5DD82960E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72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185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12" Type="http://schemas.openxmlformats.org/officeDocument/2006/relationships/image" Target="../media/image184.png"/><Relationship Id="rId17" Type="http://schemas.openxmlformats.org/officeDocument/2006/relationships/image" Target="../media/image189.png"/><Relationship Id="rId2" Type="http://schemas.openxmlformats.org/officeDocument/2006/relationships/image" Target="../media/image1.png"/><Relationship Id="rId16" Type="http://schemas.openxmlformats.org/officeDocument/2006/relationships/image" Target="../media/image1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5" Type="http://schemas.openxmlformats.org/officeDocument/2006/relationships/image" Target="../media/image18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82.png"/><Relationship Id="rId3" Type="http://schemas.openxmlformats.org/officeDocument/2006/relationships/image" Target="../media/image176.png"/><Relationship Id="rId7" Type="http://schemas.openxmlformats.org/officeDocument/2006/relationships/image" Target="../media/image193.png"/><Relationship Id="rId12" Type="http://schemas.openxmlformats.org/officeDocument/2006/relationships/image" Target="../media/image1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png"/><Relationship Id="rId11" Type="http://schemas.openxmlformats.org/officeDocument/2006/relationships/image" Target="../media/image181.png"/><Relationship Id="rId5" Type="http://schemas.openxmlformats.org/officeDocument/2006/relationships/image" Target="../media/image191.png"/><Relationship Id="rId15" Type="http://schemas.openxmlformats.org/officeDocument/2006/relationships/image" Target="../media/image199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19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1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51" name="Slika 5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0" y="2831148"/>
            <a:ext cx="3411672" cy="2267625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0" y="465311"/>
            <a:ext cx="12192000" cy="6392688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Pravokutnik 51"/>
          <p:cNvSpPr/>
          <p:nvPr/>
        </p:nvSpPr>
        <p:spPr>
          <a:xfrm>
            <a:off x="0" y="91292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0099"/>
                </a:solidFill>
              </a:rPr>
              <a:t>3.1. Sustav kolinearnih sila</a:t>
            </a:r>
            <a:endParaRPr lang="hr-HR" sz="3200" b="1" dirty="0">
              <a:solidFill>
                <a:srgbClr val="000099"/>
              </a:solidFill>
            </a:endParaRPr>
          </a:p>
        </p:txBody>
      </p:sp>
      <p:sp>
        <p:nvSpPr>
          <p:cNvPr id="56" name="Pravokutnik 55"/>
          <p:cNvSpPr/>
          <p:nvPr/>
        </p:nvSpPr>
        <p:spPr>
          <a:xfrm>
            <a:off x="0" y="65201"/>
            <a:ext cx="3947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947161" y="2075465"/>
            <a:ext cx="3941687" cy="4069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b="1" kern="0" dirty="0" err="1">
                <a:solidFill>
                  <a:srgbClr val="0033CC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Ishodi</a:t>
            </a:r>
            <a:r>
              <a:rPr lang="en-US" b="1" kern="0" dirty="0">
                <a:solidFill>
                  <a:srgbClr val="0033CC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b="1" kern="0" dirty="0" err="1">
                <a:solidFill>
                  <a:srgbClr val="0033CC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učenja</a:t>
            </a:r>
            <a:r>
              <a:rPr lang="en-US" b="1" kern="0" dirty="0">
                <a:solidFill>
                  <a:srgbClr val="0033CC"/>
                </a:solidFill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endParaRPr lang="hr-HR" b="1" kern="0" dirty="0">
              <a:solidFill>
                <a:srgbClr val="365F91"/>
              </a:solidFill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1. </a:t>
            </a:r>
            <a:r>
              <a:rPr lang="en-US" sz="1400" b="1" dirty="0" err="1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Pamćenje</a:t>
            </a:r>
            <a:r>
              <a:rPr lang="en-US" sz="1400" b="1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 </a:t>
            </a:r>
            <a:endParaRPr lang="hr-HR" sz="1400" b="1" dirty="0"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Definirati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kolinearni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sustav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Navesti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da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sve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djeluju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duž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istog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pravca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Prepoznati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razliku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između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pozitivnog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negativnog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predznaka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2. </a:t>
            </a:r>
            <a:r>
              <a:rPr lang="en-US" sz="1400" b="1" dirty="0" err="1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Razumijevanje</a:t>
            </a:r>
            <a:r>
              <a:rPr lang="en-US" sz="1400" b="1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 </a:t>
            </a:r>
            <a:endParaRPr lang="hr-HR" sz="1400" b="1" dirty="0"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Objasniti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zašto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se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kod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kolinearnih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vektorsko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zbrajanje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svodi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algebarsko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zbrajanje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Objasniti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kako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orijentacija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utječe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predznak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(+/–).</a:t>
            </a:r>
            <a:endParaRPr lang="hr-HR" sz="1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Opisati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grafički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postupak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slaganja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„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kraj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početak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“.</a:t>
            </a:r>
            <a:endParaRPr lang="hr-HR" sz="1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3. </a:t>
            </a:r>
            <a:r>
              <a:rPr lang="en-US" sz="1400" b="1" dirty="0" err="1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Primjena</a:t>
            </a:r>
            <a:r>
              <a:rPr lang="en-US" sz="1400" b="1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 </a:t>
            </a:r>
            <a:endParaRPr lang="hr-HR" sz="1400" b="1" dirty="0"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Primijeniti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pravila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algebarskog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zbrajanja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za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izračun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rezultantne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Koristiti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mjerilo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za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pretvaranje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u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odgovarajuće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dužine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4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Nacrtati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poligon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za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kolinearni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sustav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1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4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8052427" y="2628437"/>
            <a:ext cx="3701912" cy="3569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4. </a:t>
            </a:r>
            <a:r>
              <a:rPr lang="en-US" sz="1400" b="1" dirty="0" err="1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Analiza</a:t>
            </a:r>
            <a:endParaRPr lang="hr-HR" sz="1400" b="1" dirty="0"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Analizirati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smjer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svake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sile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odrediti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pripadajući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predznak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Usporediti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analitički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grafički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dobivene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rezultate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objasniti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eventualna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odstupanja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Raščlaniti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postupak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rješavanja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zadatka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na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logične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korake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mjerilo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–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crtanje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–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očitanje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–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izračun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).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5. </a:t>
            </a:r>
            <a:r>
              <a:rPr lang="en-US" sz="1400" b="1" dirty="0" err="1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Vrednovanje</a:t>
            </a:r>
            <a:endParaRPr lang="hr-HR" sz="1400" b="1" dirty="0"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Provjeriti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točnost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analitički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dobivene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rezultante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Ocijeniti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je li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poligon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pravilno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konstruiran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prema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mjerilu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Kritički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procijeniti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jesu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li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predznaci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dodijeljeni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ispravno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b="1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6. </a:t>
            </a:r>
            <a:r>
              <a:rPr lang="en-US" sz="1400" b="1" dirty="0" err="1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Stvaranje</a:t>
            </a:r>
            <a:endParaRPr lang="hr-HR" sz="1400" b="1" dirty="0"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Izraditi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vlastiti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primjer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kolinearnog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sustava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riješiti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analitički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grafički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Konstruirati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tehnički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ispravan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prikaz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plana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uz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zadano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mjerilo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hr-HR" sz="1100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Pripremiti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cjelovitu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dokumentaciju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rješenja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skica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objašnjenje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postupka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rezultantna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sila</a:t>
            </a:r>
            <a:r>
              <a:rPr lang="en-US" sz="1000" dirty="0">
                <a:solidFill>
                  <a:srgbClr val="40404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).</a:t>
            </a:r>
            <a:endParaRPr lang="hr-HR" sz="11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947161" y="0"/>
            <a:ext cx="8244838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5201"/>
            <a:ext cx="422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947161" y="29174"/>
            <a:ext cx="5368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0099"/>
                </a:solidFill>
              </a:rPr>
              <a:t>3.1. Sustav kolinearnih sila</a:t>
            </a:r>
            <a:endParaRPr lang="hr-HR" sz="2400" b="1" dirty="0">
              <a:solidFill>
                <a:srgbClr val="000099"/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2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947158" y="601818"/>
            <a:ext cx="8252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 err="1" smtClean="0"/>
              <a:t>Kolinearni</a:t>
            </a:r>
            <a:r>
              <a:rPr lang="hr-HR" sz="1600" b="1" dirty="0" smtClean="0"/>
              <a:t> sustav sila</a:t>
            </a:r>
            <a:r>
              <a:rPr lang="hr-HR" sz="1600" dirty="0" smtClean="0"/>
              <a:t> sastoji se od sila koje djeluju na tijelo duž istog pravca (slika 37). Budući da imaju zajednički pravac djelovanja, </a:t>
            </a:r>
            <a:r>
              <a:rPr lang="hr-HR" sz="1600" b="1" dirty="0" err="1" smtClean="0"/>
              <a:t>rezultantna</a:t>
            </a:r>
            <a:r>
              <a:rPr lang="hr-HR" sz="1600" b="1" dirty="0" smtClean="0"/>
              <a:t> sila</a:t>
            </a:r>
            <a:r>
              <a:rPr lang="hr-HR" sz="1600" dirty="0" smtClean="0"/>
              <a:t> se lako određuje.</a:t>
            </a:r>
            <a:br>
              <a:rPr lang="hr-HR" sz="1600" dirty="0" smtClean="0"/>
            </a:br>
            <a:endParaRPr lang="hr-HR" sz="1600" dirty="0"/>
          </a:p>
        </p:txBody>
      </p:sp>
      <p:sp>
        <p:nvSpPr>
          <p:cNvPr id="5" name="Pravokutnik 4"/>
          <p:cNvSpPr/>
          <p:nvPr/>
        </p:nvSpPr>
        <p:spPr>
          <a:xfrm>
            <a:off x="3932814" y="1194722"/>
            <a:ext cx="82591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0033CC"/>
                </a:solidFill>
              </a:rPr>
              <a:t>Analitička metoda:</a:t>
            </a:r>
            <a:r>
              <a:rPr lang="hr-HR" sz="1600" dirty="0" smtClean="0"/>
              <a:t/>
            </a:r>
            <a:br>
              <a:rPr lang="hr-HR" sz="1600" dirty="0" smtClean="0"/>
            </a:br>
            <a:r>
              <a:rPr lang="hr-HR" sz="1600" dirty="0" smtClean="0"/>
              <a:t>Kako su sile na istom pravcu, vektorsko zbrajanje se svodi na </a:t>
            </a:r>
            <a:r>
              <a:rPr lang="hr-HR" sz="1600" b="1" dirty="0" smtClean="0"/>
              <a:t>algebarsko</a:t>
            </a:r>
            <a:r>
              <a:rPr lang="hr-HR" sz="1600" dirty="0" smtClean="0"/>
              <a:t>, pa se </a:t>
            </a:r>
            <a:r>
              <a:rPr lang="hr-HR" sz="1600" dirty="0" err="1" smtClean="0"/>
              <a:t>rezultantna</a:t>
            </a:r>
            <a:r>
              <a:rPr lang="hr-HR" sz="1600" dirty="0" smtClean="0"/>
              <a:t> sila računa prema formuli:</a:t>
            </a:r>
            <a:endParaRPr lang="hr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avokutnik 5"/>
              <p:cNvSpPr/>
              <p:nvPr/>
            </p:nvSpPr>
            <p:spPr>
              <a:xfrm>
                <a:off x="5353584" y="2056496"/>
                <a:ext cx="3821880" cy="763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hr-HR" sz="16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hr-HR" sz="1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b>
                            <m:sSubPr>
                              <m:ctrlPr>
                                <a:rPr lang="hr-H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6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hr-HR" sz="16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600" b="1" i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hr-H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600" b="1" i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hr-H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600" b="1" i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hr-H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hr-HR" sz="1600" b="1" i="0">
                          <a:latin typeface="Cambria Math" panose="02040503050406030204" pitchFamily="18" charset="0"/>
                        </a:rPr>
                        <m:t>+...+ </m:t>
                      </m:r>
                      <m:sSub>
                        <m:sSubPr>
                          <m:ctrlPr>
                            <a:rPr lang="hr-H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6" name="Pravokutni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584" y="2056496"/>
                <a:ext cx="3821880" cy="763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708" y="3719049"/>
            <a:ext cx="3569746" cy="1738057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28430" y="5589648"/>
            <a:ext cx="2083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Slika 37. </a:t>
            </a:r>
            <a:r>
              <a:rPr lang="hr-H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Kolinearni</a:t>
            </a:r>
            <a:r>
              <a:rPr lang="hr-HR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sustav sila.</a:t>
            </a:r>
            <a:endParaRPr lang="hr-H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180690" y="2886992"/>
            <a:ext cx="7918973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Ovdje treba paziti na orijentaciju sila te kod algebarskog zbrajanja uvažavati pozitivan i negativan predznak sila.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Položaj rezultantne sile u ravnini je određen pravcem djelovanja pojedinačnih sila.</a:t>
            </a:r>
          </a:p>
        </p:txBody>
      </p:sp>
      <p:pic>
        <p:nvPicPr>
          <p:cNvPr id="1026" name="Picture 2" descr="Slaganje kolinearnih sila – Online nastava fizik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9" y="711151"/>
            <a:ext cx="3316491" cy="287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ravokutnik 19"/>
          <p:cNvSpPr/>
          <p:nvPr/>
        </p:nvSpPr>
        <p:spPr>
          <a:xfrm>
            <a:off x="3947158" y="4053903"/>
            <a:ext cx="8061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0033CC"/>
                </a:solidFill>
              </a:rPr>
              <a:t>Grafička metoda:</a:t>
            </a:r>
            <a:endParaRPr lang="hr-HR" dirty="0">
              <a:solidFill>
                <a:srgbClr val="0033CC"/>
              </a:solidFill>
            </a:endParaRPr>
          </a:p>
        </p:txBody>
      </p:sp>
      <p:sp>
        <p:nvSpPr>
          <p:cNvPr id="21" name="Pravokutnik 20"/>
          <p:cNvSpPr/>
          <p:nvPr/>
        </p:nvSpPr>
        <p:spPr>
          <a:xfrm>
            <a:off x="4295309" y="5887779"/>
            <a:ext cx="6418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hr-HR" sz="1600" dirty="0" smtClean="0"/>
              <a:t>Njezin iznos se dobije množenjem nacrtane duljine s mjerilom, a položaj joj je na zajedničkom pravcu svih sila.</a:t>
            </a:r>
            <a:endParaRPr lang="hr-HR" sz="1600" dirty="0"/>
          </a:p>
        </p:txBody>
      </p:sp>
      <p:sp>
        <p:nvSpPr>
          <p:cNvPr id="22" name="Pravokutnik 21"/>
          <p:cNvSpPr/>
          <p:nvPr/>
        </p:nvSpPr>
        <p:spPr>
          <a:xfrm>
            <a:off x="4295311" y="4538383"/>
            <a:ext cx="7855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1600" dirty="0" smtClean="0"/>
              <a:t>Najprije se odredi </a:t>
            </a:r>
            <a:r>
              <a:rPr lang="hr-HR" sz="1600" b="1" dirty="0" smtClean="0"/>
              <a:t>mjerilo</a:t>
            </a:r>
            <a:r>
              <a:rPr lang="hr-HR" sz="1600" dirty="0" smtClean="0"/>
              <a:t> i svaka sila preračuna u odgovarajući dužinski iznos. </a:t>
            </a:r>
          </a:p>
        </p:txBody>
      </p:sp>
      <p:sp>
        <p:nvSpPr>
          <p:cNvPr id="23" name="Pravokutnik 22"/>
          <p:cNvSpPr/>
          <p:nvPr/>
        </p:nvSpPr>
        <p:spPr>
          <a:xfrm>
            <a:off x="4295310" y="4898947"/>
            <a:ext cx="7855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hr-HR" sz="1600" dirty="0" smtClean="0"/>
              <a:t>Sile se crtaju </a:t>
            </a:r>
            <a:r>
              <a:rPr lang="hr-HR" sz="1600" b="1" dirty="0" smtClean="0"/>
              <a:t>po pravilu zbrajanja vektora</a:t>
            </a:r>
            <a:r>
              <a:rPr lang="hr-HR" sz="1600" dirty="0" smtClean="0"/>
              <a:t> – kraj jedne spaja se s početkom druge. </a:t>
            </a:r>
          </a:p>
        </p:txBody>
      </p:sp>
      <p:sp>
        <p:nvSpPr>
          <p:cNvPr id="24" name="Pravokutnik 23"/>
          <p:cNvSpPr/>
          <p:nvPr/>
        </p:nvSpPr>
        <p:spPr>
          <a:xfrm>
            <a:off x="4295311" y="5234415"/>
            <a:ext cx="6504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hr-HR" sz="1600" dirty="0" smtClean="0"/>
              <a:t>Rezultantna sila dobiva se spajanjem početka prve i kraja zadnje sile, a smjer joj  je od prve prema zadnjoj. </a:t>
            </a:r>
          </a:p>
        </p:txBody>
      </p:sp>
    </p:spTree>
    <p:extLst>
      <p:ext uri="{BB962C8B-B14F-4D97-AF65-F5344CB8AC3E}">
        <p14:creationId xmlns:p14="http://schemas.microsoft.com/office/powerpoint/2010/main" val="4635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avni poveznik 18"/>
          <p:cNvCxnSpPr/>
          <p:nvPr/>
        </p:nvCxnSpPr>
        <p:spPr>
          <a:xfrm>
            <a:off x="118334" y="516367"/>
            <a:ext cx="1185492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 b="25914"/>
          <a:stretch/>
        </p:blipFill>
        <p:spPr>
          <a:xfrm>
            <a:off x="10432687" y="5728027"/>
            <a:ext cx="1713592" cy="1040438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3779514" y="0"/>
            <a:ext cx="8412479" cy="6858000"/>
          </a:xfrm>
          <a:prstGeom prst="rect">
            <a:avLst/>
          </a:prstGeom>
          <a:solidFill>
            <a:schemeClr val="accent1">
              <a:lumMod val="75000"/>
              <a:alpha val="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00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0" y="65201"/>
            <a:ext cx="4221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947161" y="29174"/>
            <a:ext cx="5368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0099"/>
                </a:solidFill>
              </a:rPr>
              <a:t>3.1. Sustav kolinearnih sila</a:t>
            </a:r>
            <a:endParaRPr lang="hr-HR" sz="2400" b="1" dirty="0">
              <a:solidFill>
                <a:srgbClr val="000099"/>
              </a:solidFill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3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28" y="3607770"/>
            <a:ext cx="3469428" cy="1483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utnik 4"/>
              <p:cNvSpPr/>
              <p:nvPr/>
            </p:nvSpPr>
            <p:spPr>
              <a:xfrm>
                <a:off x="99305" y="1068720"/>
                <a:ext cx="362447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dirty="0" smtClean="0"/>
                  <a:t>Prema slici izračunati </a:t>
                </a:r>
                <a:r>
                  <a:rPr lang="hr-HR" dirty="0" err="1" smtClean="0"/>
                  <a:t>rezultantnu</a:t>
                </a:r>
                <a:r>
                  <a:rPr lang="hr-HR" dirty="0" smtClean="0"/>
                  <a:t> silu na oslonac koji je opterećen djelovanjem užeta.</a:t>
                </a:r>
              </a:p>
              <a:p>
                <a:r>
                  <a:rPr lang="hr-HR" dirty="0" smtClean="0"/>
                  <a:t>Zadano: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b="1" i="1" baseline="-25000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hr-HR" b="1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hr-HR" b="1" i="1" dirty="0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hr-HR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hr-HR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1" i="1" dirty="0" smtClean="0">
                              <a:latin typeface="Cambria Math" panose="02040503050406030204" pitchFamily="18" charset="0"/>
                            </a:rPr>
                            <m:t>𝒌𝑵</m:t>
                          </m:r>
                        </m:e>
                      </m:d>
                      <m:r>
                        <a:rPr lang="hr-HR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hr-HR" b="1" i="1" dirty="0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hr-HR" b="1" i="1" baseline="-25000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r-HR" b="1" i="1" dirty="0" smtClean="0">
                          <a:latin typeface="Cambria Math" panose="02040503050406030204" pitchFamily="18" charset="0"/>
                        </a:rPr>
                        <m:t> =− </m:t>
                      </m:r>
                      <m:r>
                        <a:rPr lang="hr-HR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hr-HR" b="1" i="1" dirty="0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hr-HR" b="1" i="1" dirty="0" smtClean="0">
                          <a:latin typeface="Cambria Math" panose="02040503050406030204" pitchFamily="18" charset="0"/>
                        </a:rPr>
                        <m:t>𝒌𝑵</m:t>
                      </m:r>
                      <m:r>
                        <a:rPr lang="hr-HR" b="1" i="1" dirty="0" smtClean="0">
                          <a:latin typeface="Cambria Math" panose="02040503050406030204" pitchFamily="18" charset="0"/>
                        </a:rPr>
                        <m:t>].</m:t>
                      </m:r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5" name="Pravoku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5" y="1068720"/>
                <a:ext cx="3624474" cy="1477328"/>
              </a:xfrm>
              <a:prstGeom prst="rect">
                <a:avLst/>
              </a:prstGeom>
              <a:blipFill>
                <a:blip r:embed="rId6"/>
                <a:stretch>
                  <a:fillRect l="-1345" t="-2058" r="-2689" b="-288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ravokutnik 20"/>
          <p:cNvSpPr/>
          <p:nvPr/>
        </p:nvSpPr>
        <p:spPr>
          <a:xfrm>
            <a:off x="82326" y="626732"/>
            <a:ext cx="3585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0099"/>
                </a:solidFill>
              </a:rPr>
              <a:t>Primjer 1.</a:t>
            </a:r>
            <a:endParaRPr lang="hr-HR" sz="2000" b="1" dirty="0">
              <a:solidFill>
                <a:srgbClr val="000099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3947161" y="58071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i="1" dirty="0" smtClean="0">
                <a:solidFill>
                  <a:srgbClr val="0033CC"/>
                </a:solidFill>
              </a:rPr>
              <a:t>Rješenje:</a:t>
            </a:r>
          </a:p>
        </p:txBody>
      </p:sp>
      <p:sp>
        <p:nvSpPr>
          <p:cNvPr id="8" name="Pravokutnik 7"/>
          <p:cNvSpPr/>
          <p:nvPr/>
        </p:nvSpPr>
        <p:spPr>
          <a:xfrm>
            <a:off x="4113319" y="1269069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600" dirty="0" smtClean="0"/>
              <a:t>Svođenje problema na skicu plana položaja sila:</a:t>
            </a:r>
          </a:p>
        </p:txBody>
      </p:sp>
      <p:cxnSp>
        <p:nvCxnSpPr>
          <p:cNvPr id="22" name="Ravni poveznik sa strelicom 21"/>
          <p:cNvCxnSpPr/>
          <p:nvPr/>
        </p:nvCxnSpPr>
        <p:spPr>
          <a:xfrm>
            <a:off x="6381979" y="2027055"/>
            <a:ext cx="2160000" cy="0"/>
          </a:xfrm>
          <a:prstGeom prst="straightConnector1">
            <a:avLst/>
          </a:prstGeom>
          <a:ln w="28575">
            <a:solidFill>
              <a:srgbClr val="0033CC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/>
          <p:cNvCxnSpPr/>
          <p:nvPr/>
        </p:nvCxnSpPr>
        <p:spPr>
          <a:xfrm flipH="1">
            <a:off x="5589979" y="2027055"/>
            <a:ext cx="72000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a 24"/>
          <p:cNvSpPr/>
          <p:nvPr/>
        </p:nvSpPr>
        <p:spPr>
          <a:xfrm>
            <a:off x="6309979" y="2000199"/>
            <a:ext cx="72000" cy="7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TekstniOkvir 25"/>
          <p:cNvSpPr txBox="1"/>
          <p:nvPr/>
        </p:nvSpPr>
        <p:spPr>
          <a:xfrm>
            <a:off x="6183114" y="159535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5041303" y="1600294"/>
                <a:ext cx="1234440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 </m:t>
                      </m:r>
                      <m:r>
                        <a:rPr lang="hr-HR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hr-HR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hr-HR" sz="1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𝒌𝑵</m:t>
                      </m:r>
                    </m:oMath>
                  </m:oMathPara>
                </a14:m>
                <a:endParaRPr lang="hr-HR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303" y="1600294"/>
                <a:ext cx="1234440" cy="333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niOkvir 27"/>
              <p:cNvSpPr txBox="1"/>
              <p:nvPr/>
            </p:nvSpPr>
            <p:spPr>
              <a:xfrm>
                <a:off x="8106333" y="1630751"/>
                <a:ext cx="1167114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dirty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dirty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4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hr-HR" sz="14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hr-HR" sz="14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hr-HR" sz="14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𝒌𝑵</m:t>
                      </m:r>
                    </m:oMath>
                  </m:oMathPara>
                </a14:m>
                <a:endParaRPr lang="hr-HR" sz="1400" b="1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kstniOkvi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333" y="1630751"/>
                <a:ext cx="1167114" cy="333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ravokutnik 28"/>
              <p:cNvSpPr/>
              <p:nvPr/>
            </p:nvSpPr>
            <p:spPr>
              <a:xfrm>
                <a:off x="5538099" y="2269647"/>
                <a:ext cx="32554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6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hr-HR" sz="16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600" b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16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hr-H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6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hr-H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hr-HR" sz="16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hr-HR" sz="16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hr-HR" sz="1600" b="1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𝐤𝐍</m:t>
                      </m:r>
                      <m:r>
                        <a:rPr lang="hr-HR" sz="16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9" name="Pravokutnik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099" y="2269647"/>
                <a:ext cx="3255442" cy="338554"/>
              </a:xfrm>
              <a:prstGeom prst="rect">
                <a:avLst/>
              </a:prstGeom>
              <a:blipFill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ravokutnik 29"/>
          <p:cNvSpPr/>
          <p:nvPr/>
        </p:nvSpPr>
        <p:spPr>
          <a:xfrm>
            <a:off x="3969588" y="947452"/>
            <a:ext cx="215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1. Analitička metoda</a:t>
            </a:r>
          </a:p>
        </p:txBody>
      </p:sp>
      <p:sp>
        <p:nvSpPr>
          <p:cNvPr id="31" name="Pravokutnik 30"/>
          <p:cNvSpPr/>
          <p:nvPr/>
        </p:nvSpPr>
        <p:spPr>
          <a:xfrm>
            <a:off x="3938511" y="27908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2. Grafička metoda</a:t>
            </a:r>
          </a:p>
        </p:txBody>
      </p:sp>
      <p:sp>
        <p:nvSpPr>
          <p:cNvPr id="32" name="Pravokutnik 31"/>
          <p:cNvSpPr/>
          <p:nvPr/>
        </p:nvSpPr>
        <p:spPr>
          <a:xfrm>
            <a:off x="4208184" y="3207728"/>
            <a:ext cx="8152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1. Određivanje mjerila crtanja:</a:t>
            </a:r>
            <a:endParaRPr lang="hr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niOkvir 32"/>
              <p:cNvSpPr txBox="1"/>
              <p:nvPr/>
            </p:nvSpPr>
            <p:spPr>
              <a:xfrm>
                <a:off x="6931176" y="3182199"/>
                <a:ext cx="800476" cy="350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den>
                      </m:f>
                    </m:oMath>
                  </m:oMathPara>
                </a14:m>
                <a:endParaRPr lang="hr-HR" sz="1200" b="1" dirty="0"/>
              </a:p>
            </p:txBody>
          </p:sp>
        </mc:Choice>
        <mc:Fallback xmlns="">
          <p:sp>
            <p:nvSpPr>
              <p:cNvPr id="33" name="TekstniOkvir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176" y="3182199"/>
                <a:ext cx="800476" cy="350737"/>
              </a:xfrm>
              <a:prstGeom prst="rect">
                <a:avLst/>
              </a:prstGeom>
              <a:blipFill>
                <a:blip r:embed="rId10"/>
                <a:stretch>
                  <a:fillRect l="-4580" t="-5172" r="-4580" b="-1379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niOkvir 33"/>
              <p:cNvSpPr txBox="1"/>
              <p:nvPr/>
            </p:nvSpPr>
            <p:spPr>
              <a:xfrm>
                <a:off x="6243388" y="3619291"/>
                <a:ext cx="2859436" cy="5463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hr-HR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hr-HR" sz="12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hr-HR" sz="1200" b="1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den>
                      </m:f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f>
                            <m:fPr>
                              <m:ctrlP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𝒌𝑵</m:t>
                              </m:r>
                            </m:num>
                            <m:den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den>
                          </m:f>
                        </m:den>
                      </m:f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𝒌𝑵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num>
                        <m:den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𝒌𝑵</m:t>
                          </m:r>
                        </m:den>
                      </m:f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sz="1200" b="1" dirty="0"/>
              </a:p>
            </p:txBody>
          </p:sp>
        </mc:Choice>
        <mc:Fallback xmlns="">
          <p:sp>
            <p:nvSpPr>
              <p:cNvPr id="34" name="TekstniOkvir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388" y="3619291"/>
                <a:ext cx="2859436" cy="546303"/>
              </a:xfrm>
              <a:prstGeom prst="rect">
                <a:avLst/>
              </a:prstGeom>
              <a:blipFill>
                <a:blip r:embed="rId11"/>
                <a:stretch>
                  <a:fillRect r="-640" b="-1011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Pravokutnik 34"/>
          <p:cNvSpPr/>
          <p:nvPr/>
        </p:nvSpPr>
        <p:spPr>
          <a:xfrm>
            <a:off x="4208184" y="3723165"/>
            <a:ext cx="19269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2. Dužinski iznos sila:</a:t>
            </a:r>
            <a:endParaRPr lang="hr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kstniOkvir 35"/>
              <p:cNvSpPr txBox="1"/>
              <p:nvPr/>
            </p:nvSpPr>
            <p:spPr>
              <a:xfrm>
                <a:off x="9349882" y="3608970"/>
                <a:ext cx="2700098" cy="5463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hr-HR" sz="1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2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hr-HR" sz="12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r>
                            <m:rPr>
                              <m:nor/>
                            </m:rPr>
                            <a:rPr lang="hr-HR" sz="1200" b="1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den>
                      </m:f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f>
                            <m:fPr>
                              <m:ctrlP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𝒌𝑵</m:t>
                              </m:r>
                            </m:num>
                            <m:den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200" b="1" i="1" smtClean="0"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den>
                          </m:f>
                        </m:den>
                      </m:f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𝒌𝑵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num>
                        <m:den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200" b="1" i="1" smtClean="0">
                              <a:latin typeface="Cambria Math" panose="02040503050406030204" pitchFamily="18" charset="0"/>
                            </a:rPr>
                            <m:t>𝒌𝑵</m:t>
                          </m:r>
                        </m:den>
                      </m:f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2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sz="1200" b="1" dirty="0"/>
              </a:p>
            </p:txBody>
          </p:sp>
        </mc:Choice>
        <mc:Fallback xmlns="">
          <p:sp>
            <p:nvSpPr>
              <p:cNvPr id="36" name="TekstniOkvir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882" y="3608970"/>
                <a:ext cx="2700098" cy="546303"/>
              </a:xfrm>
              <a:prstGeom prst="rect">
                <a:avLst/>
              </a:prstGeom>
              <a:blipFill>
                <a:blip r:embed="rId12"/>
                <a:stretch>
                  <a:fillRect r="-451" b="-8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Ravni poveznik sa strelicom 36"/>
          <p:cNvCxnSpPr/>
          <p:nvPr/>
        </p:nvCxnSpPr>
        <p:spPr>
          <a:xfrm>
            <a:off x="7143894" y="5000550"/>
            <a:ext cx="2160000" cy="0"/>
          </a:xfrm>
          <a:prstGeom prst="straightConnector1">
            <a:avLst/>
          </a:prstGeom>
          <a:ln w="28575">
            <a:solidFill>
              <a:srgbClr val="0033CC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kstniOkvir 37"/>
              <p:cNvSpPr txBox="1"/>
              <p:nvPr/>
            </p:nvSpPr>
            <p:spPr>
              <a:xfrm>
                <a:off x="8885172" y="4613079"/>
                <a:ext cx="430951" cy="333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dirty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dirty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hr-HR" sz="1400" b="1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kstniOkvir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172" y="4613079"/>
                <a:ext cx="430951" cy="3339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Ravni poveznik 39"/>
          <p:cNvCxnSpPr/>
          <p:nvPr/>
        </p:nvCxnSpPr>
        <p:spPr>
          <a:xfrm>
            <a:off x="9303894" y="4880855"/>
            <a:ext cx="0" cy="75600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40"/>
          <p:cNvCxnSpPr/>
          <p:nvPr/>
        </p:nvCxnSpPr>
        <p:spPr>
          <a:xfrm>
            <a:off x="7143894" y="4880855"/>
            <a:ext cx="0" cy="75600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sa strelicom 41"/>
          <p:cNvCxnSpPr/>
          <p:nvPr/>
        </p:nvCxnSpPr>
        <p:spPr>
          <a:xfrm flipH="1">
            <a:off x="8596123" y="5463224"/>
            <a:ext cx="720000" cy="0"/>
          </a:xfrm>
          <a:prstGeom prst="straightConnector1">
            <a:avLst/>
          </a:prstGeom>
          <a:ln w="28575">
            <a:solidFill>
              <a:srgbClr val="0033CC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niOkvir 42"/>
              <p:cNvSpPr txBox="1"/>
              <p:nvPr/>
            </p:nvSpPr>
            <p:spPr>
              <a:xfrm>
                <a:off x="8558024" y="5089395"/>
                <a:ext cx="430952" cy="333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dirty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dirty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hr-HR" sz="1400" b="1" i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kstniOkvi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024" y="5089395"/>
                <a:ext cx="430952" cy="3339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Ravni poveznik 43"/>
          <p:cNvCxnSpPr/>
          <p:nvPr/>
        </p:nvCxnSpPr>
        <p:spPr>
          <a:xfrm>
            <a:off x="8600790" y="4880855"/>
            <a:ext cx="0" cy="75600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sa strelicom 44"/>
          <p:cNvCxnSpPr/>
          <p:nvPr/>
        </p:nvCxnSpPr>
        <p:spPr>
          <a:xfrm>
            <a:off x="7143894" y="5463224"/>
            <a:ext cx="1440000" cy="0"/>
          </a:xfrm>
          <a:prstGeom prst="straightConnector1">
            <a:avLst/>
          </a:prstGeom>
          <a:ln w="28575">
            <a:solidFill>
              <a:srgbClr val="FF000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kstniOkvir 45"/>
              <p:cNvSpPr txBox="1"/>
              <p:nvPr/>
            </p:nvSpPr>
            <p:spPr>
              <a:xfrm>
                <a:off x="8071334" y="5096800"/>
                <a:ext cx="443775" cy="333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hr-HR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hr-HR" sz="1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hr-HR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sub>
                      </m:sSub>
                    </m:oMath>
                  </m:oMathPara>
                </a14:m>
                <a:endParaRPr lang="hr-HR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kstniOkvir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334" y="5096800"/>
                <a:ext cx="443775" cy="3339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Pravokutnik 46"/>
          <p:cNvSpPr/>
          <p:nvPr/>
        </p:nvSpPr>
        <p:spPr>
          <a:xfrm>
            <a:off x="4208184" y="4346595"/>
            <a:ext cx="3063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3. Crtanje plana položaja sila:</a:t>
            </a:r>
            <a:endParaRPr lang="hr-HR" sz="1600" dirty="0"/>
          </a:p>
        </p:txBody>
      </p:sp>
      <p:sp>
        <p:nvSpPr>
          <p:cNvPr id="48" name="Pravokutnik 47"/>
          <p:cNvSpPr/>
          <p:nvPr/>
        </p:nvSpPr>
        <p:spPr>
          <a:xfrm>
            <a:off x="4208184" y="5715450"/>
            <a:ext cx="30632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/>
              <a:t>4. Očitavanje tj. izračun rezultata:</a:t>
            </a:r>
            <a:endParaRPr lang="hr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kstniOkvir 49"/>
              <p:cNvSpPr txBox="1"/>
              <p:nvPr/>
            </p:nvSpPr>
            <p:spPr>
              <a:xfrm>
                <a:off x="4481649" y="6205447"/>
                <a:ext cx="952056" cy="2588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50" name="TekstniOkvir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649" y="6205447"/>
                <a:ext cx="952056" cy="258853"/>
              </a:xfrm>
              <a:prstGeom prst="rect">
                <a:avLst/>
              </a:prstGeom>
              <a:blipFill>
                <a:blip r:embed="rId16"/>
                <a:stretch>
                  <a:fillRect r="-1923" b="-952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kstniOkvir 51"/>
              <p:cNvSpPr txBox="1"/>
              <p:nvPr/>
            </p:nvSpPr>
            <p:spPr>
              <a:xfrm>
                <a:off x="5980651" y="6129699"/>
                <a:ext cx="2837700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hr-H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hr-HR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acc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hr-HR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hr-H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hr-H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hr-H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 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𝑐𝑚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hr-HR" sz="1400" b="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=8 </m:t>
                      </m:r>
                      <m:r>
                        <a:rPr lang="hr-HR" sz="1400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52" name="TekstniOkvir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651" y="6129699"/>
                <a:ext cx="2837700" cy="409086"/>
              </a:xfrm>
              <a:prstGeom prst="rect">
                <a:avLst/>
              </a:prstGeom>
              <a:blipFill>
                <a:blip r:embed="rId17"/>
                <a:stretch>
                  <a:fillRect l="-1073" t="-1493" r="-858" b="-134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24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43" grpId="0"/>
      <p:bldP spid="46" grpId="0"/>
      <p:bldP spid="47" grpId="0"/>
      <p:bldP spid="48" grpId="0"/>
      <p:bldP spid="50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prove Calculation Skill in 7 Steps | by John Marsh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18" y="2542914"/>
            <a:ext cx="2849676" cy="28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4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51" name="Slika 5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77" y="2542914"/>
            <a:ext cx="6049072" cy="402061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0" y="465312"/>
            <a:ext cx="12192000" cy="6392688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Pravokutnik 51"/>
          <p:cNvSpPr/>
          <p:nvPr/>
        </p:nvSpPr>
        <p:spPr>
          <a:xfrm>
            <a:off x="0" y="91292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0099"/>
                </a:solidFill>
              </a:rPr>
              <a:t>3.1. Sustav kolinearnih sila</a:t>
            </a:r>
            <a:endParaRPr lang="hr-HR" sz="3200" b="1" dirty="0">
              <a:solidFill>
                <a:srgbClr val="000099"/>
              </a:solidFill>
            </a:endParaRPr>
          </a:p>
        </p:txBody>
      </p:sp>
      <p:sp>
        <p:nvSpPr>
          <p:cNvPr id="56" name="Pravokutnik 55"/>
          <p:cNvSpPr/>
          <p:nvPr/>
        </p:nvSpPr>
        <p:spPr>
          <a:xfrm>
            <a:off x="0" y="65201"/>
            <a:ext cx="3947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0" y="169224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0099"/>
                </a:solidFill>
              </a:rPr>
              <a:t>ZADATCI - PRIMJERI</a:t>
            </a:r>
            <a:endParaRPr lang="hr-HR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5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0"/>
            <a:ext cx="3828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33CC"/>
                </a:solidFill>
              </a:rPr>
              <a:t>Zadatak br. 3.1.1</a:t>
            </a:r>
            <a:endParaRPr lang="hr-HR" sz="2000" b="1" dirty="0">
              <a:solidFill>
                <a:srgbClr val="0033CC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3575649" y="1340"/>
            <a:ext cx="8625840" cy="6856660"/>
          </a:xfrm>
          <a:prstGeom prst="rect">
            <a:avLst/>
          </a:prstGeom>
          <a:solidFill>
            <a:schemeClr val="dk1">
              <a:alpha val="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Pravokutnik 43"/>
              <p:cNvSpPr/>
              <p:nvPr/>
            </p:nvSpPr>
            <p:spPr>
              <a:xfrm>
                <a:off x="0" y="465311"/>
                <a:ext cx="356616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Analitičkom </a:t>
                </a:r>
                <a:r>
                  <a:rPr lang="hr-H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grafičkom metodom izračunati iznos rezultantne sile kolinearnog sustava sila ako je zadano</a:t>
                </a:r>
                <a:r>
                  <a:rPr lang="hr-H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hr-H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hr-HR" sz="1400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1 </m:t>
                    </m:r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− 20</m:t>
                    </m:r>
                    <m:r>
                      <a:rPr lang="hr-HR" sz="1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0 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hr-HR" sz="1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hr-HR" sz="1400" i="1" baseline="-25000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=− 400</m:t>
                    </m:r>
                    <m:r>
                      <a:rPr lang="hr-HR" sz="1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endParaRPr lang="hr-HR" sz="1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hr-HR" sz="1400" i="1" baseline="-25000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3 </m:t>
                    </m:r>
                    <m:r>
                      <a:rPr lang="hr-HR" sz="14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700</m:t>
                    </m:r>
                    <m:r>
                      <a:rPr lang="hr-HR" sz="14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hr-HR" sz="1400" i="1" dirty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 </m:t>
                    </m:r>
                  </m:oMath>
                </a14:m>
                <a:endParaRPr lang="hr-HR" sz="14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r-H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Pravokutnik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5311"/>
                <a:ext cx="3566160" cy="1815882"/>
              </a:xfrm>
              <a:prstGeom prst="rect">
                <a:avLst/>
              </a:prstGeom>
              <a:blipFill>
                <a:blip r:embed="rId3"/>
                <a:stretch>
                  <a:fillRect l="-513" t="-3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kstniOkvir 1"/>
          <p:cNvSpPr txBox="1"/>
          <p:nvPr/>
        </p:nvSpPr>
        <p:spPr>
          <a:xfrm>
            <a:off x="3695974" y="59499"/>
            <a:ext cx="172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Analitička metoda</a:t>
            </a:r>
            <a:endParaRPr lang="hr-HR" sz="1600" b="1" dirty="0">
              <a:solidFill>
                <a:srgbClr val="0033CC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3695974" y="458269"/>
            <a:ext cx="8270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cs typeface="Times New Roman" panose="02020603050405020304" pitchFamily="18" charset="0"/>
              </a:rPr>
              <a:t>Izračun rezultante zadanih sila:</a:t>
            </a:r>
            <a:endParaRPr lang="hr-HR" sz="1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/>
              <p:cNvSpPr txBox="1"/>
              <p:nvPr/>
            </p:nvSpPr>
            <p:spPr>
              <a:xfrm>
                <a:off x="6130511" y="489046"/>
                <a:ext cx="17379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4" name="TekstniOkvi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511" y="489046"/>
                <a:ext cx="1737912" cy="246221"/>
              </a:xfrm>
              <a:prstGeom prst="rect">
                <a:avLst/>
              </a:prstGeom>
              <a:blipFill>
                <a:blip r:embed="rId4"/>
                <a:stretch>
                  <a:fillRect l="-2456" r="-351" b="-1463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6123684" y="868276"/>
                <a:ext cx="26376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𝟒𝟎𝟎</m:t>
                          </m:r>
                        </m:e>
                      </m:d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𝟕𝟎𝟎</m:t>
                      </m:r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684" y="868276"/>
                <a:ext cx="2637645" cy="246221"/>
              </a:xfrm>
              <a:prstGeom prst="rect">
                <a:avLst/>
              </a:prstGeom>
              <a:blipFill>
                <a:blip r:embed="rId5"/>
                <a:stretch>
                  <a:fillRect l="-1389" r="-1389" b="-1463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niOkvir 14"/>
              <p:cNvSpPr txBox="1"/>
              <p:nvPr/>
            </p:nvSpPr>
            <p:spPr>
              <a:xfrm>
                <a:off x="6130511" y="1216727"/>
                <a:ext cx="16980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𝟔𝟎𝟎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𝟕𝟎𝟎</m:t>
                      </m:r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15" name="TekstniOkvi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511" y="1216727"/>
                <a:ext cx="1698094" cy="246221"/>
              </a:xfrm>
              <a:prstGeom prst="rect">
                <a:avLst/>
              </a:prstGeom>
              <a:blipFill>
                <a:blip r:embed="rId6"/>
                <a:stretch>
                  <a:fillRect l="-2518" r="-2158" b="-15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niOkvir 16"/>
              <p:cNvSpPr txBox="1"/>
              <p:nvPr/>
            </p:nvSpPr>
            <p:spPr>
              <a:xfrm>
                <a:off x="6150420" y="1562117"/>
                <a:ext cx="12734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17" name="TekstniOkvir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20" y="1562117"/>
                <a:ext cx="1273490" cy="246221"/>
              </a:xfrm>
              <a:prstGeom prst="rect">
                <a:avLst/>
              </a:prstGeom>
              <a:blipFill>
                <a:blip r:embed="rId7"/>
                <a:stretch>
                  <a:fillRect l="-3349" r="-4785" b="-3170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niOkvir 17"/>
          <p:cNvSpPr txBox="1"/>
          <p:nvPr/>
        </p:nvSpPr>
        <p:spPr>
          <a:xfrm>
            <a:off x="3765082" y="1816413"/>
            <a:ext cx="1644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Grafička metoda:</a:t>
            </a:r>
            <a:endParaRPr lang="hr-HR" sz="1600" b="1" dirty="0">
              <a:solidFill>
                <a:srgbClr val="0033CC"/>
              </a:solidFill>
            </a:endParaRPr>
          </a:p>
        </p:txBody>
      </p:sp>
      <p:grpSp>
        <p:nvGrpSpPr>
          <p:cNvPr id="37" name="Grupa 36"/>
          <p:cNvGrpSpPr/>
          <p:nvPr/>
        </p:nvGrpSpPr>
        <p:grpSpPr>
          <a:xfrm>
            <a:off x="3990106" y="4622914"/>
            <a:ext cx="1440000" cy="307777"/>
            <a:chOff x="4299805" y="5494166"/>
            <a:chExt cx="1440000" cy="307777"/>
          </a:xfrm>
        </p:grpSpPr>
        <p:cxnSp>
          <p:nvCxnSpPr>
            <p:cNvPr id="19" name="Ravni poveznik sa strelicom 18"/>
            <p:cNvCxnSpPr/>
            <p:nvPr/>
          </p:nvCxnSpPr>
          <p:spPr>
            <a:xfrm flipH="1">
              <a:off x="4299805" y="5801943"/>
              <a:ext cx="1440000" cy="0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Pravokutnik 7"/>
                <p:cNvSpPr/>
                <p:nvPr/>
              </p:nvSpPr>
              <p:spPr>
                <a:xfrm>
                  <a:off x="4843307" y="5494166"/>
                  <a:ext cx="4251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hr-HR" sz="1400" b="0" i="1" baseline="-2500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r-HR" sz="1400" i="1" baseline="-250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hr-HR" sz="1400" dirty="0"/>
                </a:p>
              </p:txBody>
            </p:sp>
          </mc:Choice>
          <mc:Fallback xmlns="">
            <p:sp>
              <p:nvSpPr>
                <p:cNvPr id="8" name="Pravokutnik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3307" y="5494166"/>
                  <a:ext cx="425116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upa 34"/>
          <p:cNvGrpSpPr/>
          <p:nvPr/>
        </p:nvGrpSpPr>
        <p:grpSpPr>
          <a:xfrm>
            <a:off x="5430106" y="4656985"/>
            <a:ext cx="720000" cy="307777"/>
            <a:chOff x="5739805" y="5528237"/>
            <a:chExt cx="720000" cy="307777"/>
          </a:xfrm>
        </p:grpSpPr>
        <p:cxnSp>
          <p:nvCxnSpPr>
            <p:cNvPr id="6" name="Ravni poveznik sa strelicom 5"/>
            <p:cNvCxnSpPr/>
            <p:nvPr/>
          </p:nvCxnSpPr>
          <p:spPr>
            <a:xfrm flipH="1">
              <a:off x="5739805" y="5801943"/>
              <a:ext cx="720000" cy="0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Pravokutnik 19"/>
                <p:cNvSpPr/>
                <p:nvPr/>
              </p:nvSpPr>
              <p:spPr>
                <a:xfrm>
                  <a:off x="5994607" y="5528237"/>
                  <a:ext cx="4251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400" i="1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hr-HR" sz="1400" i="1" baseline="-250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</m:oMath>
                    </m:oMathPara>
                  </a14:m>
                  <a:endParaRPr lang="hr-HR" sz="1400" dirty="0"/>
                </a:p>
              </p:txBody>
            </p:sp>
          </mc:Choice>
          <mc:Fallback xmlns="">
            <p:sp>
              <p:nvSpPr>
                <p:cNvPr id="20" name="Pravokutnik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4607" y="5528237"/>
                  <a:ext cx="425116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upa 29"/>
          <p:cNvGrpSpPr/>
          <p:nvPr/>
        </p:nvGrpSpPr>
        <p:grpSpPr>
          <a:xfrm>
            <a:off x="3997427" y="4953836"/>
            <a:ext cx="2520000" cy="307777"/>
            <a:chOff x="3940141" y="5144151"/>
            <a:chExt cx="2520000" cy="307777"/>
          </a:xfrm>
        </p:grpSpPr>
        <p:cxnSp>
          <p:nvCxnSpPr>
            <p:cNvPr id="22" name="Ravni poveznik sa strelicom 21"/>
            <p:cNvCxnSpPr/>
            <p:nvPr/>
          </p:nvCxnSpPr>
          <p:spPr>
            <a:xfrm rot="10800000" flipH="1">
              <a:off x="3940141" y="5423475"/>
              <a:ext cx="2520000" cy="0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Pravokutnik 22"/>
                <p:cNvSpPr/>
                <p:nvPr/>
              </p:nvSpPr>
              <p:spPr>
                <a:xfrm>
                  <a:off x="5027144" y="5144151"/>
                  <a:ext cx="4251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hr-HR" sz="1400" b="0" i="1" baseline="-2500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hr-HR" sz="1400" i="1" baseline="-250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hr-HR" sz="1400" dirty="0"/>
                </a:p>
              </p:txBody>
            </p:sp>
          </mc:Choice>
          <mc:Fallback xmlns="">
            <p:sp>
              <p:nvSpPr>
                <p:cNvPr id="23" name="Pravokutnik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7144" y="5144151"/>
                  <a:ext cx="425116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Ravni poveznik 24"/>
          <p:cNvCxnSpPr/>
          <p:nvPr/>
        </p:nvCxnSpPr>
        <p:spPr>
          <a:xfrm>
            <a:off x="6506042" y="4826543"/>
            <a:ext cx="0" cy="50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a 37"/>
          <p:cNvGrpSpPr/>
          <p:nvPr/>
        </p:nvGrpSpPr>
        <p:grpSpPr>
          <a:xfrm>
            <a:off x="6108687" y="4611543"/>
            <a:ext cx="441595" cy="315779"/>
            <a:chOff x="3889137" y="5494166"/>
            <a:chExt cx="441595" cy="315779"/>
          </a:xfrm>
        </p:grpSpPr>
        <p:cxnSp>
          <p:nvCxnSpPr>
            <p:cNvPr id="26" name="Ravni poveznik sa strelicom 25"/>
            <p:cNvCxnSpPr/>
            <p:nvPr/>
          </p:nvCxnSpPr>
          <p:spPr>
            <a:xfrm rot="10800000" flipH="1">
              <a:off x="3929936" y="5809945"/>
              <a:ext cx="36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Pravokutnik 26"/>
                <p:cNvSpPr/>
                <p:nvPr/>
              </p:nvSpPr>
              <p:spPr>
                <a:xfrm>
                  <a:off x="3889137" y="5494166"/>
                  <a:ext cx="44159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hr-HR" sz="1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hr-HR" sz="1400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hr-H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Pravokutnik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9137" y="5494166"/>
                  <a:ext cx="441595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Pravokutnik 28"/>
          <p:cNvSpPr/>
          <p:nvPr/>
        </p:nvSpPr>
        <p:spPr>
          <a:xfrm>
            <a:off x="3876396" y="2231220"/>
            <a:ext cx="1533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cs typeface="Times New Roman" panose="02020603050405020304" pitchFamily="18" charset="0"/>
              </a:rPr>
              <a:t>Mjerilo sila:</a:t>
            </a:r>
            <a:endParaRPr lang="hr-HR" sz="1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niOkvir 27"/>
              <p:cNvSpPr txBox="1"/>
              <p:nvPr/>
            </p:nvSpPr>
            <p:spPr>
              <a:xfrm>
                <a:off x="6124309" y="2182745"/>
                <a:ext cx="1027333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den>
                      </m:f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28" name="TekstniOkvir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309" y="2182745"/>
                <a:ext cx="1027333" cy="404726"/>
              </a:xfrm>
              <a:prstGeom prst="rect">
                <a:avLst/>
              </a:prstGeom>
              <a:blipFill>
                <a:blip r:embed="rId12"/>
                <a:stretch>
                  <a:fillRect l="-3571" r="-3571" b="-136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ravokutnik 30"/>
          <p:cNvSpPr/>
          <p:nvPr/>
        </p:nvSpPr>
        <p:spPr>
          <a:xfrm>
            <a:off x="3876396" y="2838591"/>
            <a:ext cx="1533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cs typeface="Times New Roman" panose="02020603050405020304" pitchFamily="18" charset="0"/>
              </a:rPr>
              <a:t>Duljine sila:</a:t>
            </a:r>
            <a:endParaRPr lang="hr-HR" sz="1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kstniOkvir 31"/>
              <p:cNvSpPr txBox="1"/>
              <p:nvPr/>
            </p:nvSpPr>
            <p:spPr>
              <a:xfrm>
                <a:off x="6103426" y="2769983"/>
                <a:ext cx="2234714" cy="578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𝟐𝟎𝟎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f>
                            <m:f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den>
                          </m:f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32" name="TekstniOkvir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426" y="2769983"/>
                <a:ext cx="2234714" cy="578492"/>
              </a:xfrm>
              <a:prstGeom prst="rect">
                <a:avLst/>
              </a:prstGeom>
              <a:blipFill>
                <a:blip r:embed="rId13"/>
                <a:stretch>
                  <a:fillRect r="-817" b="-105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kstniOkvir 32"/>
              <p:cNvSpPr txBox="1"/>
              <p:nvPr/>
            </p:nvSpPr>
            <p:spPr>
              <a:xfrm>
                <a:off x="8794560" y="2769983"/>
                <a:ext cx="2234714" cy="578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𝟒𝟎𝟎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f>
                            <m:f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den>
                          </m:f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33" name="TekstniOkvir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4560" y="2769983"/>
                <a:ext cx="2234714" cy="578492"/>
              </a:xfrm>
              <a:prstGeom prst="rect">
                <a:avLst/>
              </a:prstGeom>
              <a:blipFill>
                <a:blip r:embed="rId14"/>
                <a:stretch>
                  <a:fillRect r="-820" b="-105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kstniOkvir 33"/>
              <p:cNvSpPr txBox="1"/>
              <p:nvPr/>
            </p:nvSpPr>
            <p:spPr>
              <a:xfrm>
                <a:off x="6077621" y="3509270"/>
                <a:ext cx="2234714" cy="578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𝟕𝟎𝟎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f>
                            <m:f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den>
                          </m:f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34" name="TekstniOkvir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621" y="3509270"/>
                <a:ext cx="2234714" cy="578492"/>
              </a:xfrm>
              <a:prstGeom prst="rect">
                <a:avLst/>
              </a:prstGeom>
              <a:blipFill>
                <a:blip r:embed="rId15"/>
                <a:stretch>
                  <a:fillRect t="-1053" r="-545" b="-105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Ravni poveznik 35"/>
          <p:cNvCxnSpPr/>
          <p:nvPr/>
        </p:nvCxnSpPr>
        <p:spPr>
          <a:xfrm>
            <a:off x="3990105" y="4826543"/>
            <a:ext cx="0" cy="50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niOkvir 39"/>
          <p:cNvSpPr txBox="1"/>
          <p:nvPr/>
        </p:nvSpPr>
        <p:spPr>
          <a:xfrm>
            <a:off x="3877109" y="4061005"/>
            <a:ext cx="1202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Poligon sila:</a:t>
            </a:r>
            <a:endParaRPr lang="hr-HR" sz="1600" b="1" dirty="0">
              <a:solidFill>
                <a:srgbClr val="0033CC"/>
              </a:solidFill>
            </a:endParaRPr>
          </a:p>
        </p:txBody>
      </p:sp>
      <p:sp>
        <p:nvSpPr>
          <p:cNvPr id="41" name="Pravokutnik 40"/>
          <p:cNvSpPr/>
          <p:nvPr/>
        </p:nvSpPr>
        <p:spPr>
          <a:xfrm>
            <a:off x="6901218" y="4303018"/>
            <a:ext cx="5291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1400" dirty="0" smtClean="0">
                <a:cs typeface="Times New Roman" panose="02020603050405020304" pitchFamily="18" charset="0"/>
              </a:rPr>
              <a:t>Nanosimo sile redom, F</a:t>
            </a:r>
            <a:r>
              <a:rPr lang="hr-HR" sz="1400" baseline="-25000" dirty="0" smtClean="0">
                <a:cs typeface="Times New Roman" panose="02020603050405020304" pitchFamily="18" charset="0"/>
              </a:rPr>
              <a:t>1</a:t>
            </a:r>
            <a:r>
              <a:rPr lang="hr-HR" sz="1400" dirty="0" smtClean="0">
                <a:cs typeface="Times New Roman" panose="02020603050405020304" pitchFamily="18" charset="0"/>
              </a:rPr>
              <a:t> i F</a:t>
            </a:r>
            <a:r>
              <a:rPr lang="hr-HR" sz="1400" baseline="-25000" dirty="0" smtClean="0">
                <a:cs typeface="Times New Roman" panose="02020603050405020304" pitchFamily="18" charset="0"/>
              </a:rPr>
              <a:t>2</a:t>
            </a:r>
            <a:r>
              <a:rPr lang="hr-HR" sz="1400" dirty="0" smtClean="0">
                <a:cs typeface="Times New Roman" panose="02020603050405020304" pitchFamily="18" charset="0"/>
              </a:rPr>
              <a:t> [pazimo na orijentaciju (-) lijevo (+) desno].</a:t>
            </a:r>
          </a:p>
          <a:p>
            <a:endParaRPr lang="hr-HR" sz="1400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hr-HR" sz="1400" dirty="0" smtClean="0">
                <a:cs typeface="Times New Roman" panose="02020603050405020304" pitchFamily="18" charset="0"/>
              </a:rPr>
              <a:t>Od kraja sile F</a:t>
            </a:r>
            <a:r>
              <a:rPr lang="hr-HR" sz="1400" baseline="-25000" dirty="0" smtClean="0">
                <a:cs typeface="Times New Roman" panose="02020603050405020304" pitchFamily="18" charset="0"/>
              </a:rPr>
              <a:t>2</a:t>
            </a:r>
            <a:r>
              <a:rPr lang="hr-HR" sz="1400" dirty="0" smtClean="0">
                <a:cs typeface="Times New Roman" panose="02020603050405020304" pitchFamily="18" charset="0"/>
              </a:rPr>
              <a:t>, crtamo u desno (pozitivnu) silu F</a:t>
            </a:r>
            <a:r>
              <a:rPr lang="hr-HR" sz="1400" baseline="-25000" dirty="0" smtClean="0">
                <a:cs typeface="Times New Roman" panose="02020603050405020304" pitchFamily="18" charset="0"/>
              </a:rPr>
              <a:t>3.</a:t>
            </a:r>
          </a:p>
          <a:p>
            <a:endParaRPr lang="hr-HR" sz="1400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hr-HR" sz="1400" dirty="0" smtClean="0">
                <a:cs typeface="Times New Roman" panose="02020603050405020304" pitchFamily="18" charset="0"/>
              </a:rPr>
              <a:t>Rezultantu FR, crtamo od početka prve nacrtane sile F1 do kraja posljednje nacrtane sile F3.</a:t>
            </a:r>
            <a:endParaRPr lang="hr-HR" sz="1400" dirty="0">
              <a:cs typeface="Times New Roman" panose="02020603050405020304" pitchFamily="18" charset="0"/>
            </a:endParaRPr>
          </a:p>
        </p:txBody>
      </p:sp>
      <p:sp>
        <p:nvSpPr>
          <p:cNvPr id="42" name="TekstniOkvir 41"/>
          <p:cNvSpPr txBox="1"/>
          <p:nvPr/>
        </p:nvSpPr>
        <p:spPr>
          <a:xfrm>
            <a:off x="3845013" y="5859068"/>
            <a:ext cx="3284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Očitavanje rezultata sa poligona sila:</a:t>
            </a:r>
            <a:endParaRPr lang="hr-HR" sz="1600" b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niOkvir 42"/>
              <p:cNvSpPr txBox="1"/>
              <p:nvPr/>
            </p:nvSpPr>
            <p:spPr>
              <a:xfrm>
                <a:off x="3990105" y="6379019"/>
                <a:ext cx="9678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43" name="TekstniOkvi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05" y="6379019"/>
                <a:ext cx="967829" cy="215444"/>
              </a:xfrm>
              <a:prstGeom prst="rect">
                <a:avLst/>
              </a:prstGeom>
              <a:blipFill>
                <a:blip r:embed="rId16"/>
                <a:stretch>
                  <a:fillRect r="-3797" b="-138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kstniOkvir 44"/>
              <p:cNvSpPr txBox="1"/>
              <p:nvPr/>
            </p:nvSpPr>
            <p:spPr>
              <a:xfrm>
                <a:off x="5372390" y="6266515"/>
                <a:ext cx="320446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45" name="TekstniOkvir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390" y="6266515"/>
                <a:ext cx="3204467" cy="404726"/>
              </a:xfrm>
              <a:prstGeom prst="rect">
                <a:avLst/>
              </a:prstGeom>
              <a:blipFill>
                <a:blip r:embed="rId17"/>
                <a:stretch>
                  <a:fillRect l="-760" r="-760" b="-136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50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5" grpId="0"/>
      <p:bldP spid="17" grpId="0"/>
      <p:bldP spid="18" grpId="0"/>
      <p:bldP spid="29" grpId="0"/>
      <p:bldP spid="28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6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0" y="0"/>
            <a:ext cx="3828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rgbClr val="0033CC"/>
                </a:solidFill>
              </a:rPr>
              <a:t>Zadatak br. 3.1.2</a:t>
            </a:r>
            <a:endParaRPr lang="hr-HR" sz="2000" b="1" dirty="0">
              <a:solidFill>
                <a:srgbClr val="0033CC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3566160" y="1340"/>
            <a:ext cx="8625840" cy="6856660"/>
          </a:xfrm>
          <a:prstGeom prst="rect">
            <a:avLst/>
          </a:prstGeom>
          <a:solidFill>
            <a:schemeClr val="dk1">
              <a:alpha val="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0" y="582067"/>
            <a:ext cx="34478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Analitičkom </a:t>
            </a: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grafičkom metodom izračunati iznos rezultantne sile kolinearnog sustava sila ako je zadano</a:t>
            </a:r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r-H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15[kN] </a:t>
            </a:r>
            <a:endParaRPr lang="hr-HR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- 10[kN] </a:t>
            </a:r>
            <a:endParaRPr lang="hr-HR" sz="14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r-HR" sz="1400" baseline="-25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1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sz="1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- 20[kN]</a:t>
            </a:r>
          </a:p>
          <a:p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3695974" y="59499"/>
            <a:ext cx="1728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Analitička metoda</a:t>
            </a:r>
            <a:endParaRPr lang="hr-HR" sz="1600" b="1" dirty="0">
              <a:solidFill>
                <a:srgbClr val="0033CC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3695974" y="458269"/>
            <a:ext cx="8270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cs typeface="Times New Roman" panose="02020603050405020304" pitchFamily="18" charset="0"/>
              </a:rPr>
              <a:t>Izračun rezultante zadanih sila:</a:t>
            </a:r>
            <a:endParaRPr lang="hr-HR" sz="1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6130511" y="489046"/>
                <a:ext cx="17379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511" y="489046"/>
                <a:ext cx="1737912" cy="246221"/>
              </a:xfrm>
              <a:prstGeom prst="rect">
                <a:avLst/>
              </a:prstGeom>
              <a:blipFill>
                <a:blip r:embed="rId3"/>
                <a:stretch>
                  <a:fillRect l="-2456" r="-351" b="-1463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kstniOkvir 14"/>
          <p:cNvSpPr txBox="1"/>
          <p:nvPr/>
        </p:nvSpPr>
        <p:spPr>
          <a:xfrm>
            <a:off x="3780099" y="1138836"/>
            <a:ext cx="1644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Grafička metoda:</a:t>
            </a:r>
            <a:endParaRPr lang="hr-HR" sz="1600" b="1" dirty="0">
              <a:solidFill>
                <a:srgbClr val="0033CC"/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891413" y="1553643"/>
            <a:ext cx="1533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cs typeface="Times New Roman" panose="02020603050405020304" pitchFamily="18" charset="0"/>
              </a:rPr>
              <a:t>Mjerilo sila:</a:t>
            </a:r>
            <a:endParaRPr lang="hr-HR" sz="1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niOkvir 17"/>
              <p:cNvSpPr txBox="1"/>
              <p:nvPr/>
            </p:nvSpPr>
            <p:spPr>
              <a:xfrm>
                <a:off x="6139326" y="1505168"/>
                <a:ext cx="934358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den>
                      </m:f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18" name="TekstniOkvir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326" y="1505168"/>
                <a:ext cx="934358" cy="409086"/>
              </a:xfrm>
              <a:prstGeom prst="rect">
                <a:avLst/>
              </a:prstGeom>
              <a:blipFill>
                <a:blip r:embed="rId4"/>
                <a:stretch>
                  <a:fillRect l="-3922" t="-2985" r="-3922" b="-134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ravokutnik 18"/>
          <p:cNvSpPr/>
          <p:nvPr/>
        </p:nvSpPr>
        <p:spPr>
          <a:xfrm>
            <a:off x="3891413" y="2161014"/>
            <a:ext cx="1533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cs typeface="Times New Roman" panose="02020603050405020304" pitchFamily="18" charset="0"/>
              </a:rPr>
              <a:t>Duljine sila:</a:t>
            </a:r>
            <a:endParaRPr lang="hr-HR" sz="14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niOkvir 19"/>
              <p:cNvSpPr txBox="1"/>
              <p:nvPr/>
            </p:nvSpPr>
            <p:spPr>
              <a:xfrm>
                <a:off x="6118443" y="2092406"/>
                <a:ext cx="2219967" cy="587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f>
                            <m:f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𝒌𝑵</m:t>
                              </m:r>
                            </m:num>
                            <m:den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den>
                          </m:f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20" name="TekstniOkvir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443" y="2092406"/>
                <a:ext cx="2219967" cy="587340"/>
              </a:xfrm>
              <a:prstGeom prst="rect">
                <a:avLst/>
              </a:prstGeom>
              <a:blipFill>
                <a:blip r:embed="rId5"/>
                <a:stretch>
                  <a:fillRect t="-2062" r="-549" b="-927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kstniOkvir 20"/>
          <p:cNvSpPr txBox="1"/>
          <p:nvPr/>
        </p:nvSpPr>
        <p:spPr>
          <a:xfrm>
            <a:off x="3891413" y="3304192"/>
            <a:ext cx="1202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Poligon sila:</a:t>
            </a:r>
            <a:endParaRPr lang="hr-HR" sz="1600" b="1" dirty="0">
              <a:solidFill>
                <a:srgbClr val="0033CC"/>
              </a:solidFill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3891413" y="4753276"/>
            <a:ext cx="3284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b="1" dirty="0" smtClean="0">
                <a:solidFill>
                  <a:srgbClr val="0033CC"/>
                </a:solidFill>
              </a:rPr>
              <a:t>Očitavanje rezultata sa poligona sila:</a:t>
            </a:r>
            <a:endParaRPr lang="hr-HR" sz="1600" b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niOkvir 22"/>
              <p:cNvSpPr txBox="1"/>
              <p:nvPr/>
            </p:nvSpPr>
            <p:spPr>
              <a:xfrm>
                <a:off x="4008528" y="5204647"/>
                <a:ext cx="11425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23" name="TekstniOkvir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528" y="5204647"/>
                <a:ext cx="1142557" cy="215444"/>
              </a:xfrm>
              <a:prstGeom prst="rect">
                <a:avLst/>
              </a:prstGeom>
              <a:blipFill>
                <a:blip r:embed="rId6"/>
                <a:stretch>
                  <a:fillRect r="-1604" b="-142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niOkvir 23"/>
              <p:cNvSpPr txBox="1"/>
              <p:nvPr/>
            </p:nvSpPr>
            <p:spPr>
              <a:xfrm>
                <a:off x="6145031" y="850013"/>
                <a:ext cx="24376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hr-HR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16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d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24" name="TekstniOkvir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031" y="850013"/>
                <a:ext cx="2437655" cy="246221"/>
              </a:xfrm>
              <a:prstGeom prst="rect">
                <a:avLst/>
              </a:prstGeom>
              <a:blipFill>
                <a:blip r:embed="rId7"/>
                <a:stretch>
                  <a:fillRect l="-1250" b="-1463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niOkvir 24"/>
              <p:cNvSpPr txBox="1"/>
              <p:nvPr/>
            </p:nvSpPr>
            <p:spPr>
              <a:xfrm>
                <a:off x="8582686" y="864300"/>
                <a:ext cx="19902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600" b="1" i="1" smtClean="0">
                          <a:latin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hr-HR" sz="1600" b="1" dirty="0"/>
              </a:p>
            </p:txBody>
          </p:sp>
        </mc:Choice>
        <mc:Fallback xmlns="">
          <p:sp>
            <p:nvSpPr>
              <p:cNvPr id="25" name="TekstniOkvir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6" y="864300"/>
                <a:ext cx="1990225" cy="246221"/>
              </a:xfrm>
              <a:prstGeom prst="rect">
                <a:avLst/>
              </a:prstGeom>
              <a:blipFill>
                <a:blip r:embed="rId8"/>
                <a:stretch>
                  <a:fillRect l="-613" r="-1840" b="-75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niOkvir 25"/>
              <p:cNvSpPr txBox="1"/>
              <p:nvPr/>
            </p:nvSpPr>
            <p:spPr>
              <a:xfrm>
                <a:off x="8582686" y="2092406"/>
                <a:ext cx="2489271" cy="587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f>
                            <m:f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𝒌𝑵</m:t>
                              </m:r>
                            </m:num>
                            <m:den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den>
                          </m:f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26" name="TekstniOkvir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686" y="2092406"/>
                <a:ext cx="2489271" cy="587469"/>
              </a:xfrm>
              <a:prstGeom prst="rect">
                <a:avLst/>
              </a:prstGeom>
              <a:blipFill>
                <a:blip r:embed="rId9"/>
                <a:stretch>
                  <a:fillRect t="-2062" r="-490" b="-927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niOkvir 26"/>
              <p:cNvSpPr txBox="1"/>
              <p:nvPr/>
            </p:nvSpPr>
            <p:spPr>
              <a:xfrm>
                <a:off x="6139326" y="2844175"/>
                <a:ext cx="2489271" cy="587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f>
                            <m:fPr>
                              <m:ctrlP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𝒌𝑵</m:t>
                              </m:r>
                            </m:num>
                            <m:den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𝒄𝒎</m:t>
                              </m:r>
                            </m:den>
                          </m:f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27" name="TekstniOkvir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326" y="2844175"/>
                <a:ext cx="2489271" cy="587469"/>
              </a:xfrm>
              <a:prstGeom prst="rect">
                <a:avLst/>
              </a:prstGeom>
              <a:blipFill>
                <a:blip r:embed="rId10"/>
                <a:stretch>
                  <a:fillRect t="-2083" r="-735" b="-1041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a 1"/>
          <p:cNvGrpSpPr/>
          <p:nvPr/>
        </p:nvGrpSpPr>
        <p:grpSpPr>
          <a:xfrm>
            <a:off x="8042686" y="3717279"/>
            <a:ext cx="1080000" cy="307777"/>
            <a:chOff x="8042686" y="3717279"/>
            <a:chExt cx="1080000" cy="307777"/>
          </a:xfrm>
        </p:grpSpPr>
        <p:cxnSp>
          <p:nvCxnSpPr>
            <p:cNvPr id="29" name="Ravni poveznik sa strelicom 28"/>
            <p:cNvCxnSpPr/>
            <p:nvPr/>
          </p:nvCxnSpPr>
          <p:spPr>
            <a:xfrm rot="10800000" flipH="1">
              <a:off x="8042686" y="4006106"/>
              <a:ext cx="1080000" cy="0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Pravokutnik 29"/>
                <p:cNvSpPr/>
                <p:nvPr/>
              </p:nvSpPr>
              <p:spPr>
                <a:xfrm>
                  <a:off x="8325248" y="3717279"/>
                  <a:ext cx="4251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hr-HR" sz="1400" b="0" i="1" baseline="-2500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hr-HR" sz="1400" i="1" baseline="-250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hr-HR" sz="1400" dirty="0"/>
                </a:p>
              </p:txBody>
            </p:sp>
          </mc:Choice>
          <mc:Fallback xmlns="">
            <p:sp>
              <p:nvSpPr>
                <p:cNvPr id="30" name="Pravokutnik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5248" y="3717279"/>
                  <a:ext cx="425116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Ravni poveznik 30"/>
          <p:cNvCxnSpPr/>
          <p:nvPr/>
        </p:nvCxnSpPr>
        <p:spPr>
          <a:xfrm>
            <a:off x="9122686" y="3919586"/>
            <a:ext cx="0" cy="50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a 2"/>
          <p:cNvGrpSpPr/>
          <p:nvPr/>
        </p:nvGrpSpPr>
        <p:grpSpPr>
          <a:xfrm>
            <a:off x="8400524" y="4043454"/>
            <a:ext cx="720000" cy="308447"/>
            <a:chOff x="8400524" y="4043454"/>
            <a:chExt cx="720000" cy="308447"/>
          </a:xfrm>
        </p:grpSpPr>
        <p:cxnSp>
          <p:nvCxnSpPr>
            <p:cNvPr id="32" name="Ravni poveznik sa strelicom 31"/>
            <p:cNvCxnSpPr/>
            <p:nvPr/>
          </p:nvCxnSpPr>
          <p:spPr>
            <a:xfrm flipH="1">
              <a:off x="8400524" y="4351901"/>
              <a:ext cx="720000" cy="0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Pravokutnik 32"/>
                <p:cNvSpPr/>
                <p:nvPr/>
              </p:nvSpPr>
              <p:spPr>
                <a:xfrm>
                  <a:off x="8588684" y="4043454"/>
                  <a:ext cx="4251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hr-HR" sz="1400" b="0" i="1" baseline="-2500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hr-HR" sz="1400" i="1" baseline="-250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hr-HR" sz="1400" dirty="0"/>
                </a:p>
              </p:txBody>
            </p:sp>
          </mc:Choice>
          <mc:Fallback xmlns="">
            <p:sp>
              <p:nvSpPr>
                <p:cNvPr id="33" name="Pravokutnik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8684" y="4043454"/>
                  <a:ext cx="425116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upa 3"/>
          <p:cNvGrpSpPr/>
          <p:nvPr/>
        </p:nvGrpSpPr>
        <p:grpSpPr>
          <a:xfrm>
            <a:off x="6962595" y="4070637"/>
            <a:ext cx="1440000" cy="307777"/>
            <a:chOff x="6962595" y="4070637"/>
            <a:chExt cx="1440000" cy="307777"/>
          </a:xfrm>
        </p:grpSpPr>
        <p:cxnSp>
          <p:nvCxnSpPr>
            <p:cNvPr id="34" name="Ravni poveznik sa strelicom 33"/>
            <p:cNvCxnSpPr/>
            <p:nvPr/>
          </p:nvCxnSpPr>
          <p:spPr>
            <a:xfrm flipH="1">
              <a:off x="6962595" y="4351231"/>
              <a:ext cx="1440000" cy="0"/>
            </a:xfrm>
            <a:prstGeom prst="straightConnector1">
              <a:avLst/>
            </a:prstGeom>
            <a:ln w="28575">
              <a:solidFill>
                <a:srgbClr val="0033CC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Pravokutnik 34"/>
                <p:cNvSpPr/>
                <p:nvPr/>
              </p:nvSpPr>
              <p:spPr>
                <a:xfrm>
                  <a:off x="7469002" y="4070637"/>
                  <a:ext cx="42511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400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hr-HR" sz="1400" b="0" i="1" baseline="-25000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hr-HR" sz="1400" i="1" baseline="-25000" dirty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hr-HR" sz="1400" dirty="0"/>
                </a:p>
              </p:txBody>
            </p:sp>
          </mc:Choice>
          <mc:Fallback xmlns="">
            <p:sp>
              <p:nvSpPr>
                <p:cNvPr id="35" name="Pravokutnik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9002" y="4070637"/>
                  <a:ext cx="425116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Ravni poveznik 35"/>
          <p:cNvCxnSpPr/>
          <p:nvPr/>
        </p:nvCxnSpPr>
        <p:spPr>
          <a:xfrm>
            <a:off x="6962595" y="3904302"/>
            <a:ext cx="0" cy="50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/>
        </p:nvGrpSpPr>
        <p:grpSpPr>
          <a:xfrm>
            <a:off x="6962685" y="3717279"/>
            <a:ext cx="1080000" cy="307777"/>
            <a:chOff x="6962685" y="3717279"/>
            <a:chExt cx="1080000" cy="307777"/>
          </a:xfrm>
        </p:grpSpPr>
        <p:cxnSp>
          <p:nvCxnSpPr>
            <p:cNvPr id="37" name="Ravni poveznik sa strelicom 36"/>
            <p:cNvCxnSpPr/>
            <p:nvPr/>
          </p:nvCxnSpPr>
          <p:spPr>
            <a:xfrm flipH="1">
              <a:off x="6962685" y="4006721"/>
              <a:ext cx="1080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Pravokutnik 37"/>
                <p:cNvSpPr/>
                <p:nvPr/>
              </p:nvSpPr>
              <p:spPr>
                <a:xfrm>
                  <a:off x="7335006" y="3717279"/>
                  <a:ext cx="44159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  <m:r>
                          <a:rPr lang="hr-HR" sz="1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hr-HR" sz="1400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hr-H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Pravokutnik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5006" y="3717279"/>
                  <a:ext cx="441595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niOkvir 38"/>
              <p:cNvSpPr txBox="1"/>
              <p:nvPr/>
            </p:nvSpPr>
            <p:spPr>
              <a:xfrm>
                <a:off x="4023959" y="5555439"/>
                <a:ext cx="3480183" cy="409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1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hr-HR" sz="1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sub>
                          </m:sSub>
                        </m:e>
                      </m:d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den>
                      </m:f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hr-HR" sz="1400" b="1" dirty="0"/>
              </a:p>
            </p:txBody>
          </p:sp>
        </mc:Choice>
        <mc:Fallback xmlns="">
          <p:sp>
            <p:nvSpPr>
              <p:cNvPr id="39" name="TekstniOkvir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959" y="5555439"/>
                <a:ext cx="3480183" cy="409215"/>
              </a:xfrm>
              <a:prstGeom prst="rect">
                <a:avLst/>
              </a:prstGeom>
              <a:blipFill>
                <a:blip r:embed="rId15"/>
                <a:stretch>
                  <a:fillRect l="-701" t="-1493" r="-876" b="-134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23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udent doing homework hand drawn line art vector illustration | Premium 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29" y="3239045"/>
            <a:ext cx="3716901" cy="24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primary.jwwb.nl/public/z/u/y/temp-bijbbduofjjtdtyrxqvy/n2-standard-mru0rm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3531"/>
            <a:ext cx="1731981" cy="29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>
          <a:xfrm>
            <a:off x="10713721" y="65201"/>
            <a:ext cx="1385942" cy="400110"/>
          </a:xfrm>
        </p:spPr>
        <p:txBody>
          <a:bodyPr/>
          <a:lstStyle/>
          <a:p>
            <a:pPr algn="ctr"/>
            <a:fld id="{CD96F1F6-6DF4-4F85-ACA5-6D2714EEC547}" type="datetime1">
              <a:rPr lang="hr-HR" sz="1400" b="1" smtClean="0">
                <a:solidFill>
                  <a:srgbClr val="0033CC"/>
                </a:solidFill>
              </a:rPr>
              <a:t>23.11.2025.</a:t>
            </a:fld>
            <a:endParaRPr lang="hr-HR" sz="1400" b="1" dirty="0">
              <a:solidFill>
                <a:srgbClr val="0033CC"/>
              </a:solidFill>
            </a:endParaRPr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9356463" y="6464300"/>
            <a:ext cx="2743200" cy="365125"/>
          </a:xfrm>
        </p:spPr>
        <p:txBody>
          <a:bodyPr/>
          <a:lstStyle/>
          <a:p>
            <a:fld id="{F4A44409-B8E3-4CBF-BA5B-668958405E5B}" type="slidenum">
              <a:rPr lang="hr-HR" sz="1600" b="1" smtClean="0">
                <a:solidFill>
                  <a:srgbClr val="0033CC"/>
                </a:solidFill>
                <a:latin typeface="Arial Black" panose="020B0A04020102020204" pitchFamily="34" charset="0"/>
              </a:rPr>
              <a:t>7</a:t>
            </a:fld>
            <a:endParaRPr lang="hr-HR" sz="16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51" name="Slika 5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77" y="2542914"/>
            <a:ext cx="6049072" cy="402061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0" y="465312"/>
            <a:ext cx="12191999" cy="6392688"/>
          </a:xfrm>
          <a:prstGeom prst="rect">
            <a:avLst/>
          </a:prstGeom>
          <a:solidFill>
            <a:schemeClr val="dk1">
              <a:alpha val="1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2" name="Pravokutnik 51"/>
          <p:cNvSpPr/>
          <p:nvPr/>
        </p:nvSpPr>
        <p:spPr>
          <a:xfrm>
            <a:off x="3408213" y="912926"/>
            <a:ext cx="5368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 smtClean="0">
                <a:solidFill>
                  <a:srgbClr val="000099"/>
                </a:solidFill>
              </a:rPr>
              <a:t>3.1. Sustav kolinearnih sila</a:t>
            </a:r>
            <a:endParaRPr lang="hr-HR" sz="3200" b="1" dirty="0">
              <a:solidFill>
                <a:srgbClr val="000099"/>
              </a:solidFill>
            </a:endParaRPr>
          </a:p>
        </p:txBody>
      </p:sp>
      <p:sp>
        <p:nvSpPr>
          <p:cNvPr id="56" name="Pravokutnik 55"/>
          <p:cNvSpPr/>
          <p:nvPr/>
        </p:nvSpPr>
        <p:spPr>
          <a:xfrm>
            <a:off x="0" y="65201"/>
            <a:ext cx="3947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SUSTAVI SILA U RAVNINI</a:t>
            </a:r>
            <a:endParaRPr lang="hr-H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85725" y="1692245"/>
            <a:ext cx="12013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/>
              <a:t>ZADATCI ZA SAMOSTALAN RAD UČENIKA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0571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680</Words>
  <Application>Microsoft Office PowerPoint</Application>
  <PresentationFormat>Široki zaslon</PresentationFormat>
  <Paragraphs>144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8" baseType="lpstr">
      <vt:lpstr>MS Gothic</vt:lpstr>
      <vt:lpstr>Arial</vt:lpstr>
      <vt:lpstr>Arial Black</vt:lpstr>
      <vt:lpstr>Calibri</vt:lpstr>
      <vt:lpstr>Calibri Light</vt:lpstr>
      <vt:lpstr>Cambria</vt:lpstr>
      <vt:lpstr>Cambria Math</vt:lpstr>
      <vt:lpstr>MS Mincho</vt:lpstr>
      <vt:lpstr>Symbol</vt:lpstr>
      <vt:lpstr>Times New Roman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5</cp:revision>
  <dcterms:created xsi:type="dcterms:W3CDTF">2025-11-21T21:49:28Z</dcterms:created>
  <dcterms:modified xsi:type="dcterms:W3CDTF">2025-11-23T12:08:36Z</dcterms:modified>
</cp:coreProperties>
</file>