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224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439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841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2437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2036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1226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48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1676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562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1239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7521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0409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C310F-7BC3-4BCD-873D-A28E9987646B}" type="datetimeFigureOut">
              <a:rPr lang="hr-HR" smtClean="0"/>
              <a:t>23.11.2025.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EA0AF-F721-4CF7-9A90-3371AFA279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688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13" Type="http://schemas.openxmlformats.org/officeDocument/2006/relationships/image" Target="../media/image56.png"/><Relationship Id="rId18" Type="http://schemas.openxmlformats.org/officeDocument/2006/relationships/image" Target="../media/image68.png"/><Relationship Id="rId7" Type="http://schemas.openxmlformats.org/officeDocument/2006/relationships/image" Target="../media/image273.png"/><Relationship Id="rId12" Type="http://schemas.openxmlformats.org/officeDocument/2006/relationships/image" Target="../media/image55.png"/><Relationship Id="rId17" Type="http://schemas.openxmlformats.org/officeDocument/2006/relationships/image" Target="../media/image283.png"/><Relationship Id="rId2" Type="http://schemas.openxmlformats.org/officeDocument/2006/relationships/image" Target="../media/image1.png"/><Relationship Id="rId16" Type="http://schemas.openxmlformats.org/officeDocument/2006/relationships/image" Target="../media/image28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openxmlformats.org/officeDocument/2006/relationships/image" Target="../media/image54.png"/><Relationship Id="rId5" Type="http://schemas.openxmlformats.org/officeDocument/2006/relationships/image" Target="../media/image47.png"/><Relationship Id="rId15" Type="http://schemas.openxmlformats.org/officeDocument/2006/relationships/image" Target="../media/image281.png"/><Relationship Id="rId10" Type="http://schemas.openxmlformats.org/officeDocument/2006/relationships/image" Target="../media/image276.png"/><Relationship Id="rId4" Type="http://schemas.openxmlformats.org/officeDocument/2006/relationships/image" Target="../media/image237.png"/><Relationship Id="rId9" Type="http://schemas.openxmlformats.org/officeDocument/2006/relationships/image" Target="../media/image275.png"/><Relationship Id="rId1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image" Target="../media/image295.png"/><Relationship Id="rId18" Type="http://schemas.openxmlformats.org/officeDocument/2006/relationships/image" Target="../media/image300.png"/><Relationship Id="rId3" Type="http://schemas.openxmlformats.org/officeDocument/2006/relationships/image" Target="../media/image79.png"/><Relationship Id="rId21" Type="http://schemas.openxmlformats.org/officeDocument/2006/relationships/image" Target="../media/image303.pn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17" Type="http://schemas.openxmlformats.org/officeDocument/2006/relationships/image" Target="../media/image299.png"/><Relationship Id="rId2" Type="http://schemas.openxmlformats.org/officeDocument/2006/relationships/image" Target="../media/image69.png"/><Relationship Id="rId16" Type="http://schemas.openxmlformats.org/officeDocument/2006/relationships/image" Target="../media/image298.png"/><Relationship Id="rId20" Type="http://schemas.openxmlformats.org/officeDocument/2006/relationships/image" Target="../media/image3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97.png"/><Relationship Id="rId15" Type="http://schemas.openxmlformats.org/officeDocument/2006/relationships/image" Target="../media/image297.png"/><Relationship Id="rId23" Type="http://schemas.openxmlformats.org/officeDocument/2006/relationships/image" Target="../media/image305.png"/><Relationship Id="rId10" Type="http://schemas.openxmlformats.org/officeDocument/2006/relationships/image" Target="../media/image292.png"/><Relationship Id="rId19" Type="http://schemas.openxmlformats.org/officeDocument/2006/relationships/image" Target="../media/image301.png"/><Relationship Id="rId4" Type="http://schemas.openxmlformats.org/officeDocument/2006/relationships/image" Target="../media/image1.png"/><Relationship Id="rId9" Type="http://schemas.openxmlformats.org/officeDocument/2006/relationships/image" Target="../media/image291.png"/><Relationship Id="rId14" Type="http://schemas.openxmlformats.org/officeDocument/2006/relationships/image" Target="../media/image296.png"/><Relationship Id="rId22" Type="http://schemas.openxmlformats.org/officeDocument/2006/relationships/image" Target="../media/image30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5.png"/><Relationship Id="rId21" Type="http://schemas.openxmlformats.org/officeDocument/2006/relationships/image" Target="../media/image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8.png"/><Relationship Id="rId2" Type="http://schemas.openxmlformats.org/officeDocument/2006/relationships/image" Target="../media/image3.png"/><Relationship Id="rId16" Type="http://schemas.openxmlformats.org/officeDocument/2006/relationships/image" Target="../media/image38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26" Type="http://schemas.openxmlformats.org/officeDocument/2006/relationships/image" Target="../media/image48.png"/><Relationship Id="rId3" Type="http://schemas.openxmlformats.org/officeDocument/2006/relationships/image" Target="../media/image3.png"/><Relationship Id="rId34" Type="http://schemas.openxmlformats.org/officeDocument/2006/relationships/image" Target="../media/image62.png"/><Relationship Id="rId7" Type="http://schemas.microsoft.com/office/2007/relationships/hdphoto" Target="../media/hdphoto2.wdp"/><Relationship Id="rId33" Type="http://schemas.openxmlformats.org/officeDocument/2006/relationships/image" Target="../media/image61.png"/><Relationship Id="rId2" Type="http://schemas.openxmlformats.org/officeDocument/2006/relationships/image" Target="../media/image1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32" Type="http://schemas.openxmlformats.org/officeDocument/2006/relationships/image" Target="../media/image60.png"/><Relationship Id="rId5" Type="http://schemas.openxmlformats.org/officeDocument/2006/relationships/image" Target="../media/image52.png"/><Relationship Id="rId28" Type="http://schemas.openxmlformats.org/officeDocument/2006/relationships/image" Target="../media/image50.png"/><Relationship Id="rId36" Type="http://schemas.openxmlformats.org/officeDocument/2006/relationships/image" Target="../media/image64.png"/><Relationship Id="rId10" Type="http://schemas.openxmlformats.org/officeDocument/2006/relationships/image" Target="../media/image12.png"/><Relationship Id="rId31" Type="http://schemas.openxmlformats.org/officeDocument/2006/relationships/image" Target="../media/image59.png"/><Relationship Id="rId4" Type="http://schemas.openxmlformats.org/officeDocument/2006/relationships/image" Target="../media/image51.png"/><Relationship Id="rId9" Type="http://schemas.openxmlformats.org/officeDocument/2006/relationships/image" Target="../media/image11.png"/><Relationship Id="rId27" Type="http://schemas.openxmlformats.org/officeDocument/2006/relationships/image" Target="../media/image49.png"/><Relationship Id="rId30" Type="http://schemas.openxmlformats.org/officeDocument/2006/relationships/image" Target="../media/image58.png"/><Relationship Id="rId35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88.png"/><Relationship Id="rId39" Type="http://schemas.openxmlformats.org/officeDocument/2006/relationships/image" Target="../media/image100.png"/><Relationship Id="rId21" Type="http://schemas.openxmlformats.org/officeDocument/2006/relationships/image" Target="../media/image83.png"/><Relationship Id="rId34" Type="http://schemas.openxmlformats.org/officeDocument/2006/relationships/image" Target="../media/image96.png"/><Relationship Id="rId7" Type="http://schemas.openxmlformats.org/officeDocument/2006/relationships/image" Target="../media/image17.png"/><Relationship Id="rId12" Type="http://schemas.openxmlformats.org/officeDocument/2006/relationships/image" Target="../media/image74.png"/><Relationship Id="rId17" Type="http://schemas.openxmlformats.org/officeDocument/2006/relationships/image" Target="../media/image18.png"/><Relationship Id="rId25" Type="http://schemas.openxmlformats.org/officeDocument/2006/relationships/image" Target="../media/image87.png"/><Relationship Id="rId33" Type="http://schemas.openxmlformats.org/officeDocument/2006/relationships/image" Target="../media/image95.png"/><Relationship Id="rId38" Type="http://schemas.openxmlformats.org/officeDocument/2006/relationships/image" Target="../media/image99.png"/><Relationship Id="rId2" Type="http://schemas.openxmlformats.org/officeDocument/2006/relationships/image" Target="../media/image1.png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29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32" Type="http://schemas.openxmlformats.org/officeDocument/2006/relationships/image" Target="../media/image94.png"/><Relationship Id="rId37" Type="http://schemas.openxmlformats.org/officeDocument/2006/relationships/image" Target="../media/image98.png"/><Relationship Id="rId40" Type="http://schemas.openxmlformats.org/officeDocument/2006/relationships/image" Target="../media/image101.png"/><Relationship Id="rId5" Type="http://schemas.openxmlformats.org/officeDocument/2006/relationships/image" Target="../media/image16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28" Type="http://schemas.openxmlformats.org/officeDocument/2006/relationships/image" Target="../media/image90.png"/><Relationship Id="rId36" Type="http://schemas.microsoft.com/office/2007/relationships/hdphoto" Target="../media/hdphoto4.wdp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31" Type="http://schemas.openxmlformats.org/officeDocument/2006/relationships/image" Target="../media/image93.png"/><Relationship Id="rId4" Type="http://schemas.openxmlformats.org/officeDocument/2006/relationships/image" Target="../media/image15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png"/><Relationship Id="rId30" Type="http://schemas.openxmlformats.org/officeDocument/2006/relationships/image" Target="../media/image92.png"/><Relationship Id="rId35" Type="http://schemas.openxmlformats.org/officeDocument/2006/relationships/image" Target="../media/image19.png"/><Relationship Id="rId8" Type="http://schemas.openxmlformats.org/officeDocument/2006/relationships/image" Target="../media/image70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26" Type="http://schemas.openxmlformats.org/officeDocument/2006/relationships/image" Target="../media/image122.png"/><Relationship Id="rId3" Type="http://schemas.openxmlformats.org/officeDocument/2006/relationships/image" Target="../media/image3.png"/><Relationship Id="rId21" Type="http://schemas.openxmlformats.org/officeDocument/2006/relationships/image" Target="../media/image22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5" Type="http://schemas.openxmlformats.org/officeDocument/2006/relationships/image" Target="../media/image121.png"/><Relationship Id="rId2" Type="http://schemas.openxmlformats.org/officeDocument/2006/relationships/image" Target="../media/image1.png"/><Relationship Id="rId16" Type="http://schemas.openxmlformats.org/officeDocument/2006/relationships/image" Target="../media/image112.png"/><Relationship Id="rId20" Type="http://schemas.openxmlformats.org/officeDocument/2006/relationships/image" Target="../media/image21.png"/><Relationship Id="rId29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07.png"/><Relationship Id="rId24" Type="http://schemas.openxmlformats.org/officeDocument/2006/relationships/image" Target="../media/image120.png"/><Relationship Id="rId5" Type="http://schemas.openxmlformats.org/officeDocument/2006/relationships/image" Target="../media/image16.png"/><Relationship Id="rId15" Type="http://schemas.openxmlformats.org/officeDocument/2006/relationships/image" Target="../media/image111.png"/><Relationship Id="rId23" Type="http://schemas.openxmlformats.org/officeDocument/2006/relationships/image" Target="../media/image24.png"/><Relationship Id="rId28" Type="http://schemas.openxmlformats.org/officeDocument/2006/relationships/image" Target="../media/image124.png"/><Relationship Id="rId10" Type="http://schemas.openxmlformats.org/officeDocument/2006/relationships/image" Target="../media/image106.png"/><Relationship Id="rId19" Type="http://schemas.openxmlformats.org/officeDocument/2006/relationships/image" Target="../media/image20.png"/><Relationship Id="rId4" Type="http://schemas.openxmlformats.org/officeDocument/2006/relationships/image" Target="../media/image102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Relationship Id="rId22" Type="http://schemas.openxmlformats.org/officeDocument/2006/relationships/image" Target="../media/image23.png"/><Relationship Id="rId27" Type="http://schemas.openxmlformats.org/officeDocument/2006/relationships/image" Target="../media/image1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5.png"/><Relationship Id="rId18" Type="http://schemas.openxmlformats.org/officeDocument/2006/relationships/image" Target="../media/image250.png"/><Relationship Id="rId26" Type="http://schemas.openxmlformats.org/officeDocument/2006/relationships/image" Target="../media/image258.png"/><Relationship Id="rId39" Type="http://schemas.openxmlformats.org/officeDocument/2006/relationships/image" Target="../media/image53.png"/><Relationship Id="rId21" Type="http://schemas.openxmlformats.org/officeDocument/2006/relationships/image" Target="../media/image253.png"/><Relationship Id="rId34" Type="http://schemas.openxmlformats.org/officeDocument/2006/relationships/image" Target="../media/image266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17" Type="http://schemas.openxmlformats.org/officeDocument/2006/relationships/image" Target="../media/image249.png"/><Relationship Id="rId25" Type="http://schemas.openxmlformats.org/officeDocument/2006/relationships/image" Target="../media/image257.png"/><Relationship Id="rId33" Type="http://schemas.openxmlformats.org/officeDocument/2006/relationships/image" Target="../media/image265.png"/><Relationship Id="rId38" Type="http://schemas.openxmlformats.org/officeDocument/2006/relationships/image" Target="../media/image270.png"/><Relationship Id="rId2" Type="http://schemas.openxmlformats.org/officeDocument/2006/relationships/image" Target="../media/image43.png"/><Relationship Id="rId16" Type="http://schemas.openxmlformats.org/officeDocument/2006/relationships/image" Target="../media/image248.png"/><Relationship Id="rId20" Type="http://schemas.openxmlformats.org/officeDocument/2006/relationships/image" Target="../media/image252.png"/><Relationship Id="rId29" Type="http://schemas.openxmlformats.org/officeDocument/2006/relationships/image" Target="../media/image26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openxmlformats.org/officeDocument/2006/relationships/image" Target="../media/image243.png"/><Relationship Id="rId24" Type="http://schemas.openxmlformats.org/officeDocument/2006/relationships/image" Target="../media/image256.png"/><Relationship Id="rId32" Type="http://schemas.openxmlformats.org/officeDocument/2006/relationships/image" Target="../media/image264.png"/><Relationship Id="rId37" Type="http://schemas.openxmlformats.org/officeDocument/2006/relationships/image" Target="../media/image269.png"/><Relationship Id="rId40" Type="http://schemas.openxmlformats.org/officeDocument/2006/relationships/image" Target="../media/image272.png"/><Relationship Id="rId5" Type="http://schemas.openxmlformats.org/officeDocument/2006/relationships/image" Target="../media/image47.png"/><Relationship Id="rId15" Type="http://schemas.openxmlformats.org/officeDocument/2006/relationships/image" Target="../media/image247.png"/><Relationship Id="rId23" Type="http://schemas.openxmlformats.org/officeDocument/2006/relationships/image" Target="../media/image255.png"/><Relationship Id="rId28" Type="http://schemas.openxmlformats.org/officeDocument/2006/relationships/image" Target="../media/image260.png"/><Relationship Id="rId36" Type="http://schemas.openxmlformats.org/officeDocument/2006/relationships/image" Target="../media/image268.png"/><Relationship Id="rId10" Type="http://schemas.openxmlformats.org/officeDocument/2006/relationships/image" Target="../media/image242.png"/><Relationship Id="rId19" Type="http://schemas.openxmlformats.org/officeDocument/2006/relationships/image" Target="../media/image251.png"/><Relationship Id="rId31" Type="http://schemas.openxmlformats.org/officeDocument/2006/relationships/image" Target="../media/image263.png"/><Relationship Id="rId4" Type="http://schemas.openxmlformats.org/officeDocument/2006/relationships/image" Target="../media/image237.png"/><Relationship Id="rId9" Type="http://schemas.openxmlformats.org/officeDocument/2006/relationships/image" Target="../media/image241.png"/><Relationship Id="rId14" Type="http://schemas.openxmlformats.org/officeDocument/2006/relationships/image" Target="../media/image246.png"/><Relationship Id="rId22" Type="http://schemas.openxmlformats.org/officeDocument/2006/relationships/image" Target="../media/image254.png"/><Relationship Id="rId27" Type="http://schemas.openxmlformats.org/officeDocument/2006/relationships/image" Target="../media/image259.png"/><Relationship Id="rId30" Type="http://schemas.openxmlformats.org/officeDocument/2006/relationships/image" Target="../media/image262.png"/><Relationship Id="rId35" Type="http://schemas.openxmlformats.org/officeDocument/2006/relationships/image" Target="../media/image267.png"/><Relationship Id="rId8" Type="http://schemas.openxmlformats.org/officeDocument/2006/relationships/image" Target="../media/image240.pn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1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0" y="2877134"/>
            <a:ext cx="3656101" cy="2430089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2"/>
            <a:ext cx="12192000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0" y="91292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000099"/>
                </a:solidFill>
              </a:rPr>
              <a:t>3.2. Sustav konkurentnih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3947161" y="2540282"/>
            <a:ext cx="3627670" cy="3923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1. </a:t>
            </a:r>
            <a:r>
              <a:rPr lang="en-US" sz="1400" b="1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Pamćenje</a:t>
            </a: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sz="1400" b="1" dirty="0"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Navesti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pojam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konkurentnog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sustava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Navesti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metode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određivanja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rezultantne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Prepoznati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osnovne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pojmove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: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komponenta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rezultanta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mjerilo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2. </a:t>
            </a:r>
            <a:r>
              <a:rPr lang="en-US" sz="1400" b="1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Razumijevanje</a:t>
            </a: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sz="1400" b="1" dirty="0"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Objasniti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zašto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se djelovanje više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može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zamijeniti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jednom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rezultantnom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silom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Opisati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postupak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rastavljanja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komponente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x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y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osi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Objasniti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grafičke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metode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zbrajanja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: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paralelogram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poligon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05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3. </a:t>
            </a:r>
            <a:r>
              <a:rPr lang="en-US" sz="1400" b="1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Primjena</a:t>
            </a: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sz="1400" b="1" dirty="0"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Primijeniti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trigonometrijske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funkcije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rastavljanju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na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komponente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Izračunati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rezultantnu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analitičkom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metodom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Izraditi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plan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prikazati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ga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u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skladu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s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tehničkim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pravilima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7665721" y="2522559"/>
            <a:ext cx="4433942" cy="3038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4. </a:t>
            </a:r>
            <a:r>
              <a:rPr lang="en-US" sz="1400" b="1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Analiza</a:t>
            </a: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sz="1400" b="1" dirty="0"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Analizirati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komponente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njihov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zbroj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osi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x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y.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Usporediti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analitički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grafički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dobivenu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rezultantu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Odrediti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smjer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kvadrant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rezultantne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5. </a:t>
            </a:r>
            <a:r>
              <a:rPr lang="en-US" sz="1400" b="1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Vrednovanje</a:t>
            </a: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sz="1400" b="1" dirty="0"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Procijeniti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točnost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plana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grafičkog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rješenja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Provjeriti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ispravnost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analitičkog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postupka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rješavanja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Ocijeniti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prikladnost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odabranog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mjerila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preciznost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crtanja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6. </a:t>
            </a:r>
            <a:r>
              <a:rPr lang="en-US" sz="1400" b="1" dirty="0" err="1">
                <a:ea typeface="MS Gothic" panose="020B0609070205080204" pitchFamily="49" charset="-128"/>
                <a:cs typeface="Times New Roman" panose="02020603050405020304" pitchFamily="18" charset="0"/>
              </a:rPr>
              <a:t>Stvaranje</a:t>
            </a:r>
            <a:r>
              <a:rPr lang="en-US" sz="1400" b="1" dirty="0"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hr-HR" sz="1400" b="1" dirty="0"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Izraditi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cjelovito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rješenje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zadatka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(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skica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analitički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grafički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postupak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).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Konstruirati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vlastiti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primjer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konkurentnog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sustava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riješiti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ga.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Pripremiti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tehnički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ispravan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prikaz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 rezultantne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sile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ea typeface="MS Mincho"/>
                <a:cs typeface="Times New Roman" panose="02020603050405020304" pitchFamily="18" charset="0"/>
              </a:rPr>
              <a:t>.</a:t>
            </a:r>
            <a:endParaRPr lang="hr-HR" sz="1100" dirty="0">
              <a:solidFill>
                <a:schemeClr val="tx1">
                  <a:lumMod val="75000"/>
                  <a:lumOff val="25000"/>
                </a:schemeClr>
              </a:solidFill>
              <a:ea typeface="MS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43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10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3.2.1</a:t>
            </a:r>
            <a:endParaRPr lang="hr-HR" sz="2000" b="1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utnik 1"/>
              <p:cNvSpPr/>
              <p:nvPr/>
            </p:nvSpPr>
            <p:spPr>
              <a:xfrm>
                <a:off x="108858" y="561497"/>
                <a:ext cx="3457302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Izračunati iznos i položaj rezultantne sile kojom užad 1, 2 i 3 djeluje na alku (prema slici). </a:t>
                </a:r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hr-HR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Zadano</a:t>
                </a:r>
                <a:r>
                  <a:rPr lang="hr-HR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hr-HR" sz="1400" baseline="-25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hr-HR" sz="14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 [kN],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15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</m:t>
                    </m:r>
                  </m:oMath>
                </a14:m>
                <a:endParaRPr lang="hr-HR" sz="1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hr-HR" sz="1400" baseline="-25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hr-HR" sz="14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 [kN],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90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</m:t>
                    </m:r>
                  </m:oMath>
                </a14:m>
                <a:endParaRPr lang="hr-HR" sz="1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hr-HR" sz="1400" baseline="-25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[</a:t>
                </a:r>
                <a:r>
                  <a:rPr lang="hr-HR" sz="14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120 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hr-HR" sz="14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Pravoku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8" y="561497"/>
                <a:ext cx="3457302" cy="1815882"/>
              </a:xfrm>
              <a:prstGeom prst="rect">
                <a:avLst/>
              </a:prstGeom>
              <a:blipFill>
                <a:blip r:embed="rId4"/>
                <a:stretch>
                  <a:fillRect l="-529" t="-671" b="-268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789" y="2538766"/>
            <a:ext cx="2709182" cy="1645407"/>
          </a:xfrm>
          <a:prstGeom prst="rect">
            <a:avLst/>
          </a:prstGeom>
        </p:spPr>
      </p:pic>
      <p:sp>
        <p:nvSpPr>
          <p:cNvPr id="12" name="TekstniOkvir 11"/>
          <p:cNvSpPr txBox="1"/>
          <p:nvPr/>
        </p:nvSpPr>
        <p:spPr>
          <a:xfrm>
            <a:off x="3695974" y="59499"/>
            <a:ext cx="1588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Grafička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3763513" y="456212"/>
            <a:ext cx="1067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Mjerilo sila: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/>
              <p:cNvSpPr txBox="1"/>
              <p:nvPr/>
            </p:nvSpPr>
            <p:spPr>
              <a:xfrm>
                <a:off x="4904894" y="434763"/>
                <a:ext cx="759439" cy="3506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" name="TekstniOkvi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894" y="434763"/>
                <a:ext cx="759439" cy="350673"/>
              </a:xfrm>
              <a:prstGeom prst="rect">
                <a:avLst/>
              </a:prstGeom>
              <a:blipFill>
                <a:blip r:embed="rId7"/>
                <a:stretch>
                  <a:fillRect l="-4839" t="-3448" r="-4839" b="-1379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kstniOkvir 14"/>
          <p:cNvSpPr txBox="1"/>
          <p:nvPr/>
        </p:nvSpPr>
        <p:spPr>
          <a:xfrm>
            <a:off x="3763513" y="913412"/>
            <a:ext cx="10567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Duljine sila: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/>
              <p:cNvSpPr txBox="1"/>
              <p:nvPr/>
            </p:nvSpPr>
            <p:spPr>
              <a:xfrm>
                <a:off x="4904894" y="879331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" name="TekstniOkvi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894" y="879331"/>
                <a:ext cx="1204048" cy="375937"/>
              </a:xfrm>
              <a:prstGeom prst="rect">
                <a:avLst/>
              </a:prstGeom>
              <a:blipFill>
                <a:blip r:embed="rId8"/>
                <a:stretch>
                  <a:fillRect t="-3226" r="-1523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kstniOkvir 16"/>
              <p:cNvSpPr txBox="1"/>
              <p:nvPr/>
            </p:nvSpPr>
            <p:spPr>
              <a:xfrm>
                <a:off x="6260485" y="879331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7" name="TekstniOkvir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85" y="879331"/>
                <a:ext cx="1204048" cy="375937"/>
              </a:xfrm>
              <a:prstGeom prst="rect">
                <a:avLst/>
              </a:prstGeom>
              <a:blipFill>
                <a:blip r:embed="rId9"/>
                <a:stretch>
                  <a:fillRect t="-3226" r="-2030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niOkvir 17"/>
              <p:cNvSpPr txBox="1"/>
              <p:nvPr/>
            </p:nvSpPr>
            <p:spPr>
              <a:xfrm>
                <a:off x="7616076" y="879331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8" name="TekstniOkvir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076" y="879331"/>
                <a:ext cx="1204048" cy="375937"/>
              </a:xfrm>
              <a:prstGeom prst="rect">
                <a:avLst/>
              </a:prstGeom>
              <a:blipFill>
                <a:blip r:embed="rId10"/>
                <a:stretch>
                  <a:fillRect t="-3226" r="-2020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kstniOkvir 18"/>
          <p:cNvSpPr txBox="1"/>
          <p:nvPr/>
        </p:nvSpPr>
        <p:spPr>
          <a:xfrm>
            <a:off x="3763513" y="1382296"/>
            <a:ext cx="1079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Poligon sila: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8269" y="1999029"/>
            <a:ext cx="2970488" cy="324000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1199" y="1999029"/>
            <a:ext cx="2964629" cy="324000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1199" y="1999029"/>
            <a:ext cx="2964629" cy="3240000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1199" y="1999029"/>
            <a:ext cx="2964629" cy="3240000"/>
          </a:xfrm>
          <a:prstGeom prst="rect">
            <a:avLst/>
          </a:prstGeom>
        </p:spPr>
      </p:pic>
      <p:sp>
        <p:nvSpPr>
          <p:cNvPr id="22" name="TekstniOkvir 21"/>
          <p:cNvSpPr txBox="1"/>
          <p:nvPr/>
        </p:nvSpPr>
        <p:spPr>
          <a:xfrm>
            <a:off x="7255276" y="1748232"/>
            <a:ext cx="346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Očitavanje rezultata iz poligona, mjerenjem: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7345488" y="2175289"/>
                <a:ext cx="1016881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=6.13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488" y="2175289"/>
                <a:ext cx="1016881" cy="184666"/>
              </a:xfrm>
              <a:prstGeom prst="rect">
                <a:avLst/>
              </a:prstGeom>
              <a:blipFill>
                <a:blip r:embed="rId15"/>
                <a:stretch>
                  <a:fillRect r="-1796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7345487" y="2471161"/>
                <a:ext cx="2916504" cy="3506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=6.13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=24.52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kN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487" y="2471161"/>
                <a:ext cx="2916504" cy="350673"/>
              </a:xfrm>
              <a:prstGeom prst="rect">
                <a:avLst/>
              </a:prstGeom>
              <a:blipFill>
                <a:blip r:embed="rId16"/>
                <a:stretch>
                  <a:fillRect l="-837" t="-3448" r="-1046" b="-1379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7345487" y="2933040"/>
                <a:ext cx="1682961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=66.98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°=66° </m:t>
                      </m:r>
                      <m:sSup>
                        <m:sSup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58</m:t>
                          </m:r>
                        </m:e>
                        <m:sup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48′′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487" y="2933040"/>
                <a:ext cx="1682961" cy="184666"/>
              </a:xfrm>
              <a:prstGeom prst="rect">
                <a:avLst/>
              </a:prstGeom>
              <a:blipFill>
                <a:blip r:embed="rId17"/>
                <a:stretch>
                  <a:fillRect l="-1812" t="-3333" r="-2174" b="-2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Slika 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63513" y="1999029"/>
            <a:ext cx="3240000" cy="3240000"/>
          </a:xfrm>
          <a:prstGeom prst="rect">
            <a:avLst/>
          </a:prstGeom>
        </p:spPr>
      </p:pic>
      <p:sp>
        <p:nvSpPr>
          <p:cNvPr id="13" name="Pravokutnik 12"/>
          <p:cNvSpPr/>
          <p:nvPr/>
        </p:nvSpPr>
        <p:spPr>
          <a:xfrm>
            <a:off x="3397887" y="0"/>
            <a:ext cx="8794113" cy="6857999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3281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15" grpId="0"/>
      <p:bldP spid="5" grpId="0"/>
      <p:bldP spid="17" grpId="0"/>
      <p:bldP spid="18" grpId="0"/>
      <p:bldP spid="19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ka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778" y="4493909"/>
            <a:ext cx="2326284" cy="134390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974" y="3412423"/>
            <a:ext cx="4835285" cy="3417002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11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3.2.2</a:t>
            </a:r>
            <a:endParaRPr lang="hr-HR" sz="2000" b="1" dirty="0">
              <a:solidFill>
                <a:srgbClr val="0033CC"/>
              </a:solidFill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3413760" y="0"/>
            <a:ext cx="8778239" cy="6858000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8" name="Pravokutnik 7"/>
          <p:cNvSpPr/>
          <p:nvPr/>
        </p:nvSpPr>
        <p:spPr>
          <a:xfrm>
            <a:off x="46169" y="400110"/>
            <a:ext cx="3519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Analitičkom </a:t>
            </a:r>
            <a:r>
              <a:rPr lang="hr-HR" sz="1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grafičkom metodom izračunati iznos i položaj </a:t>
            </a:r>
            <a:r>
              <a:rPr lang="hr-HR" sz="1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rezultantne </a:t>
            </a:r>
            <a:r>
              <a:rPr lang="hr-HR" sz="1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sile konkurentnog sustava sila ako je zadano</a:t>
            </a:r>
            <a:r>
              <a:rPr lang="hr-HR" sz="1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r-HR" sz="1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3[kN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r>
              <a:rPr lang="el-G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45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</a:t>
            </a:r>
            <a:endParaRPr lang="hr-HR" sz="1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4[kN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r>
              <a:rPr lang="el-G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β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130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</a:t>
            </a:r>
            <a:endParaRPr lang="hr-HR" sz="1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5[kN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]; </a:t>
            </a:r>
            <a:r>
              <a:rPr lang="el-G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240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</a:t>
            </a:r>
            <a:endParaRPr lang="hr-HR" sz="1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1400" dirty="0" smtClean="0">
              <a:solidFill>
                <a:srgbClr val="1F1F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</a:t>
            </a:r>
            <a:r>
              <a:rPr lang="hr-HR" sz="1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r-H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r-HR" sz="1400" baseline="-25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3,07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[kN], </a:t>
            </a:r>
            <a:r>
              <a:rPr lang="el-GR" sz="14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163, 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hr-HR" sz="1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</a:t>
            </a:r>
            <a:endParaRPr lang="hr-HR" sz="1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5"/>
          <a:srcRect l="28552" t="12284" r="37653" b="21669"/>
          <a:stretch/>
        </p:blipFill>
        <p:spPr>
          <a:xfrm>
            <a:off x="312827" y="3161325"/>
            <a:ext cx="2999540" cy="3297497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3695974" y="59499"/>
            <a:ext cx="172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Analitička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kstniOkvir 1"/>
              <p:cNvSpPr txBox="1"/>
              <p:nvPr/>
            </p:nvSpPr>
            <p:spPr>
              <a:xfrm>
                <a:off x="3839091" y="350520"/>
                <a:ext cx="379001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𝑅𝑥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180°−</m:t>
                              </m:r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 sz="1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270°−</m:t>
                                  </m:r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" name="TekstniOkvi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091" y="350520"/>
                <a:ext cx="3790012" cy="184666"/>
              </a:xfrm>
              <a:prstGeom prst="rect">
                <a:avLst/>
              </a:prstGeom>
              <a:blipFill>
                <a:blip r:embed="rId6"/>
                <a:stretch>
                  <a:fillRect l="-483" t="-6667" b="-3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/>
              <p:cNvSpPr txBox="1"/>
              <p:nvPr/>
            </p:nvSpPr>
            <p:spPr>
              <a:xfrm>
                <a:off x="3839091" y="977744"/>
                <a:ext cx="3775328" cy="199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𝑅𝑦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180°−</m:t>
                              </m:r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 sz="1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270°−</m:t>
                                  </m:r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2" name="TekstniOkvir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091" y="977744"/>
                <a:ext cx="3775328" cy="199285"/>
              </a:xfrm>
              <a:prstGeom prst="rect">
                <a:avLst/>
              </a:prstGeom>
              <a:blipFill>
                <a:blip r:embed="rId7"/>
                <a:stretch>
                  <a:fillRect l="-485" b="-2424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niOkvir 14"/>
              <p:cNvSpPr txBox="1"/>
              <p:nvPr/>
            </p:nvSpPr>
            <p:spPr>
              <a:xfrm>
                <a:off x="3854128" y="1644164"/>
                <a:ext cx="3550074" cy="3758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𝑅𝑥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𝑅𝑦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−2.95</m:t>
                                  </m:r>
                                </m:e>
                              </m:d>
                            </m:e>
                            <m:sup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0.856</m:t>
                              </m:r>
                            </m:e>
                            <m:sup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=3.07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kN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5" name="TekstniOkvir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128" y="1644164"/>
                <a:ext cx="3550074" cy="375809"/>
              </a:xfrm>
              <a:prstGeom prst="rect">
                <a:avLst/>
              </a:prstGeom>
              <a:blipFill>
                <a:blip r:embed="rId8"/>
                <a:stretch>
                  <a:fillRect l="-515" r="-85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kstniOkvir 16"/>
              <p:cNvSpPr txBox="1"/>
              <p:nvPr/>
            </p:nvSpPr>
            <p:spPr>
              <a:xfrm>
                <a:off x="3854128" y="679958"/>
                <a:ext cx="4102662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𝑅𝑥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45°</m:t>
                              </m:r>
                            </m:e>
                          </m:d>
                        </m:e>
                      </m:func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−4∙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50°</m:t>
                              </m:r>
                            </m:e>
                          </m:d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−5∙</m:t>
                          </m:r>
                          <m:func>
                            <m:func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 sz="1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30°</m:t>
                                  </m:r>
                                </m:e>
                              </m:d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=−2.9498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kN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7" name="TekstniOkvir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128" y="679958"/>
                <a:ext cx="4102662" cy="184666"/>
              </a:xfrm>
              <a:prstGeom prst="rect">
                <a:avLst/>
              </a:prstGeom>
              <a:blipFill>
                <a:blip r:embed="rId9"/>
                <a:stretch>
                  <a:fillRect l="-446" r="-743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kstniOkvir 17"/>
              <p:cNvSpPr txBox="1"/>
              <p:nvPr/>
            </p:nvSpPr>
            <p:spPr>
              <a:xfrm>
                <a:off x="3819954" y="1327901"/>
                <a:ext cx="3972562" cy="199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𝑅𝑦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45°</m:t>
                              </m:r>
                            </m:e>
                          </m:d>
                        </m:e>
                      </m:func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+4∙</m:t>
                      </m:r>
                      <m:func>
                        <m:funcPr>
                          <m:ctrlP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50°</m:t>
                              </m:r>
                            </m:e>
                          </m:d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−5∙</m:t>
                          </m:r>
                          <m:func>
                            <m:func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hr-HR" sz="1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30°</m:t>
                                  </m:r>
                                </m:e>
                              </m:d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=0.8554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kN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8" name="TekstniOkvir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954" y="1327901"/>
                <a:ext cx="3972562" cy="199285"/>
              </a:xfrm>
              <a:prstGeom prst="rect">
                <a:avLst/>
              </a:prstGeom>
              <a:blipFill>
                <a:blip r:embed="rId10"/>
                <a:stretch>
                  <a:fillRect l="-461" r="-768" b="-2424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utnik 2"/>
              <p:cNvSpPr/>
              <p:nvPr/>
            </p:nvSpPr>
            <p:spPr>
              <a:xfrm>
                <a:off x="9955876" y="649181"/>
                <a:ext cx="1437830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𝑅𝑥</m:t>
                          </m:r>
                        </m:sub>
                      </m:sSub>
                      <m:r>
                        <a:rPr lang="hr-HR" sz="1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−2.9498 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kN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" name="Pravoku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5876" y="649181"/>
                <a:ext cx="1437830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ravokutnik 18"/>
              <p:cNvSpPr/>
              <p:nvPr/>
            </p:nvSpPr>
            <p:spPr>
              <a:xfrm>
                <a:off x="9955876" y="1298310"/>
                <a:ext cx="1293303" cy="29161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0.8554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kN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19" name="Pravokutnik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5876" y="1298310"/>
                <a:ext cx="1293303" cy="29161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utnik 3"/>
              <p:cNvSpPr/>
              <p:nvPr/>
            </p:nvSpPr>
            <p:spPr>
              <a:xfrm>
                <a:off x="9971117" y="1724860"/>
                <a:ext cx="1103764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i="1" dirty="0" smtClean="0">
                          <a:latin typeface="Cambria Math" panose="02040503050406030204" pitchFamily="18" charset="0"/>
                        </a:rPr>
                        <m:t>3.07 </m:t>
                      </m:r>
                      <m:r>
                        <a:rPr lang="hr-HR" sz="1200" i="1" dirty="0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4" name="Pravoku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117" y="1724860"/>
                <a:ext cx="1103764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/>
              <p:cNvSpPr txBox="1"/>
              <p:nvPr/>
            </p:nvSpPr>
            <p:spPr>
              <a:xfrm>
                <a:off x="5804470" y="2436821"/>
                <a:ext cx="3710824" cy="4149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180°−</m:t>
                      </m:r>
                      <m:func>
                        <m:funcPr>
                          <m:ctrlP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0.8554</m:t>
                                  </m:r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hr-HR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hr-HR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−2.9498</m:t>
                                      </m:r>
                                    </m:e>
                                  </m:d>
                                </m:den>
                              </m:f>
                            </m:e>
                          </m:d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=163.82°=163° </m:t>
                          </m:r>
                          <m:sSup>
                            <m:sSup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49</m:t>
                              </m:r>
                            </m:e>
                            <m:sup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48′′</m:t>
                          </m:r>
                        </m:e>
                      </m:fun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" name="TekstniOkvi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470" y="2436821"/>
                <a:ext cx="3710824" cy="414985"/>
              </a:xfrm>
              <a:prstGeom prst="rect">
                <a:avLst/>
              </a:prstGeom>
              <a:blipFill>
                <a:blip r:embed="rId14"/>
                <a:stretch>
                  <a:fillRect r="-657" b="-14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ravokutnik 19"/>
              <p:cNvSpPr/>
              <p:nvPr/>
            </p:nvSpPr>
            <p:spPr>
              <a:xfrm>
                <a:off x="10032077" y="2501098"/>
                <a:ext cx="1030860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=163.82°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0" name="Pravokutnik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2077" y="2501098"/>
                <a:ext cx="1030860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kstniOkvir 20"/>
          <p:cNvSpPr txBox="1"/>
          <p:nvPr/>
        </p:nvSpPr>
        <p:spPr>
          <a:xfrm>
            <a:off x="3854128" y="2985172"/>
            <a:ext cx="1588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Grafička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22" name="TekstniOkvir 21"/>
          <p:cNvSpPr txBox="1"/>
          <p:nvPr/>
        </p:nvSpPr>
        <p:spPr>
          <a:xfrm>
            <a:off x="7816711" y="4046421"/>
            <a:ext cx="346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Očitavanje rezultata iz poligona, mjerenjem: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8574966" y="6051308"/>
                <a:ext cx="1016881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=3.07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966" y="6051308"/>
                <a:ext cx="1016881" cy="184666"/>
              </a:xfrm>
              <a:prstGeom prst="rect">
                <a:avLst/>
              </a:prstGeom>
              <a:blipFill>
                <a:blip r:embed="rId16"/>
                <a:stretch>
                  <a:fillRect r="-2410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8575148" y="6235568"/>
                <a:ext cx="2831544" cy="3506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d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=3.07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i="1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  <m:r>
                        <a:rPr lang="hr-HR" sz="1200" b="0" i="0" smtClean="0">
                          <a:latin typeface="Cambria Math" panose="02040503050406030204" pitchFamily="18" charset="0"/>
                        </a:rPr>
                        <m:t>=3.07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kN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148" y="6235568"/>
                <a:ext cx="2831544" cy="350673"/>
              </a:xfrm>
              <a:prstGeom prst="rect">
                <a:avLst/>
              </a:prstGeom>
              <a:blipFill>
                <a:blip r:embed="rId17"/>
                <a:stretch>
                  <a:fillRect l="-862" t="-3509" r="-1078" b="-157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8574966" y="6595289"/>
                <a:ext cx="83920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=163.83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966" y="6595289"/>
                <a:ext cx="839204" cy="184666"/>
              </a:xfrm>
              <a:prstGeom prst="rect">
                <a:avLst/>
              </a:prstGeom>
              <a:blipFill>
                <a:blip r:embed="rId18"/>
                <a:stretch>
                  <a:fillRect l="-4380" r="-4380" b="-2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7948791" y="3196639"/>
                <a:ext cx="759439" cy="3506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791" y="3196639"/>
                <a:ext cx="759439" cy="350673"/>
              </a:xfrm>
              <a:prstGeom prst="rect">
                <a:avLst/>
              </a:prstGeom>
              <a:blipFill>
                <a:blip r:embed="rId19"/>
                <a:stretch>
                  <a:fillRect l="-4800" t="-3448" r="-4000" b="-1379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kstniOkvir 28"/>
              <p:cNvSpPr txBox="1"/>
              <p:nvPr/>
            </p:nvSpPr>
            <p:spPr>
              <a:xfrm>
                <a:off x="8958793" y="3184007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=3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9" name="TekstniOkvir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793" y="3184007"/>
                <a:ext cx="1204048" cy="375937"/>
              </a:xfrm>
              <a:prstGeom prst="rect">
                <a:avLst/>
              </a:prstGeom>
              <a:blipFill>
                <a:blip r:embed="rId20"/>
                <a:stretch>
                  <a:fillRect t="-1613" r="-1523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kstniOkvir 29"/>
              <p:cNvSpPr txBox="1"/>
              <p:nvPr/>
            </p:nvSpPr>
            <p:spPr>
              <a:xfrm>
                <a:off x="10258119" y="3184007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0" name="TekstniOkvir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8119" y="3184007"/>
                <a:ext cx="1204048" cy="375937"/>
              </a:xfrm>
              <a:prstGeom prst="rect">
                <a:avLst/>
              </a:prstGeom>
              <a:blipFill>
                <a:blip r:embed="rId21"/>
                <a:stretch>
                  <a:fillRect t="-1613" r="-2030" b="-80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8968577" y="3643519"/>
                <a:ext cx="1204048" cy="375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577" y="3643519"/>
                <a:ext cx="1204048" cy="375937"/>
              </a:xfrm>
              <a:prstGeom prst="rect">
                <a:avLst/>
              </a:prstGeom>
              <a:blipFill>
                <a:blip r:embed="rId22"/>
                <a:stretch>
                  <a:fillRect t="-3279" r="-2020" b="-983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kstniOkvir 31"/>
          <p:cNvSpPr txBox="1"/>
          <p:nvPr/>
        </p:nvSpPr>
        <p:spPr>
          <a:xfrm>
            <a:off x="3819954" y="2094850"/>
            <a:ext cx="4740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Sila se nalazi u II. Kvadrantu, pa kut računamo prema formuli:</a:t>
            </a:r>
            <a:endParaRPr lang="hr-HR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Pravokutnik 32"/>
              <p:cNvSpPr/>
              <p:nvPr/>
            </p:nvSpPr>
            <p:spPr>
              <a:xfrm>
                <a:off x="3912316" y="2402885"/>
                <a:ext cx="1951881" cy="507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=180°−</m:t>
                      </m:r>
                      <m:func>
                        <m:funcPr>
                          <m:ctrlPr>
                            <a:rPr lang="hr-HR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hr-HR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hr-HR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hr-HR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𝑅𝑦</m:t>
                                      </m:r>
                                    </m:sub>
                                  </m:sSub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hr-HR" sz="1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hr-HR" sz="1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hr-HR" sz="1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e>
                                        <m:sub>
                                          <m:r>
                                            <a:rPr lang="hr-HR" sz="1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𝑅𝑥</m:t>
                                          </m:r>
                                        </m:sub>
                                      </m:sSub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33" name="Pravokutnik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316" y="2402885"/>
                <a:ext cx="1951881" cy="50731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82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5" grpId="0"/>
      <p:bldP spid="17" grpId="0"/>
      <p:bldP spid="18" grpId="0"/>
      <p:bldP spid="3" grpId="0" animBg="1"/>
      <p:bldP spid="19" grpId="0" animBg="1"/>
      <p:bldP spid="4" grpId="0" animBg="1"/>
      <p:bldP spid="5" grpId="0"/>
      <p:bldP spid="20" grpId="0" animBg="1"/>
      <p:bldP spid="21" grpId="0"/>
      <p:bldP spid="22" grpId="0"/>
      <p:bldP spid="23" grpId="0"/>
      <p:bldP spid="24" grpId="0"/>
      <p:bldP spid="25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4655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3.2. Sustav konkurentnih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2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Pravokutnik 20"/>
          <p:cNvSpPr/>
          <p:nvPr/>
        </p:nvSpPr>
        <p:spPr>
          <a:xfrm>
            <a:off x="3999305" y="4215826"/>
            <a:ext cx="81469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 smtClean="0"/>
              <a:t>Rezultantna sila određuje se </a:t>
            </a:r>
            <a:r>
              <a:rPr lang="hr-HR" sz="1600" b="1" dirty="0" smtClean="0"/>
              <a:t>analitičkom</a:t>
            </a:r>
            <a:r>
              <a:rPr lang="hr-HR" sz="1600" dirty="0" smtClean="0"/>
              <a:t> ili </a:t>
            </a:r>
            <a:r>
              <a:rPr lang="hr-HR" sz="1600" b="1" dirty="0" smtClean="0"/>
              <a:t>grafičkom metodom</a:t>
            </a:r>
            <a:r>
              <a:rPr lang="hr-HR" sz="1600" dirty="0" smtClean="0"/>
              <a:t>.</a:t>
            </a:r>
            <a:endParaRPr lang="hr-HR" sz="1600" dirty="0"/>
          </a:p>
        </p:txBody>
      </p:sp>
      <p:sp>
        <p:nvSpPr>
          <p:cNvPr id="22" name="Pravokutnik 21"/>
          <p:cNvSpPr/>
          <p:nvPr/>
        </p:nvSpPr>
        <p:spPr>
          <a:xfrm>
            <a:off x="3999304" y="2717523"/>
            <a:ext cx="81469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 smtClean="0"/>
              <a:t>Konkurentni sustav sila</a:t>
            </a:r>
            <a:r>
              <a:rPr lang="hr-HR" sz="1600" dirty="0" smtClean="0"/>
              <a:t> (slike </a:t>
            </a:r>
            <a:r>
              <a:rPr lang="hr-HR" sz="1600" b="1" dirty="0" smtClean="0"/>
              <a:t>38</a:t>
            </a:r>
            <a:r>
              <a:rPr lang="hr-HR" sz="1600" dirty="0" smtClean="0"/>
              <a:t>) – skup sila čiji se pravci djelovanja sijeku u jednoj točki.</a:t>
            </a:r>
          </a:p>
        </p:txBody>
      </p:sp>
      <p:sp>
        <p:nvSpPr>
          <p:cNvPr id="23" name="Pravokutnik 22"/>
          <p:cNvSpPr/>
          <p:nvPr/>
        </p:nvSpPr>
        <p:spPr>
          <a:xfrm>
            <a:off x="3999304" y="3092099"/>
            <a:ext cx="5778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 smtClean="0"/>
              <a:t>Utjecaj svih sila može se zamijeniti </a:t>
            </a:r>
            <a:r>
              <a:rPr lang="hr-HR" sz="1600" b="1" dirty="0" smtClean="0"/>
              <a:t>jednom </a:t>
            </a:r>
            <a:r>
              <a:rPr lang="hr-HR" sz="1600" b="1" dirty="0" err="1" smtClean="0"/>
              <a:t>rezultantnom</a:t>
            </a:r>
            <a:r>
              <a:rPr lang="hr-HR" sz="1600" b="1" dirty="0" smtClean="0"/>
              <a:t> silom</a:t>
            </a:r>
            <a:r>
              <a:rPr lang="hr-HR" sz="1600" dirty="0" smtClean="0"/>
              <a:t>.</a:t>
            </a:r>
          </a:p>
        </p:txBody>
      </p:sp>
      <p:sp>
        <p:nvSpPr>
          <p:cNvPr id="24" name="Pravokutnik 23"/>
          <p:cNvSpPr/>
          <p:nvPr/>
        </p:nvSpPr>
        <p:spPr>
          <a:xfrm>
            <a:off x="3999304" y="3466675"/>
            <a:ext cx="54750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b="1" dirty="0" smtClean="0"/>
              <a:t>Rezultantna sila</a:t>
            </a:r>
            <a:r>
              <a:rPr lang="hr-HR" sz="1600" dirty="0" smtClean="0"/>
              <a:t> ima točno određen iznos i položaj u ravnini.</a:t>
            </a:r>
          </a:p>
        </p:txBody>
      </p:sp>
      <p:sp>
        <p:nvSpPr>
          <p:cNvPr id="25" name="Pravokutnik 24"/>
          <p:cNvSpPr/>
          <p:nvPr/>
        </p:nvSpPr>
        <p:spPr>
          <a:xfrm>
            <a:off x="3999304" y="3841251"/>
            <a:ext cx="80758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 smtClean="0"/>
              <a:t>Djelovanje rezultantne sile u potpunosti </a:t>
            </a:r>
            <a:r>
              <a:rPr lang="hr-HR" sz="1600" b="1" dirty="0" smtClean="0"/>
              <a:t>zamjenjuje djelovanje svih pojedinačnih sila</a:t>
            </a:r>
            <a:r>
              <a:rPr lang="hr-HR" sz="1600" dirty="0" smtClean="0"/>
              <a:t>.</a:t>
            </a:r>
          </a:p>
        </p:txBody>
      </p:sp>
      <p:pic>
        <p:nvPicPr>
          <p:cNvPr id="26" name="Slika 2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050" y="2491675"/>
            <a:ext cx="2537486" cy="2062705"/>
          </a:xfrm>
          <a:prstGeom prst="rect">
            <a:avLst/>
          </a:prstGeom>
        </p:spPr>
      </p:pic>
      <p:sp>
        <p:nvSpPr>
          <p:cNvPr id="27" name="TekstniOkvir 26"/>
          <p:cNvSpPr txBox="1"/>
          <p:nvPr/>
        </p:nvSpPr>
        <p:spPr>
          <a:xfrm>
            <a:off x="600049" y="4554380"/>
            <a:ext cx="221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37. </a:t>
            </a:r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Konkurentni sustav sila.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2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 dirty="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>
                <a:solidFill>
                  <a:srgbClr val="000099"/>
                </a:solidFill>
              </a:rPr>
              <a:t>3.2. Sustav konkurentnih sila</a:t>
            </a:r>
          </a:p>
          <a:p>
            <a:r>
              <a:rPr lang="hr-HR" sz="1400" b="1" dirty="0" smtClean="0">
                <a:solidFill>
                  <a:srgbClr val="000099"/>
                </a:solidFill>
              </a:rPr>
              <a:t>Primjer rješavanja zadatka - ANALITIČKI</a:t>
            </a:r>
            <a:endParaRPr lang="hr-HR" sz="1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3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386131" y="613043"/>
            <a:ext cx="3241144" cy="2133094"/>
            <a:chOff x="386131" y="613043"/>
            <a:chExt cx="3241144" cy="2133094"/>
          </a:xfrm>
        </p:grpSpPr>
        <p:grpSp>
          <p:nvGrpSpPr>
            <p:cNvPr id="7" name="Grupa 6"/>
            <p:cNvGrpSpPr/>
            <p:nvPr/>
          </p:nvGrpSpPr>
          <p:grpSpPr>
            <a:xfrm>
              <a:off x="386131" y="613043"/>
              <a:ext cx="3241144" cy="2133094"/>
              <a:chOff x="505844" y="649383"/>
              <a:chExt cx="3241144" cy="2133094"/>
            </a:xfrm>
          </p:grpSpPr>
          <p:pic>
            <p:nvPicPr>
              <p:cNvPr id="5" name="Slika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9245" y="649383"/>
                <a:ext cx="2320097" cy="1874223"/>
              </a:xfrm>
              <a:prstGeom prst="rect">
                <a:avLst/>
              </a:prstGeom>
            </p:spPr>
          </p:pic>
          <p:sp>
            <p:nvSpPr>
              <p:cNvPr id="13" name="TekstniOkvir 12"/>
              <p:cNvSpPr txBox="1"/>
              <p:nvPr/>
            </p:nvSpPr>
            <p:spPr>
              <a:xfrm>
                <a:off x="505844" y="2505478"/>
                <a:ext cx="32411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Slika 38. </a:t>
                </a:r>
                <a:r>
                  <a:rPr lang="hr-HR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Sile za koje trebamo odrediti rezultantu.</a:t>
                </a:r>
                <a:endParaRPr lang="hr-H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kstniOkvir 7"/>
                <p:cNvSpPr txBox="1"/>
                <p:nvPr/>
              </p:nvSpPr>
              <p:spPr>
                <a:xfrm>
                  <a:off x="2060986" y="1678329"/>
                  <a:ext cx="208069" cy="2416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sz="1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sz="140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sz="1400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kstniOkvir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0986" y="1678329"/>
                  <a:ext cx="208069" cy="241605"/>
                </a:xfrm>
                <a:prstGeom prst="rect">
                  <a:avLst/>
                </a:prstGeom>
                <a:blipFill>
                  <a:blip r:embed="rId4"/>
                  <a:stretch>
                    <a:fillRect l="-20588" r="-5882" b="-12500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kstniOkvir 19"/>
                <p:cNvSpPr txBox="1"/>
                <p:nvPr/>
              </p:nvSpPr>
              <p:spPr>
                <a:xfrm>
                  <a:off x="1407371" y="821203"/>
                  <a:ext cx="212238" cy="2416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hr-HR" sz="1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sz="140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hr-HR" sz="1400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kstniOkvir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7371" y="821203"/>
                  <a:ext cx="212238" cy="241605"/>
                </a:xfrm>
                <a:prstGeom prst="rect">
                  <a:avLst/>
                </a:prstGeom>
                <a:blipFill>
                  <a:blip r:embed="rId5"/>
                  <a:stretch>
                    <a:fillRect l="-20000" r="-5714" b="-15385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kstniOkvir 23"/>
          <p:cNvSpPr txBox="1"/>
          <p:nvPr/>
        </p:nvSpPr>
        <p:spPr>
          <a:xfrm>
            <a:off x="4135120" y="1057669"/>
            <a:ext cx="4219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cs typeface="Times New Roman" panose="02020603050405020304" pitchFamily="18" charset="0"/>
              </a:rPr>
              <a:t>a) Rastavljanje zadanih sila na komponente po x i y osi:</a:t>
            </a:r>
            <a:endParaRPr lang="hr-HR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4449957" y="1888599"/>
                <a:ext cx="1050288" cy="6023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acc>
                            <m:accPr>
                              <m:chr m:val="⃗"/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957" y="1888599"/>
                <a:ext cx="1050288" cy="6023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5708427" y="2066661"/>
                <a:ext cx="28854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427" y="2066661"/>
                <a:ext cx="288541" cy="246221"/>
              </a:xfrm>
              <a:prstGeom prst="rect">
                <a:avLst/>
              </a:prstGeom>
              <a:blipFill>
                <a:blip r:embed="rId7"/>
                <a:stretch>
                  <a:fillRect l="-10417" r="-10417" b="-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6244897" y="2051688"/>
                <a:ext cx="1392112" cy="276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6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897" y="2051688"/>
                <a:ext cx="1392112" cy="276166"/>
              </a:xfrm>
              <a:prstGeom prst="rect">
                <a:avLst/>
              </a:prstGeom>
              <a:blipFill>
                <a:blip r:embed="rId8"/>
                <a:stretch>
                  <a:fillRect l="-2620" t="-37778" r="-873" b="-13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4297059" y="1433080"/>
                <a:ext cx="3218189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400" dirty="0" smtClean="0">
                    <a:cs typeface="Times New Roman" panose="02020603050405020304" pitchFamily="18" charset="0"/>
                  </a:rPr>
                  <a:t>Sila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r-HR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hr-H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400" b="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4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hr-HR" sz="1400" dirty="0" smtClean="0"/>
                  <a:t>, po x i y osi (prema slici 38 i 39 a):</a:t>
                </a:r>
                <a:endParaRPr lang="hr-HR" sz="1400" dirty="0"/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059" y="1433080"/>
                <a:ext cx="3218189" cy="333938"/>
              </a:xfrm>
              <a:prstGeom prst="rect">
                <a:avLst/>
              </a:prstGeom>
              <a:blipFill>
                <a:blip r:embed="rId9"/>
                <a:stretch>
                  <a:fillRect l="-568" b="-2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kstniOkvir 28"/>
              <p:cNvSpPr txBox="1"/>
              <p:nvPr/>
            </p:nvSpPr>
            <p:spPr>
              <a:xfrm>
                <a:off x="4461993" y="2660316"/>
                <a:ext cx="1029064" cy="609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acc>
                            <m:accPr>
                              <m:chr m:val="⃗"/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kstniOkvir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993" y="2660316"/>
                <a:ext cx="1029064" cy="609013"/>
              </a:xfrm>
              <a:prstGeom prst="rect">
                <a:avLst/>
              </a:prstGeom>
              <a:blipFill>
                <a:blip r:embed="rId10"/>
                <a:stretch>
                  <a:fillRect b="-1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kstniOkvir 29"/>
              <p:cNvSpPr txBox="1"/>
              <p:nvPr/>
            </p:nvSpPr>
            <p:spPr>
              <a:xfrm>
                <a:off x="5708427" y="2874578"/>
                <a:ext cx="28854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kstniOkvir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427" y="2874578"/>
                <a:ext cx="288541" cy="246221"/>
              </a:xfrm>
              <a:prstGeom prst="rect">
                <a:avLst/>
              </a:prstGeom>
              <a:blipFill>
                <a:blip r:embed="rId11"/>
                <a:stretch>
                  <a:fillRect l="-10417" r="-104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6244897" y="2859605"/>
                <a:ext cx="1370888" cy="3012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6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897" y="2859605"/>
                <a:ext cx="1370888" cy="301236"/>
              </a:xfrm>
              <a:prstGeom prst="rect">
                <a:avLst/>
              </a:prstGeom>
              <a:blipFill>
                <a:blip r:embed="rId12"/>
                <a:stretch>
                  <a:fillRect l="-2667" t="-30000" r="-1333" b="-16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kstniOkvir 33"/>
              <p:cNvSpPr txBox="1"/>
              <p:nvPr/>
            </p:nvSpPr>
            <p:spPr>
              <a:xfrm>
                <a:off x="8199596" y="1433080"/>
                <a:ext cx="3226204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400" dirty="0" smtClean="0">
                    <a:cs typeface="Times New Roman" panose="02020603050405020304" pitchFamily="18" charset="0"/>
                  </a:rPr>
                  <a:t>Sila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hr-HR" sz="1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hr-H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1400" b="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hr-HR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hr-HR" sz="1400" dirty="0" smtClean="0"/>
                  <a:t>, po x i y osi (prema slici 38 i 39 b):</a:t>
                </a:r>
                <a:endParaRPr lang="hr-HR" sz="1400" dirty="0"/>
              </a:p>
            </p:txBody>
          </p:sp>
        </mc:Choice>
        <mc:Fallback xmlns="">
          <p:sp>
            <p:nvSpPr>
              <p:cNvPr id="34" name="TekstniOkvir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596" y="1433080"/>
                <a:ext cx="3226204" cy="333938"/>
              </a:xfrm>
              <a:prstGeom prst="rect">
                <a:avLst/>
              </a:prstGeom>
              <a:blipFill>
                <a:blip r:embed="rId13"/>
                <a:stretch>
                  <a:fillRect l="-567" b="-2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niOkvir 38"/>
              <p:cNvSpPr txBox="1"/>
              <p:nvPr/>
            </p:nvSpPr>
            <p:spPr>
              <a:xfrm>
                <a:off x="8514462" y="1868504"/>
                <a:ext cx="1050288" cy="6023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acc>
                            <m:accPr>
                              <m:chr m:val="⃗"/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462" y="1868504"/>
                <a:ext cx="1050288" cy="602344"/>
              </a:xfrm>
              <a:prstGeom prst="rect">
                <a:avLst/>
              </a:prstGeom>
              <a:blipFill>
                <a:blip r:embed="rId14"/>
                <a:stretch>
                  <a:fillRect b="-102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kstniOkvir 39"/>
              <p:cNvSpPr txBox="1"/>
              <p:nvPr/>
            </p:nvSpPr>
            <p:spPr>
              <a:xfrm>
                <a:off x="9812679" y="2046566"/>
                <a:ext cx="28854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kstniOkvir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2679" y="2046566"/>
                <a:ext cx="288541" cy="246221"/>
              </a:xfrm>
              <a:prstGeom prst="rect">
                <a:avLst/>
              </a:prstGeom>
              <a:blipFill>
                <a:blip r:embed="rId15"/>
                <a:stretch>
                  <a:fillRect l="-12766" r="-1063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kstniOkvir 40"/>
              <p:cNvSpPr txBox="1"/>
              <p:nvPr/>
            </p:nvSpPr>
            <p:spPr>
              <a:xfrm>
                <a:off x="10349149" y="2031593"/>
                <a:ext cx="1392112" cy="276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kstniOkvir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9149" y="2031593"/>
                <a:ext cx="1392112" cy="276166"/>
              </a:xfrm>
              <a:prstGeom prst="rect">
                <a:avLst/>
              </a:prstGeom>
              <a:blipFill>
                <a:blip r:embed="rId16"/>
                <a:stretch>
                  <a:fillRect l="-3509" t="-34783" r="-4386" b="-2826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kstniOkvir 41"/>
              <p:cNvSpPr txBox="1"/>
              <p:nvPr/>
            </p:nvSpPr>
            <p:spPr>
              <a:xfrm>
                <a:off x="8526498" y="2640221"/>
                <a:ext cx="1029064" cy="609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hr-H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acc>
                            <m:accPr>
                              <m:chr m:val="⃗"/>
                              <m:ctrlPr>
                                <a:rPr lang="hr-H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den>
                      </m:f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kstniOkvir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98" y="2640221"/>
                <a:ext cx="1029064" cy="609013"/>
              </a:xfrm>
              <a:prstGeom prst="rect">
                <a:avLst/>
              </a:prstGeom>
              <a:blipFill>
                <a:blip r:embed="rId17"/>
                <a:stretch>
                  <a:fillRect b="-1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9772932" y="2854483"/>
                <a:ext cx="28854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932" y="2854483"/>
                <a:ext cx="288541" cy="246221"/>
              </a:xfrm>
              <a:prstGeom prst="rect">
                <a:avLst/>
              </a:prstGeom>
              <a:blipFill>
                <a:blip r:embed="rId18"/>
                <a:stretch>
                  <a:fillRect l="-10417" r="-104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kstniOkvir 43"/>
              <p:cNvSpPr txBox="1"/>
              <p:nvPr/>
            </p:nvSpPr>
            <p:spPr>
              <a:xfrm>
                <a:off x="10309402" y="2839510"/>
                <a:ext cx="1370888" cy="3012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hr-H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</m:func>
                    </m:oMath>
                  </m:oMathPara>
                </a14:m>
                <a:endParaRPr lang="hr-HR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kstniOkvir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9402" y="2839510"/>
                <a:ext cx="1370888" cy="301236"/>
              </a:xfrm>
              <a:prstGeom prst="rect">
                <a:avLst/>
              </a:prstGeom>
              <a:blipFill>
                <a:blip r:embed="rId19"/>
                <a:stretch>
                  <a:fillRect l="-3111" t="-32653" r="-4889" b="-2040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Grupa 61"/>
          <p:cNvGrpSpPr/>
          <p:nvPr/>
        </p:nvGrpSpPr>
        <p:grpSpPr>
          <a:xfrm>
            <a:off x="217457" y="2762923"/>
            <a:ext cx="3621019" cy="2209842"/>
            <a:chOff x="202177" y="3090379"/>
            <a:chExt cx="3621019" cy="2209842"/>
          </a:xfrm>
        </p:grpSpPr>
        <p:grpSp>
          <p:nvGrpSpPr>
            <p:cNvPr id="60" name="Grupa 59"/>
            <p:cNvGrpSpPr/>
            <p:nvPr/>
          </p:nvGrpSpPr>
          <p:grpSpPr>
            <a:xfrm>
              <a:off x="202177" y="3121956"/>
              <a:ext cx="1858809" cy="1931617"/>
              <a:chOff x="202177" y="3121956"/>
              <a:chExt cx="1858809" cy="1931617"/>
            </a:xfrm>
          </p:grpSpPr>
          <p:pic>
            <p:nvPicPr>
              <p:cNvPr id="55" name="Slika 54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02177" y="3121956"/>
                <a:ext cx="1858809" cy="1598684"/>
              </a:xfrm>
              <a:prstGeom prst="rect">
                <a:avLst/>
              </a:prstGeom>
            </p:spPr>
          </p:pic>
          <p:sp>
            <p:nvSpPr>
              <p:cNvPr id="57" name="TekstniOkvir 56"/>
              <p:cNvSpPr txBox="1"/>
              <p:nvPr/>
            </p:nvSpPr>
            <p:spPr>
              <a:xfrm>
                <a:off x="977532" y="4776574"/>
                <a:ext cx="30809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a)</a:t>
                </a:r>
                <a:endParaRPr lang="hr-H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8" name="TekstniOkvir 57"/>
            <p:cNvSpPr txBox="1"/>
            <p:nvPr/>
          </p:nvSpPr>
          <p:spPr>
            <a:xfrm>
              <a:off x="520218" y="5023222"/>
              <a:ext cx="32213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39. </a:t>
              </a:r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Zadane sile rastavljene na komponente.</a:t>
              </a:r>
              <a:endParaRPr lang="hr-H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1" name="Grupa 60"/>
            <p:cNvGrpSpPr/>
            <p:nvPr/>
          </p:nvGrpSpPr>
          <p:grpSpPr>
            <a:xfrm>
              <a:off x="1957661" y="3090379"/>
              <a:ext cx="1865535" cy="1963194"/>
              <a:chOff x="1957661" y="3090379"/>
              <a:chExt cx="1865535" cy="1963194"/>
            </a:xfrm>
          </p:grpSpPr>
          <p:pic>
            <p:nvPicPr>
              <p:cNvPr id="56" name="Slika 55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957661" y="3090379"/>
                <a:ext cx="1865535" cy="1699352"/>
              </a:xfrm>
              <a:prstGeom prst="rect">
                <a:avLst/>
              </a:prstGeom>
            </p:spPr>
          </p:pic>
          <p:sp>
            <p:nvSpPr>
              <p:cNvPr id="59" name="TekstniOkvir 58"/>
              <p:cNvSpPr txBox="1"/>
              <p:nvPr/>
            </p:nvSpPr>
            <p:spPr>
              <a:xfrm>
                <a:off x="2732372" y="4776574"/>
                <a:ext cx="31611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2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b)</a:t>
                </a:r>
                <a:endParaRPr lang="hr-H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63" name="TekstniOkvir 62"/>
          <p:cNvSpPr txBox="1"/>
          <p:nvPr/>
        </p:nvSpPr>
        <p:spPr>
          <a:xfrm>
            <a:off x="4317702" y="3591676"/>
            <a:ext cx="3050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cs typeface="Times New Roman" panose="02020603050405020304" pitchFamily="18" charset="0"/>
              </a:rPr>
              <a:t>b) Horizontalna i vertikalna rezultanta:</a:t>
            </a:r>
            <a:endParaRPr lang="hr-HR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Pravokutnik 63"/>
              <p:cNvSpPr/>
              <p:nvPr/>
            </p:nvSpPr>
            <p:spPr>
              <a:xfrm>
                <a:off x="4518966" y="3946163"/>
                <a:ext cx="175349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600" b="0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600" b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64" name="Pravokutnik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966" y="3946163"/>
                <a:ext cx="1753493" cy="33855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Pravokutnik 65"/>
              <p:cNvSpPr/>
              <p:nvPr/>
            </p:nvSpPr>
            <p:spPr>
              <a:xfrm>
                <a:off x="6638501" y="3940055"/>
                <a:ext cx="1759521" cy="357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600" b="0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600" b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hr-H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66" name="Pravokutnik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501" y="3940055"/>
                <a:ext cx="1759521" cy="357983"/>
              </a:xfrm>
              <a:prstGeom prst="rect">
                <a:avLst/>
              </a:prstGeom>
              <a:blipFill>
                <a:blip r:embed="rId23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kstniOkvir 66"/>
          <p:cNvSpPr txBox="1"/>
          <p:nvPr/>
        </p:nvSpPr>
        <p:spPr>
          <a:xfrm>
            <a:off x="4327696" y="4465265"/>
            <a:ext cx="1645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cs typeface="Times New Roman" panose="02020603050405020304" pitchFamily="18" charset="0"/>
              </a:rPr>
              <a:t>c) Rezultirajuća sila:</a:t>
            </a:r>
            <a:endParaRPr lang="hr-HR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Pravokutnik 67"/>
              <p:cNvSpPr/>
              <p:nvPr/>
            </p:nvSpPr>
            <p:spPr>
              <a:xfrm>
                <a:off x="4614310" y="4924710"/>
                <a:ext cx="2006190" cy="593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600" b="0" i="1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600" b="0">
                          <a:latin typeface="Cambria Math" panose="02040503050406030204" pitchFamily="18" charset="0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hr-HR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600" i="1">
                                      <a:latin typeface="Cambria Math" panose="02040503050406030204" pitchFamily="18" charset="0"/>
                                    </a:rPr>
                                    <m:t>𝑅𝑥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6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hr-HR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600" dirty="0"/>
              </a:p>
            </p:txBody>
          </p:sp>
        </mc:Choice>
        <mc:Fallback xmlns="">
          <p:sp>
            <p:nvSpPr>
              <p:cNvPr id="68" name="Pravokutnik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310" y="4924710"/>
                <a:ext cx="2006190" cy="5934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upa 74"/>
          <p:cNvGrpSpPr/>
          <p:nvPr/>
        </p:nvGrpSpPr>
        <p:grpSpPr>
          <a:xfrm>
            <a:off x="281221" y="5108209"/>
            <a:ext cx="3341764" cy="1586627"/>
            <a:chOff x="337686" y="5206256"/>
            <a:chExt cx="3341764" cy="1586627"/>
          </a:xfrm>
        </p:grpSpPr>
        <p:grpSp>
          <p:nvGrpSpPr>
            <p:cNvPr id="73" name="Grupa 72"/>
            <p:cNvGrpSpPr/>
            <p:nvPr/>
          </p:nvGrpSpPr>
          <p:grpSpPr>
            <a:xfrm>
              <a:off x="337686" y="5206256"/>
              <a:ext cx="1869609" cy="1586627"/>
              <a:chOff x="980684" y="5167199"/>
              <a:chExt cx="1869609" cy="1586627"/>
            </a:xfrm>
          </p:grpSpPr>
          <p:pic>
            <p:nvPicPr>
              <p:cNvPr id="69" name="Slika 68"/>
              <p:cNvPicPr>
                <a:picLocks noChangeAspect="1"/>
              </p:cNvPicPr>
              <p:nvPr/>
            </p:nvPicPr>
            <p:blipFill>
              <a:blip r:embed="rId2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80684" y="5167199"/>
                <a:ext cx="1842409" cy="154507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Pravokutnik 69"/>
                  <p:cNvSpPr/>
                  <p:nvPr/>
                </p:nvSpPr>
                <p:spPr>
                  <a:xfrm>
                    <a:off x="1718002" y="6476827"/>
                    <a:ext cx="446597" cy="27699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20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𝑅𝑥</m:t>
                              </m:r>
                            </m:sub>
                          </m:sSub>
                        </m:oMath>
                      </m:oMathPara>
                    </a14:m>
                    <a:endParaRPr lang="hr-HR" sz="1200" dirty="0">
                      <a:solidFill>
                        <a:srgbClr val="0033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Pravokutnik 6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18002" y="6476827"/>
                    <a:ext cx="446597" cy="276999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Pravokutnik 70"/>
                  <p:cNvSpPr/>
                  <p:nvPr/>
                </p:nvSpPr>
                <p:spPr>
                  <a:xfrm>
                    <a:off x="2399144" y="5770459"/>
                    <a:ext cx="451149" cy="29161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20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hr-HR" sz="1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oMath>
                      </m:oMathPara>
                    </a14:m>
                    <a:endParaRPr lang="hr-HR" sz="1200" dirty="0">
                      <a:solidFill>
                        <a:srgbClr val="0033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Pravokutnik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9144" y="5770459"/>
                    <a:ext cx="451149" cy="291618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Pravokutnik 71"/>
                  <p:cNvSpPr/>
                  <p:nvPr/>
                </p:nvSpPr>
                <p:spPr>
                  <a:xfrm>
                    <a:off x="1744836" y="5368196"/>
                    <a:ext cx="412099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oMath>
                      </m:oMathPara>
                    </a14:m>
                    <a:endParaRPr lang="hr-HR" sz="1400" dirty="0"/>
                  </a:p>
                </p:txBody>
              </p:sp>
            </mc:Choice>
            <mc:Fallback xmlns="">
              <p:sp>
                <p:nvSpPr>
                  <p:cNvPr id="72" name="Pravokutnik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44836" y="5368196"/>
                    <a:ext cx="412099" cy="307777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4" name="TekstniOkvir 73"/>
            <p:cNvSpPr txBox="1"/>
            <p:nvPr/>
          </p:nvSpPr>
          <p:spPr>
            <a:xfrm>
              <a:off x="2477070" y="5826074"/>
              <a:ext cx="12023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40.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Rezultantna sila.</a:t>
              </a:r>
              <a:endParaRPr lang="hr-H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2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3947161" y="29174"/>
            <a:ext cx="53689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0099"/>
                </a:solidFill>
              </a:rPr>
              <a:t>3.2. Sustav konkurentnih sila</a:t>
            </a:r>
            <a:endParaRPr lang="hr-HR" sz="2400" b="1" dirty="0">
              <a:solidFill>
                <a:srgbClr val="000099"/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4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kstniOkvir 11"/>
              <p:cNvSpPr txBox="1"/>
              <p:nvPr/>
            </p:nvSpPr>
            <p:spPr>
              <a:xfrm>
                <a:off x="3947161" y="724958"/>
                <a:ext cx="30908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400" b="1" dirty="0" smtClean="0">
                    <a:cs typeface="Times New Roman" panose="02020603050405020304" pitchFamily="18" charset="0"/>
                  </a:rPr>
                  <a:t>d) Kut koji rezultanta zatvara sa x osi </a:t>
                </a:r>
                <a14:m>
                  <m:oMath xmlns:m="http://schemas.openxmlformats.org/officeDocument/2006/math">
                    <m:r>
                      <a:rPr lang="hr-HR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𝝆</m:t>
                    </m:r>
                  </m:oMath>
                </a14:m>
                <a:r>
                  <a:rPr lang="hr-HR" sz="1400" b="1" dirty="0" smtClean="0"/>
                  <a:t>:</a:t>
                </a:r>
                <a:endParaRPr lang="hr-HR" sz="1400" b="1" dirty="0"/>
              </a:p>
            </p:txBody>
          </p:sp>
        </mc:Choice>
        <mc:Fallback xmlns="">
          <p:sp>
            <p:nvSpPr>
              <p:cNvPr id="12" name="TekstniOkvir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161" y="724958"/>
                <a:ext cx="3090846" cy="307777"/>
              </a:xfrm>
              <a:prstGeom prst="rect">
                <a:avLst/>
              </a:prstGeom>
              <a:blipFill>
                <a:blip r:embed="rId4"/>
                <a:stretch>
                  <a:fillRect l="-592" t="-4000" b="-2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niOkvir 14"/>
              <p:cNvSpPr txBox="1"/>
              <p:nvPr/>
            </p:nvSpPr>
            <p:spPr>
              <a:xfrm>
                <a:off x="4110098" y="1098752"/>
                <a:ext cx="79189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400" dirty="0" smtClean="0">
                    <a:cs typeface="Times New Roman" panose="02020603050405020304" pitchFamily="18" charset="0"/>
                  </a:rPr>
                  <a:t>Kut koji rezultanta zatvara sa x osi </a:t>
                </a:r>
                <a14:m>
                  <m:oMath xmlns:m="http://schemas.openxmlformats.org/officeDocument/2006/math">
                    <m:r>
                      <a:rPr lang="hr-H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hr-HR" sz="1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hr-HR" sz="1400" dirty="0" smtClean="0"/>
                  <a:t> ovisi u kojem kvadrantu nalazi rezultanta, i računamo ga prema tablici:</a:t>
                </a:r>
                <a:endParaRPr lang="hr-HR" sz="1400" dirty="0"/>
              </a:p>
            </p:txBody>
          </p:sp>
        </mc:Choice>
        <mc:Fallback xmlns="">
          <p:sp>
            <p:nvSpPr>
              <p:cNvPr id="15" name="TekstniOkvir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098" y="1098752"/>
                <a:ext cx="7918963" cy="307777"/>
              </a:xfrm>
              <a:prstGeom prst="rect">
                <a:avLst/>
              </a:prstGeom>
              <a:blipFill>
                <a:blip r:embed="rId5"/>
                <a:stretch>
                  <a:fillRect l="-231" t="-3922" b="-1960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1481" y="1550840"/>
            <a:ext cx="1398269" cy="11341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6699" y="2866672"/>
            <a:ext cx="1373051" cy="1119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1839" y="4168075"/>
            <a:ext cx="1357912" cy="10731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0889" y="5422898"/>
            <a:ext cx="1338861" cy="11449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20" name="Grupa 19"/>
          <p:cNvGrpSpPr/>
          <p:nvPr/>
        </p:nvGrpSpPr>
        <p:grpSpPr>
          <a:xfrm>
            <a:off x="165539" y="2579820"/>
            <a:ext cx="3644462" cy="1869201"/>
            <a:chOff x="337686" y="5206256"/>
            <a:chExt cx="3341764" cy="1586627"/>
          </a:xfrm>
        </p:grpSpPr>
        <p:grpSp>
          <p:nvGrpSpPr>
            <p:cNvPr id="21" name="Grupa 20"/>
            <p:cNvGrpSpPr/>
            <p:nvPr/>
          </p:nvGrpSpPr>
          <p:grpSpPr>
            <a:xfrm>
              <a:off x="337686" y="5206256"/>
              <a:ext cx="1869609" cy="1586627"/>
              <a:chOff x="980684" y="5167199"/>
              <a:chExt cx="1869609" cy="1586627"/>
            </a:xfrm>
          </p:grpSpPr>
          <p:pic>
            <p:nvPicPr>
              <p:cNvPr id="23" name="Slika 22"/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80684" y="5167199"/>
                <a:ext cx="1842409" cy="154507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Pravokutnik 23"/>
                  <p:cNvSpPr/>
                  <p:nvPr/>
                </p:nvSpPr>
                <p:spPr>
                  <a:xfrm>
                    <a:off x="1718002" y="6476827"/>
                    <a:ext cx="446597" cy="27699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20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𝑅𝑥</m:t>
                              </m:r>
                            </m:sub>
                          </m:sSub>
                        </m:oMath>
                      </m:oMathPara>
                    </a14:m>
                    <a:endParaRPr lang="hr-HR" sz="1200" dirty="0">
                      <a:solidFill>
                        <a:srgbClr val="0033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Pravokutnik 6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18002" y="6476827"/>
                    <a:ext cx="446597" cy="276999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Pravokutnik 24"/>
                  <p:cNvSpPr/>
                  <p:nvPr/>
                </p:nvSpPr>
                <p:spPr>
                  <a:xfrm>
                    <a:off x="2399144" y="5770459"/>
                    <a:ext cx="451149" cy="29161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20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hr-HR" sz="1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oMath>
                      </m:oMathPara>
                    </a14:m>
                    <a:endParaRPr lang="hr-HR" sz="1200" dirty="0">
                      <a:solidFill>
                        <a:srgbClr val="0033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Pravokutnik 7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9144" y="5770459"/>
                    <a:ext cx="451149" cy="291618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Pravokutnik 25"/>
                  <p:cNvSpPr/>
                  <p:nvPr/>
                </p:nvSpPr>
                <p:spPr>
                  <a:xfrm>
                    <a:off x="1744836" y="5368196"/>
                    <a:ext cx="412099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oMath>
                      </m:oMathPara>
                    </a14:m>
                    <a:endParaRPr lang="hr-HR" sz="1400" dirty="0"/>
                  </a:p>
                </p:txBody>
              </p:sp>
            </mc:Choice>
            <mc:Fallback xmlns="">
              <p:sp>
                <p:nvSpPr>
                  <p:cNvPr id="72" name="Pravokutnik 7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44836" y="5368196"/>
                    <a:ext cx="412099" cy="307777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2" name="TekstniOkvir 21"/>
            <p:cNvSpPr txBox="1"/>
            <p:nvPr/>
          </p:nvSpPr>
          <p:spPr>
            <a:xfrm>
              <a:off x="2477070" y="5826074"/>
              <a:ext cx="12023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Slika 40. </a:t>
              </a:r>
            </a:p>
            <a:p>
              <a:r>
                <a:rPr lang="hr-H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Rezultantna sila.</a:t>
              </a:r>
              <a:endParaRPr lang="hr-H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niOkvir 8"/>
              <p:cNvSpPr txBox="1"/>
              <p:nvPr/>
            </p:nvSpPr>
            <p:spPr>
              <a:xfrm>
                <a:off x="5739119" y="1528835"/>
                <a:ext cx="4328806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1400" b="1" dirty="0" smtClean="0"/>
                  <a:t>I. Kvadrant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r-HR" sz="14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𝑹𝒙</m:t>
                                </m:r>
                              </m:sub>
                            </m:s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, +</m:t>
                            </m:r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𝑹𝒚</m:t>
                            </m:r>
                          </m:sub>
                        </m:sSub>
                      </m:e>
                    </m:d>
                  </m:oMath>
                </a14:m>
                <a:endParaRPr lang="hr-HR" sz="1400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9" name="TekstniOkvir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119" y="1528835"/>
                <a:ext cx="4328806" cy="342914"/>
              </a:xfrm>
              <a:prstGeom prst="rect">
                <a:avLst/>
              </a:prstGeom>
              <a:blipFill>
                <a:blip r:embed="rId29"/>
                <a:stretch>
                  <a:fillRect l="-422" b="-1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kstniOkvir 9"/>
              <p:cNvSpPr txBox="1"/>
              <p:nvPr/>
            </p:nvSpPr>
            <p:spPr>
              <a:xfrm>
                <a:off x="6203026" y="2012296"/>
                <a:ext cx="1437508" cy="5122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𝐚𝐫𝐜𝐭𝐚𝐧</m:t>
                      </m:r>
                      <m:f>
                        <m:fPr>
                          <m:ctrlP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10" name="TekstniOkvir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026" y="2012296"/>
                <a:ext cx="1437508" cy="512256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5739119" y="2845105"/>
                <a:ext cx="4328806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1400" b="1" dirty="0" smtClean="0"/>
                  <a:t>II. Kvadrant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r-HR" sz="14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𝑹𝒙</m:t>
                                </m:r>
                              </m:sub>
                            </m:s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, +</m:t>
                            </m:r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𝑹𝒚</m:t>
                            </m:r>
                          </m:sub>
                        </m:sSub>
                      </m:e>
                    </m:d>
                  </m:oMath>
                </a14:m>
                <a:endParaRPr lang="hr-HR" sz="1400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119" y="2845105"/>
                <a:ext cx="4328806" cy="342914"/>
              </a:xfrm>
              <a:prstGeom prst="rect">
                <a:avLst/>
              </a:prstGeom>
              <a:blipFill>
                <a:blip r:embed="rId31"/>
                <a:stretch>
                  <a:fillRect l="-422" b="-1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kstniOkvir 27"/>
              <p:cNvSpPr txBox="1"/>
              <p:nvPr/>
            </p:nvSpPr>
            <p:spPr>
              <a:xfrm>
                <a:off x="6203026" y="3309154"/>
                <a:ext cx="2243691" cy="5122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hr-HR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𝐚𝐫𝐜𝐭𝐚𝐧</m:t>
                      </m:r>
                      <m:f>
                        <m:fPr>
                          <m:ctrlPr>
                            <a:rPr lang="hr-H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latin typeface="Cambria Math" panose="02040503050406030204" pitchFamily="18" charset="0"/>
                                </a:rPr>
                                <m:t>𝑹𝒚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hr-H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𝑹𝒙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28" name="TekstniOkvir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026" y="3309154"/>
                <a:ext cx="2243691" cy="512256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kstniOkvir 28"/>
              <p:cNvSpPr txBox="1"/>
              <p:nvPr/>
            </p:nvSpPr>
            <p:spPr>
              <a:xfrm>
                <a:off x="5739119" y="4158356"/>
                <a:ext cx="4328806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1400" b="1" dirty="0" smtClean="0"/>
                  <a:t>III. Kvadrant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r-HR" sz="14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𝑹𝒙</m:t>
                                </m:r>
                              </m:sub>
                            </m:s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hr-HR" sz="14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𝑹𝒚</m:t>
                            </m:r>
                          </m:sub>
                        </m:sSub>
                      </m:e>
                    </m:d>
                  </m:oMath>
                </a14:m>
                <a:endParaRPr lang="hr-HR" sz="1400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9" name="TekstniOkvir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119" y="4158356"/>
                <a:ext cx="4328806" cy="342914"/>
              </a:xfrm>
              <a:prstGeom prst="rect">
                <a:avLst/>
              </a:prstGeom>
              <a:blipFill>
                <a:blip r:embed="rId33"/>
                <a:stretch>
                  <a:fillRect l="-422" b="-1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kstniOkvir 29"/>
              <p:cNvSpPr txBox="1"/>
              <p:nvPr/>
            </p:nvSpPr>
            <p:spPr>
              <a:xfrm>
                <a:off x="6203026" y="4622405"/>
                <a:ext cx="2252027" cy="5478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hr-HR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𝐚𝐫𝐜𝐭𝐚𝐧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hr-HR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𝑹𝒚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𝑹𝒙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30" name="TekstniOkvir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026" y="4622405"/>
                <a:ext cx="2252027" cy="54784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kstniOkvir 30"/>
              <p:cNvSpPr txBox="1"/>
              <p:nvPr/>
            </p:nvSpPr>
            <p:spPr>
              <a:xfrm>
                <a:off x="5739119" y="5406187"/>
                <a:ext cx="4328806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1400" b="1" dirty="0" smtClean="0"/>
                  <a:t>IV. Kvadrant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hr-HR" sz="14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hr-HR" sz="14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𝑹𝒙</m:t>
                                </m:r>
                              </m:sub>
                            </m:s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hr-HR" sz="14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hr-HR" sz="14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𝑹𝒚</m:t>
                            </m:r>
                          </m:sub>
                        </m:sSub>
                      </m:e>
                    </m:d>
                  </m:oMath>
                </a14:m>
                <a:endParaRPr lang="hr-HR" sz="1400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1" name="TekstniOkvir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119" y="5406187"/>
                <a:ext cx="4328806" cy="342914"/>
              </a:xfrm>
              <a:prstGeom prst="rect">
                <a:avLst/>
              </a:prstGeom>
              <a:blipFill>
                <a:blip r:embed="rId35"/>
                <a:stretch>
                  <a:fillRect l="-422" b="-1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kstniOkvir 31"/>
              <p:cNvSpPr txBox="1"/>
              <p:nvPr/>
            </p:nvSpPr>
            <p:spPr>
              <a:xfrm>
                <a:off x="6203026" y="5870236"/>
                <a:ext cx="2246897" cy="5580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𝟑𝟔𝟎</m:t>
                      </m:r>
                      <m:r>
                        <a:rPr lang="hr-HR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hr-HR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𝐚𝐫𝐜𝐭𝐚𝐧</m:t>
                      </m:r>
                      <m:f>
                        <m:fPr>
                          <m:ctrlPr>
                            <a:rPr lang="hr-HR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hr-HR" sz="1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600" b="1" i="1">
                                      <a:latin typeface="Cambria Math" panose="02040503050406030204" pitchFamily="18" charset="0"/>
                                    </a:rPr>
                                    <m:t>𝑹𝒚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hr-HR" sz="1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6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600" b="1" i="1">
                                  <a:latin typeface="Cambria Math" panose="02040503050406030204" pitchFamily="18" charset="0"/>
                                </a:rPr>
                                <m:t>𝑹𝒙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600" b="1" dirty="0"/>
              </a:p>
            </p:txBody>
          </p:sp>
        </mc:Choice>
        <mc:Fallback xmlns="">
          <p:sp>
            <p:nvSpPr>
              <p:cNvPr id="32" name="TekstniOkvir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026" y="5870236"/>
                <a:ext cx="2246897" cy="55803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3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3947161" y="0"/>
            <a:ext cx="8244838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5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3947161" y="29174"/>
            <a:ext cx="53689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400" b="1" dirty="0" smtClean="0">
                <a:solidFill>
                  <a:srgbClr val="000099"/>
                </a:solidFill>
              </a:rPr>
              <a:t>3.2. Sustav konkurentnih sila</a:t>
            </a:r>
          </a:p>
          <a:p>
            <a:r>
              <a:rPr lang="hr-HR" sz="1400" b="1" dirty="0">
                <a:solidFill>
                  <a:srgbClr val="000099"/>
                </a:solidFill>
              </a:rPr>
              <a:t>R</a:t>
            </a:r>
            <a:r>
              <a:rPr lang="hr-HR" sz="1400" b="1" dirty="0" smtClean="0">
                <a:solidFill>
                  <a:srgbClr val="000099"/>
                </a:solidFill>
              </a:rPr>
              <a:t>ješavanja zadatka - ANALITIČKI</a:t>
            </a:r>
            <a:endParaRPr lang="hr-HR" sz="1400" b="1" dirty="0">
              <a:solidFill>
                <a:srgbClr val="000099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3947161" y="811270"/>
            <a:ext cx="8244839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Grafičko zbrajanje konkurentnih sila se obavlja metodom paralelograma ili metodom poligona sila. Za ispravno konstruiranje paralelograma ili poligona sila i ovdje je potrebno sve sile preko usvojenog mjerila preračunati u dužinske iznose.</a:t>
            </a:r>
          </a:p>
        </p:txBody>
      </p:sp>
      <p:sp>
        <p:nvSpPr>
          <p:cNvPr id="5" name="Pravokutnik 4"/>
          <p:cNvSpPr/>
          <p:nvPr/>
        </p:nvSpPr>
        <p:spPr>
          <a:xfrm>
            <a:off x="3947160" y="2097871"/>
            <a:ext cx="8244839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 paralelograma </a:t>
            </a:r>
            <a:r>
              <a:rPr lang="hr-H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radi postupno, zbrajajući prvo dvije sile u rezultantu, a zatim se ta rezultanta zbraja sa sljedećom silom. Zadnja dobivena rezultanta predstavlja ukupni zbroj konkurentnog sustava sila.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3947160" y="3119945"/>
            <a:ext cx="8244840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 poligona </a:t>
            </a:r>
            <a:r>
              <a:rPr lang="hr-H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jednostavnija jer se sile nanose jedna na drugu, poštujući njihov iznos, nagib i smjer djelovanja. Rezultantna sila se dobije ako se spoji hvatište prve i kraj zadnje nanesene sile. Njezino usmjerenje je od hvatišta prve prema kraju zadnje sile u poligonu.</a:t>
            </a:r>
          </a:p>
        </p:txBody>
      </p:sp>
      <p:sp>
        <p:nvSpPr>
          <p:cNvPr id="7" name="Pravokutnik 6"/>
          <p:cNvSpPr/>
          <p:nvPr/>
        </p:nvSpPr>
        <p:spPr>
          <a:xfrm>
            <a:off x="4221481" y="4142019"/>
            <a:ext cx="7970518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Iznos rezultantne sile se dobije ako njezin dužinski iznos pomnožimo s usvojenim mjerilom: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kstniOkvir 7"/>
              <p:cNvSpPr txBox="1"/>
              <p:nvPr/>
            </p:nvSpPr>
            <p:spPr>
              <a:xfrm>
                <a:off x="7105650" y="4859326"/>
                <a:ext cx="15436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hr-H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hr-H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e>
                      </m:d>
                      <m:r>
                        <a:rPr lang="hr-H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</m:oMath>
                  </m:oMathPara>
                </a14:m>
                <a:endParaRPr lang="hr-H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kstniOkvir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650" y="4859326"/>
                <a:ext cx="1543692" cy="276999"/>
              </a:xfrm>
              <a:prstGeom prst="rect">
                <a:avLst/>
              </a:prstGeom>
              <a:blipFill>
                <a:blip r:embed="rId4"/>
                <a:stretch>
                  <a:fillRect l="-3557" r="-1581" b="-1521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utnik 8"/>
              <p:cNvSpPr/>
              <p:nvPr/>
            </p:nvSpPr>
            <p:spPr>
              <a:xfrm>
                <a:off x="3947160" y="5372224"/>
                <a:ext cx="5078570" cy="355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lnSpc>
                    <a:spcPct val="107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hr-HR" sz="1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Nagib rezultantne </a:t>
                </a:r>
                <a:r>
                  <a:rPr lang="hr-HR" sz="1600" b="1" dirty="0" smtClean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sile </a:t>
                </a:r>
                <a14:m>
                  <m:oMath xmlns:m="http://schemas.openxmlformats.org/officeDocument/2006/math">
                    <m:r>
                      <a:rPr lang="hr-HR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𝝆</m:t>
                    </m:r>
                  </m:oMath>
                </a14:m>
                <a:r>
                  <a:rPr lang="hr-HR" sz="1600" b="1" dirty="0" smtClean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r-HR" sz="1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 dobije očitavanjem s crteža.</a:t>
                </a:r>
              </a:p>
            </p:txBody>
          </p:sp>
        </mc:Choice>
        <mc:Fallback xmlns="">
          <p:sp>
            <p:nvSpPr>
              <p:cNvPr id="9" name="Pravokutni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160" y="5372224"/>
                <a:ext cx="5078570" cy="355803"/>
              </a:xfrm>
              <a:prstGeom prst="rect">
                <a:avLst/>
              </a:prstGeom>
              <a:blipFill>
                <a:blip r:embed="rId5"/>
                <a:stretch>
                  <a:fillRect l="-480" t="-3390" b="-1694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ravokutnik 11"/>
          <p:cNvSpPr/>
          <p:nvPr/>
        </p:nvSpPr>
        <p:spPr>
          <a:xfrm>
            <a:off x="4244350" y="5869980"/>
            <a:ext cx="5633075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 se kod konkurentnog sustava sila u ravnini svi pravci djelovanja sijeku u jednoj točki, tako i pravac rezultantne sile mora prolaziti kroz tu točku.</a:t>
            </a:r>
          </a:p>
        </p:txBody>
      </p:sp>
      <p:pic>
        <p:nvPicPr>
          <p:cNvPr id="2050" name="Picture 2" descr="Fizika 1 - 3.1 Međudjelovanje tijela, slaganje i rastavljanje sil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5" t="23150" r="28414" b="16223"/>
          <a:stretch/>
        </p:blipFill>
        <p:spPr bwMode="auto">
          <a:xfrm>
            <a:off x="402476" y="1354113"/>
            <a:ext cx="2933468" cy="192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истем сучељних сила у равни. Одређивање резултанте система сучељних сила у  равни. | мeханика, технологија, графика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09" y="3803859"/>
            <a:ext cx="2564553" cy="215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niOkvir 19"/>
          <p:cNvSpPr txBox="1"/>
          <p:nvPr/>
        </p:nvSpPr>
        <p:spPr>
          <a:xfrm>
            <a:off x="402476" y="3342194"/>
            <a:ext cx="1285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41.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Paralelogram sila.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402364" y="6002635"/>
            <a:ext cx="925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41.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Poligon sila.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3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5487295" y="0"/>
            <a:ext cx="6704703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17" name="Pravokutnik 16"/>
          <p:cNvSpPr/>
          <p:nvPr/>
        </p:nvSpPr>
        <p:spPr>
          <a:xfrm>
            <a:off x="118334" y="95979"/>
            <a:ext cx="5368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0099"/>
                </a:solidFill>
              </a:rPr>
              <a:t>3.2. Sustav konkurentnih sila (sila u ravnini)</a:t>
            </a: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6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69710" y="516367"/>
            <a:ext cx="1963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PRIMJER ZADATKA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utnik 4"/>
              <p:cNvSpPr/>
              <p:nvPr/>
            </p:nvSpPr>
            <p:spPr>
              <a:xfrm>
                <a:off x="132398" y="835366"/>
                <a:ext cx="536896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Izračunati iznos i položaj rezultantne sile kojom užad 1, 2 i 3 djeluje na alku (prema slici).</a:t>
                </a:r>
              </a:p>
              <a:p>
                <a:r>
                  <a:rPr lang="hr-H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Zadano</a:t>
                </a:r>
                <a:r>
                  <a:rPr lang="hr-H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: </a:t>
                </a:r>
                <a:endParaRPr lang="hr-H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/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</a:t>
                </a:r>
                <a:r>
                  <a:rPr lang="hr-HR" sz="1400" baseline="-25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12 </a:t>
                </a:r>
                <a:r>
                  <a:rPr lang="hr-H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[kN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], </a:t>
                </a:r>
                <a14:m>
                  <m:oMath xmlns:m="http://schemas.openxmlformats.org/officeDocument/2006/math">
                    <m:r>
                      <a:rPr lang="hr-HR" sz="14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hr-HR" sz="1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=15°</m:t>
                    </m:r>
                  </m:oMath>
                </a14:m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  <a:p>
                <a:pPr marL="628650"/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</a:t>
                </a:r>
                <a:r>
                  <a:rPr lang="hr-HR" sz="1400" baseline="-25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</a:t>
                </a:r>
                <a:r>
                  <a:rPr lang="hr-H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16 [kN],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= 90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hr-H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/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</a:t>
                </a:r>
                <a:r>
                  <a:rPr lang="hr-HR" sz="1400" baseline="-25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3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= </a:t>
                </a:r>
                <a:r>
                  <a:rPr lang="hr-H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4[kN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140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120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hr-H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Pravoku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98" y="835366"/>
                <a:ext cx="5368960" cy="1384995"/>
              </a:xfrm>
              <a:prstGeom prst="rect">
                <a:avLst/>
              </a:prstGeom>
              <a:blipFill>
                <a:blip r:embed="rId4"/>
                <a:stretch>
                  <a:fillRect l="-341" t="-881" b="-39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21329" y="1191929"/>
            <a:ext cx="2534984" cy="1540697"/>
          </a:xfrm>
          <a:prstGeom prst="rect">
            <a:avLst/>
          </a:prstGeom>
        </p:spPr>
      </p:pic>
      <p:sp>
        <p:nvSpPr>
          <p:cNvPr id="15" name="Pravokutnik 14"/>
          <p:cNvSpPr/>
          <p:nvPr/>
        </p:nvSpPr>
        <p:spPr>
          <a:xfrm>
            <a:off x="5501358" y="95979"/>
            <a:ext cx="2247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ANALITIČKA METODA</a:t>
            </a:r>
            <a:endParaRPr lang="hr-H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5532095" y="561082"/>
            <a:ext cx="3883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Rastavljanje sile F</a:t>
            </a:r>
            <a:r>
              <a:rPr lang="hr-HR" sz="16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na x i y komponentu: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310388" y="3706823"/>
            <a:ext cx="1722360" cy="2165108"/>
            <a:chOff x="5613388" y="1075676"/>
            <a:chExt cx="2289985" cy="2838450"/>
          </a:xfrm>
        </p:grpSpPr>
        <p:pic>
          <p:nvPicPr>
            <p:cNvPr id="9" name="Slika 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613388" y="1075676"/>
              <a:ext cx="2289985" cy="283845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kstniOkvir 9"/>
                <p:cNvSpPr txBox="1"/>
                <p:nvPr/>
              </p:nvSpPr>
              <p:spPr>
                <a:xfrm>
                  <a:off x="7503485" y="2883827"/>
                  <a:ext cx="208069" cy="2416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hr-HR" sz="140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</m:acc>
                          </m:e>
                          <m:sub>
                            <m:r>
                              <a:rPr lang="hr-HR" sz="1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r-HR" sz="1400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kstniOkvir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3485" y="2883827"/>
                  <a:ext cx="208069" cy="241605"/>
                </a:xfrm>
                <a:prstGeom prst="rect">
                  <a:avLst/>
                </a:prstGeom>
                <a:blipFill>
                  <a:blip r:embed="rId8"/>
                  <a:stretch>
                    <a:fillRect l="-38462" t="-41935" r="-80769" b="-45161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kstniOkvir 19"/>
                <p:cNvSpPr txBox="1"/>
                <p:nvPr/>
              </p:nvSpPr>
              <p:spPr>
                <a:xfrm>
                  <a:off x="5956165" y="1625897"/>
                  <a:ext cx="212238" cy="2416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hr-HR" sz="140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</m:acc>
                          </m:e>
                          <m:sub>
                            <m:r>
                              <a:rPr lang="hr-HR" sz="1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hr-HR" sz="1400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kstniOkvir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6165" y="1625897"/>
                  <a:ext cx="212238" cy="241605"/>
                </a:xfrm>
                <a:prstGeom prst="rect">
                  <a:avLst/>
                </a:prstGeom>
                <a:blipFill>
                  <a:blip r:embed="rId9"/>
                  <a:stretch>
                    <a:fillRect l="-24242" t="-36842" r="-69697" b="-18421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kstniOkvir 20"/>
                <p:cNvSpPr txBox="1"/>
                <p:nvPr/>
              </p:nvSpPr>
              <p:spPr>
                <a:xfrm>
                  <a:off x="5743927" y="3157446"/>
                  <a:ext cx="212238" cy="24160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hr-HR" sz="14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hr-HR" sz="140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hr-HR" sz="14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</m:acc>
                          </m:e>
                          <m:sub>
                            <m:r>
                              <a:rPr lang="hr-HR" sz="1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hr-HR" sz="1400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kstniOkvir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43927" y="3157446"/>
                  <a:ext cx="212238" cy="241605"/>
                </a:xfrm>
                <a:prstGeom prst="rect">
                  <a:avLst/>
                </a:prstGeom>
                <a:blipFill>
                  <a:blip r:embed="rId10"/>
                  <a:stretch>
                    <a:fillRect l="-25000" t="-36842" r="-71875" b="-18421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kstniOkvir 21"/>
          <p:cNvSpPr txBox="1"/>
          <p:nvPr/>
        </p:nvSpPr>
        <p:spPr>
          <a:xfrm>
            <a:off x="122544" y="3144888"/>
            <a:ext cx="4454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 Izrada skice plana položaja sila i plan zbroja sila: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niOkvir 12"/>
              <p:cNvSpPr txBox="1"/>
              <p:nvPr/>
            </p:nvSpPr>
            <p:spPr>
              <a:xfrm>
                <a:off x="5938141" y="997405"/>
                <a:ext cx="1309589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13" name="TekstniOkvir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141" y="997405"/>
                <a:ext cx="1309589" cy="241605"/>
              </a:xfrm>
              <a:prstGeom prst="rect">
                <a:avLst/>
              </a:prstGeom>
              <a:blipFill>
                <a:blip r:embed="rId11"/>
                <a:stretch>
                  <a:fillRect l="-2791" r="-1395" b="-1538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5938141" y="1332084"/>
                <a:ext cx="1291957" cy="266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141" y="1332084"/>
                <a:ext cx="1291957" cy="266291"/>
              </a:xfrm>
              <a:prstGeom prst="rect">
                <a:avLst/>
              </a:prstGeom>
              <a:blipFill>
                <a:blip r:embed="rId12"/>
                <a:stretch>
                  <a:fillRect l="-2830" r="-1415" b="-209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7253204" y="1012378"/>
                <a:ext cx="115826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204" y="1012378"/>
                <a:ext cx="1158266" cy="215444"/>
              </a:xfrm>
              <a:prstGeom prst="rect">
                <a:avLst/>
              </a:prstGeom>
              <a:blipFill>
                <a:blip r:embed="rId13"/>
                <a:stretch>
                  <a:fillRect l="-1579" r="-2632" b="-85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niOkvir 24"/>
              <p:cNvSpPr txBox="1"/>
              <p:nvPr/>
            </p:nvSpPr>
            <p:spPr>
              <a:xfrm>
                <a:off x="8388503" y="1012378"/>
                <a:ext cx="11201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𝟓𝟗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5" name="TekstniOkvir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503" y="1012378"/>
                <a:ext cx="1120178" cy="215444"/>
              </a:xfrm>
              <a:prstGeom prst="rect">
                <a:avLst/>
              </a:prstGeom>
              <a:blipFill>
                <a:blip r:embed="rId14"/>
                <a:stretch>
                  <a:fillRect l="-1087" t="-2857" r="-4891" b="-3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7267608" y="1361163"/>
                <a:ext cx="113742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608" y="1361163"/>
                <a:ext cx="1137426" cy="215444"/>
              </a:xfrm>
              <a:prstGeom prst="rect">
                <a:avLst/>
              </a:prstGeom>
              <a:blipFill>
                <a:blip r:embed="rId15"/>
                <a:stretch>
                  <a:fillRect l="-1070" r="-3209" b="-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8399519" y="1361163"/>
                <a:ext cx="97270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9519" y="1361163"/>
                <a:ext cx="972702" cy="215444"/>
              </a:xfrm>
              <a:prstGeom prst="rect">
                <a:avLst/>
              </a:prstGeom>
              <a:blipFill>
                <a:blip r:embed="rId16"/>
                <a:stretch>
                  <a:fillRect l="-1887" t="-2778" r="-6289" b="-30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kstniOkvir 27"/>
          <p:cNvSpPr txBox="1"/>
          <p:nvPr/>
        </p:nvSpPr>
        <p:spPr>
          <a:xfrm>
            <a:off x="5532095" y="1586142"/>
            <a:ext cx="3883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Rastavljanje sile F</a:t>
            </a:r>
            <a:r>
              <a:rPr lang="hr-HR" sz="16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na x i y komponentu: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kstniOkvir 34"/>
              <p:cNvSpPr txBox="1"/>
              <p:nvPr/>
            </p:nvSpPr>
            <p:spPr>
              <a:xfrm>
                <a:off x="5906988" y="1894968"/>
                <a:ext cx="658642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5" name="TekstniOkvir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988" y="1894968"/>
                <a:ext cx="658642" cy="241605"/>
              </a:xfrm>
              <a:prstGeom prst="rect">
                <a:avLst/>
              </a:prstGeom>
              <a:blipFill>
                <a:blip r:embed="rId17"/>
                <a:stretch>
                  <a:fillRect l="-5556" r="-5556" b="-1538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kstniOkvir 35"/>
              <p:cNvSpPr txBox="1"/>
              <p:nvPr/>
            </p:nvSpPr>
            <p:spPr>
              <a:xfrm>
                <a:off x="5906988" y="2236692"/>
                <a:ext cx="1617046" cy="266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6" name="TekstniOkvir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988" y="2236692"/>
                <a:ext cx="1617046" cy="266291"/>
              </a:xfrm>
              <a:prstGeom prst="rect">
                <a:avLst/>
              </a:prstGeom>
              <a:blipFill>
                <a:blip r:embed="rId18"/>
                <a:stretch>
                  <a:fillRect l="-1509" r="-3019" b="-2045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kstniOkvir 36"/>
          <p:cNvSpPr txBox="1"/>
          <p:nvPr/>
        </p:nvSpPr>
        <p:spPr>
          <a:xfrm>
            <a:off x="5532095" y="2453018"/>
            <a:ext cx="3883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 Rastavljanje sile F</a:t>
            </a:r>
            <a:r>
              <a:rPr lang="hr-HR" sz="16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na x i y komponentu: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kstniOkvir 37"/>
              <p:cNvSpPr txBox="1"/>
              <p:nvPr/>
            </p:nvSpPr>
            <p:spPr>
              <a:xfrm>
                <a:off x="5821912" y="3039614"/>
                <a:ext cx="2156039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°−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8" name="TekstniOkvir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912" y="3039614"/>
                <a:ext cx="2156039" cy="241605"/>
              </a:xfrm>
              <a:prstGeom prst="rect">
                <a:avLst/>
              </a:prstGeom>
              <a:blipFill>
                <a:blip r:embed="rId19"/>
                <a:stretch>
                  <a:fillRect l="-1412" b="-2307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niOkvir 38"/>
              <p:cNvSpPr txBox="1"/>
              <p:nvPr/>
            </p:nvSpPr>
            <p:spPr>
              <a:xfrm>
                <a:off x="5802147" y="3375015"/>
                <a:ext cx="2003754" cy="266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°−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𝜸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147" y="3375015"/>
                <a:ext cx="2003754" cy="266291"/>
              </a:xfrm>
              <a:prstGeom prst="rect">
                <a:avLst/>
              </a:prstGeom>
              <a:blipFill>
                <a:blip r:embed="rId20"/>
                <a:stretch>
                  <a:fillRect l="-1524" b="-209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Pravokutnik 39"/>
              <p:cNvSpPr/>
              <p:nvPr/>
            </p:nvSpPr>
            <p:spPr>
              <a:xfrm>
                <a:off x="7836140" y="3022023"/>
                <a:ext cx="206595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hr-HR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°−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𝟏𝟐𝟎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0" name="Pravokutnik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140" y="3022023"/>
                <a:ext cx="2065950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Pravokutnik 40"/>
              <p:cNvSpPr/>
              <p:nvPr/>
            </p:nvSpPr>
            <p:spPr>
              <a:xfrm>
                <a:off x="7734533" y="3354271"/>
                <a:ext cx="204511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hr-HR" sz="1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𝟏𝟖𝟎</m:t>
                              </m:r>
                              <m:r>
                                <a:rPr lang="hr-HR" sz="1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°−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𝟏𝟐𝟎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1" name="Pravokutnik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533" y="3354271"/>
                <a:ext cx="2045112" cy="30777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ravokutnik 41"/>
              <p:cNvSpPr/>
              <p:nvPr/>
            </p:nvSpPr>
            <p:spPr>
              <a:xfrm>
                <a:off x="9747968" y="3022023"/>
                <a:ext cx="105048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2" name="Pravokutnik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7968" y="3022023"/>
                <a:ext cx="1050480" cy="307777"/>
              </a:xfrm>
              <a:prstGeom prst="rect">
                <a:avLst/>
              </a:prstGeom>
              <a:blipFill>
                <a:blip r:embed="rId23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Pravokutnik 42"/>
              <p:cNvSpPr/>
              <p:nvPr/>
            </p:nvSpPr>
            <p:spPr>
              <a:xfrm>
                <a:off x="9625803" y="3354270"/>
                <a:ext cx="121026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𝟒𝟔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3" name="Pravokutnik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5803" y="3354270"/>
                <a:ext cx="1210268" cy="307777"/>
              </a:xfrm>
              <a:prstGeom prst="rect">
                <a:avLst/>
              </a:prstGeom>
              <a:blipFill>
                <a:blip r:embed="rId24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kstniOkvir 43"/>
          <p:cNvSpPr txBox="1"/>
          <p:nvPr/>
        </p:nvSpPr>
        <p:spPr>
          <a:xfrm>
            <a:off x="5721093" y="2710990"/>
            <a:ext cx="3651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smtClean="0">
                <a:solidFill>
                  <a:srgbClr val="FF0000"/>
                </a:solidFill>
              </a:rPr>
              <a:t>Obavezno paziti na predznak komponente sila:</a:t>
            </a:r>
            <a:endParaRPr lang="hr-HR" sz="1400" b="1" dirty="0">
              <a:solidFill>
                <a:srgbClr val="FF0000"/>
              </a:solidFill>
            </a:endParaRPr>
          </a:p>
        </p:txBody>
      </p:sp>
      <p:sp>
        <p:nvSpPr>
          <p:cNvPr id="45" name="TekstniOkvir 44"/>
          <p:cNvSpPr txBox="1"/>
          <p:nvPr/>
        </p:nvSpPr>
        <p:spPr>
          <a:xfrm>
            <a:off x="5532095" y="3659348"/>
            <a:ext cx="2285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Rezultanta po x i y osi: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niOkvir 2"/>
              <p:cNvSpPr txBox="1"/>
              <p:nvPr/>
            </p:nvSpPr>
            <p:spPr>
              <a:xfrm>
                <a:off x="5771721" y="4040282"/>
                <a:ext cx="1823128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𝑹𝒙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" name="TekstniOkvi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721" y="4040282"/>
                <a:ext cx="1823128" cy="241605"/>
              </a:xfrm>
              <a:prstGeom prst="rect">
                <a:avLst/>
              </a:prstGeom>
              <a:blipFill>
                <a:blip r:embed="rId25"/>
                <a:stretch>
                  <a:fillRect l="-1672" b="-1538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kstniOkvir 45"/>
              <p:cNvSpPr txBox="1"/>
              <p:nvPr/>
            </p:nvSpPr>
            <p:spPr>
              <a:xfrm>
                <a:off x="7660936" y="4055255"/>
                <a:ext cx="136466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𝟓𝟗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6" name="TekstniOkvir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936" y="4055255"/>
                <a:ext cx="1364668" cy="215444"/>
              </a:xfrm>
              <a:prstGeom prst="rect">
                <a:avLst/>
              </a:prstGeom>
              <a:blipFill>
                <a:blip r:embed="rId26"/>
                <a:stretch>
                  <a:fillRect l="-1339" r="-2232" b="-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kstniOkvir 46"/>
              <p:cNvSpPr txBox="1"/>
              <p:nvPr/>
            </p:nvSpPr>
            <p:spPr>
              <a:xfrm>
                <a:off x="9010894" y="4055255"/>
                <a:ext cx="10127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𝟓𝟗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7" name="TekstniOkvir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894" y="4055255"/>
                <a:ext cx="1012778" cy="215444"/>
              </a:xfrm>
              <a:prstGeom prst="rect">
                <a:avLst/>
              </a:prstGeom>
              <a:blipFill>
                <a:blip r:embed="rId27"/>
                <a:stretch>
                  <a:fillRect l="-1205" t="-2778" r="-6024" b="-30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kstniOkvir 47"/>
              <p:cNvSpPr txBox="1"/>
              <p:nvPr/>
            </p:nvSpPr>
            <p:spPr>
              <a:xfrm>
                <a:off x="5791486" y="4433025"/>
                <a:ext cx="1835951" cy="266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𝑹𝒚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48" name="TekstniOkvir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486" y="4433025"/>
                <a:ext cx="1835951" cy="266291"/>
              </a:xfrm>
              <a:prstGeom prst="rect">
                <a:avLst/>
              </a:prstGeom>
              <a:blipFill>
                <a:blip r:embed="rId28"/>
                <a:stretch>
                  <a:fillRect l="-1661" r="-1661" b="-2045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kstniOkvir 48"/>
              <p:cNvSpPr txBox="1"/>
              <p:nvPr/>
            </p:nvSpPr>
            <p:spPr>
              <a:xfrm>
                <a:off x="7660784" y="4462104"/>
                <a:ext cx="159017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𝟏𝟔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hr-HR" sz="1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hr-HR" sz="1400" b="1" dirty="0" smtClean="0"/>
                  <a:t>6</a:t>
                </a:r>
                <a:endParaRPr lang="hr-HR" sz="1400" b="1" dirty="0"/>
              </a:p>
            </p:txBody>
          </p:sp>
        </mc:Choice>
        <mc:Fallback xmlns="">
          <p:sp>
            <p:nvSpPr>
              <p:cNvPr id="49" name="TekstniOkvir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784" y="4462104"/>
                <a:ext cx="1590179" cy="215444"/>
              </a:xfrm>
              <a:prstGeom prst="rect">
                <a:avLst/>
              </a:prstGeom>
              <a:blipFill>
                <a:blip r:embed="rId29"/>
                <a:stretch>
                  <a:fillRect l="-2682" t="-25714" r="-5747" b="-5142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kstniOkvir 49"/>
              <p:cNvSpPr txBox="1"/>
              <p:nvPr/>
            </p:nvSpPr>
            <p:spPr>
              <a:xfrm>
                <a:off x="9310337" y="4462104"/>
                <a:ext cx="11201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50" name="TekstniOkvir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337" y="4462104"/>
                <a:ext cx="1120178" cy="215444"/>
              </a:xfrm>
              <a:prstGeom prst="rect">
                <a:avLst/>
              </a:prstGeom>
              <a:blipFill>
                <a:blip r:embed="rId30"/>
                <a:stretch>
                  <a:fillRect l="-1087" t="-2857" r="-4891" b="-3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kstniOkvir 50"/>
          <p:cNvSpPr txBox="1"/>
          <p:nvPr/>
        </p:nvSpPr>
        <p:spPr>
          <a:xfrm>
            <a:off x="5532095" y="4729122"/>
            <a:ext cx="2059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6. Rezultanta svih sila: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niOkvir 5"/>
              <p:cNvSpPr txBox="1"/>
              <p:nvPr/>
            </p:nvSpPr>
            <p:spPr>
              <a:xfrm>
                <a:off x="5822764" y="5086041"/>
                <a:ext cx="1558888" cy="438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400" b="1" i="1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400" b="1" i="1">
                                      <a:latin typeface="Cambria Math" panose="02040503050406030204" pitchFamily="18" charset="0"/>
                                    </a:rPr>
                                    <m:t>𝑹𝒙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400" b="1" i="1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hr-HR" sz="1400" b="1" i="1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  <m:r>
                                    <a:rPr lang="hr-HR" sz="14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6" name="TekstniOkvir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764" y="5086041"/>
                <a:ext cx="1558888" cy="438390"/>
              </a:xfrm>
              <a:prstGeom prst="rect">
                <a:avLst/>
              </a:prstGeom>
              <a:blipFill>
                <a:blip r:embed="rId31"/>
                <a:stretch>
                  <a:fillRect l="-2344" r="-391" b="-13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kstniOkvir 51"/>
              <p:cNvSpPr txBox="1"/>
              <p:nvPr/>
            </p:nvSpPr>
            <p:spPr>
              <a:xfrm>
                <a:off x="7426384" y="5174072"/>
                <a:ext cx="1623330" cy="2668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𝟓𝟗</m:t>
                              </m:r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𝟐𝟐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hr-HR" sz="1400" b="1" i="1" smtClean="0">
                                  <a:latin typeface="Cambria Math" panose="02040503050406030204" pitchFamily="18" charset="0"/>
                                </a:rPr>
                                <m:t>𝟓𝟕</m:t>
                              </m:r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2" name="TekstniOkvir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384" y="5174072"/>
                <a:ext cx="1623330" cy="266868"/>
              </a:xfrm>
              <a:prstGeom prst="rect">
                <a:avLst/>
              </a:prstGeom>
              <a:blipFill>
                <a:blip r:embed="rId32"/>
                <a:stretch>
                  <a:fillRect l="-749" b="-454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kstniOkvir 52"/>
              <p:cNvSpPr txBox="1"/>
              <p:nvPr/>
            </p:nvSpPr>
            <p:spPr>
              <a:xfrm>
                <a:off x="9089793" y="5211863"/>
                <a:ext cx="117307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𝟓𝟐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  [</m:t>
                      </m:r>
                      <m:r>
                        <a:rPr lang="hr-HR" sz="1400" b="1" i="0" smtClean="0">
                          <a:latin typeface="Cambria Math" panose="02040503050406030204" pitchFamily="18" charset="0"/>
                        </a:rPr>
                        <m:t>𝐤𝐍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53" name="TekstniOkvir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9793" y="5211863"/>
                <a:ext cx="1173078" cy="215444"/>
              </a:xfrm>
              <a:prstGeom prst="rect">
                <a:avLst/>
              </a:prstGeom>
              <a:blipFill>
                <a:blip r:embed="rId33"/>
                <a:stretch>
                  <a:fillRect l="-518" t="-2857" r="-4145" b="-3428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kstniOkvir 53"/>
          <p:cNvSpPr txBox="1"/>
          <p:nvPr/>
        </p:nvSpPr>
        <p:spPr>
          <a:xfrm>
            <a:off x="5532095" y="5533376"/>
            <a:ext cx="1645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7. Kut rezultante: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kstniOkvir 54"/>
              <p:cNvSpPr txBox="1"/>
              <p:nvPr/>
            </p:nvSpPr>
            <p:spPr>
              <a:xfrm>
                <a:off x="5764628" y="5817160"/>
                <a:ext cx="24613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r-HR" sz="1400" b="1" dirty="0" smtClean="0">
                    <a:solidFill>
                      <a:srgbClr val="FF0000"/>
                    </a:solidFill>
                  </a:rPr>
                  <a:t>Kut rezultante </a:t>
                </a:r>
                <a14:m>
                  <m:oMath xmlns:m="http://schemas.openxmlformats.org/officeDocument/2006/math">
                    <m:r>
                      <a:rPr lang="hr-HR" sz="1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  <m:r>
                      <a:rPr lang="hr-HR" sz="1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hr-HR" sz="1400" b="1" dirty="0" smtClean="0">
                    <a:solidFill>
                      <a:srgbClr val="FF0000"/>
                    </a:solidFill>
                  </a:rPr>
                  <a:t> (I. kvadrant): </a:t>
                </a:r>
                <a:endParaRPr lang="hr-HR" sz="1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TekstniOkvir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628" y="5817160"/>
                <a:ext cx="2461379" cy="307777"/>
              </a:xfrm>
              <a:prstGeom prst="rect">
                <a:avLst/>
              </a:prstGeom>
              <a:blipFill>
                <a:blip r:embed="rId34"/>
                <a:stretch>
                  <a:fillRect l="-744" t="-1961" b="-1960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Slika 28"/>
          <p:cNvPicPr>
            <a:picLocks noChangeAspect="1"/>
          </p:cNvPicPr>
          <p:nvPr/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98061" y="3641307"/>
            <a:ext cx="1625007" cy="22306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ravokutnik 29"/>
              <p:cNvSpPr/>
              <p:nvPr/>
            </p:nvSpPr>
            <p:spPr>
              <a:xfrm>
                <a:off x="5859074" y="6196860"/>
                <a:ext cx="1443921" cy="5404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hr-HR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𝐚𝐫𝐜𝐭𝐚𝐧</m:t>
                      </m:r>
                      <m:f>
                        <m:fPr>
                          <m:ctrlP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𝑹𝒚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sz="1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hr-HR" sz="1400" b="1" i="1">
                                  <a:latin typeface="Cambria Math" panose="02040503050406030204" pitchFamily="18" charset="0"/>
                                </a:rPr>
                                <m:t>𝑹𝒙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30" name="Pravokutnik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074" y="6196860"/>
                <a:ext cx="1443921" cy="540469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Pravokutnik 55"/>
              <p:cNvSpPr/>
              <p:nvPr/>
            </p:nvSpPr>
            <p:spPr>
              <a:xfrm>
                <a:off x="7149723" y="6216385"/>
                <a:ext cx="1485470" cy="50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𝐚𝐫𝐜𝐭𝐚𝐧</m:t>
                      </m:r>
                      <m:f>
                        <m:fPr>
                          <m:ctrlPr>
                            <a:rPr lang="hr-H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𝟓𝟕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𝟓𝟗</m:t>
                          </m:r>
                        </m:den>
                      </m:f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56" name="Pravokutnik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723" y="6216385"/>
                <a:ext cx="1485470" cy="501419"/>
              </a:xfrm>
              <a:prstGeom prst="rect">
                <a:avLst/>
              </a:prstGeom>
              <a:blipFill>
                <a:blip r:embed="rId38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Pravokutnik 56"/>
              <p:cNvSpPr/>
              <p:nvPr/>
            </p:nvSpPr>
            <p:spPr>
              <a:xfrm>
                <a:off x="8481922" y="6313206"/>
                <a:ext cx="97302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57" name="Pravokutnik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922" y="6313206"/>
                <a:ext cx="973023" cy="307777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Pravokutnik 57"/>
              <p:cNvSpPr/>
              <p:nvPr/>
            </p:nvSpPr>
            <p:spPr>
              <a:xfrm>
                <a:off x="9300185" y="6320692"/>
                <a:ext cx="134806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hr-HR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hr-HR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′′</m:t>
                      </m:r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58" name="Pravokutnik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185" y="6320692"/>
                <a:ext cx="1348061" cy="307777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kstniOkvir 58"/>
          <p:cNvSpPr txBox="1"/>
          <p:nvPr/>
        </p:nvSpPr>
        <p:spPr>
          <a:xfrm>
            <a:off x="321842" y="5976303"/>
            <a:ext cx="128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42.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položaja sila.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TekstniOkvir 59"/>
          <p:cNvSpPr txBox="1"/>
          <p:nvPr/>
        </p:nvSpPr>
        <p:spPr>
          <a:xfrm>
            <a:off x="3113998" y="6007835"/>
            <a:ext cx="1151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Slika 43. </a:t>
            </a:r>
          </a:p>
          <a:p>
            <a:r>
              <a:rPr lang="hr-H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zbroja sila.</a:t>
            </a:r>
            <a:endParaRPr lang="hr-H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3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vni poveznik 18"/>
          <p:cNvCxnSpPr/>
          <p:nvPr/>
        </p:nvCxnSpPr>
        <p:spPr>
          <a:xfrm>
            <a:off x="118334" y="516367"/>
            <a:ext cx="1185492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98" b="25914"/>
          <a:stretch/>
        </p:blipFill>
        <p:spPr>
          <a:xfrm>
            <a:off x="10432687" y="5728027"/>
            <a:ext cx="1713592" cy="1040438"/>
          </a:xfrm>
          <a:prstGeom prst="rect">
            <a:avLst/>
          </a:prstGeom>
        </p:spPr>
      </p:pic>
      <p:sp>
        <p:nvSpPr>
          <p:cNvPr id="18" name="Pravokutnik 17"/>
          <p:cNvSpPr/>
          <p:nvPr/>
        </p:nvSpPr>
        <p:spPr>
          <a:xfrm>
            <a:off x="7915275" y="0"/>
            <a:ext cx="4276724" cy="6858000"/>
          </a:xfrm>
          <a:prstGeom prst="rect">
            <a:avLst/>
          </a:prstGeom>
          <a:solidFill>
            <a:schemeClr val="accent1">
              <a:lumMod val="75000"/>
              <a:alpha val="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sz="2000">
              <a:solidFill>
                <a:schemeClr val="tx1"/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0" y="65201"/>
            <a:ext cx="42214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7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69710" y="516367"/>
            <a:ext cx="1963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PRIMJER ZADATKA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ravokutnik 11"/>
              <p:cNvSpPr/>
              <p:nvPr/>
            </p:nvSpPr>
            <p:spPr>
              <a:xfrm>
                <a:off x="2657338" y="688014"/>
                <a:ext cx="536896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Izračunati iznos i položaj rezultantne sile kojom užad 1, 2 i 3 djeluje na alku (prema slici).</a:t>
                </a:r>
              </a:p>
              <a:p>
                <a:r>
                  <a:rPr lang="hr-HR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Zadano</a:t>
                </a:r>
                <a:r>
                  <a:rPr lang="hr-H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: </a:t>
                </a:r>
                <a:endParaRPr lang="hr-H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/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</a:t>
                </a:r>
                <a:r>
                  <a:rPr lang="hr-HR" sz="1400" baseline="-25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12 </a:t>
                </a:r>
                <a:r>
                  <a:rPr lang="hr-H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[kN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], </a:t>
                </a:r>
                <a14:m>
                  <m:oMath xmlns:m="http://schemas.openxmlformats.org/officeDocument/2006/math">
                    <m:r>
                      <a:rPr lang="hr-HR" sz="14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hr-HR" sz="140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=15°</m:t>
                    </m:r>
                  </m:oMath>
                </a14:m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</a:p>
              <a:p>
                <a:pPr marL="628650"/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</a:t>
                </a:r>
                <a:r>
                  <a:rPr lang="hr-HR" sz="1400" baseline="-25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</a:t>
                </a:r>
                <a:r>
                  <a:rPr lang="hr-H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16 [kN],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= 90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hr-H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 marL="628650"/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</a:t>
                </a:r>
                <a:r>
                  <a:rPr lang="hr-HR" sz="1400" baseline="-25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3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= </a:t>
                </a:r>
                <a:r>
                  <a:rPr lang="hr-H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4[kN</a:t>
                </a:r>
                <a:r>
                  <a:rPr lang="hr-HR" sz="14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sz="140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120</m:t>
                    </m:r>
                    <m:r>
                      <a:rPr lang="hr-HR" sz="140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hr-H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Pravokutni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338" y="688014"/>
                <a:ext cx="5368960" cy="1384995"/>
              </a:xfrm>
              <a:prstGeom prst="rect">
                <a:avLst/>
              </a:prstGeom>
              <a:blipFill>
                <a:blip r:embed="rId4"/>
                <a:stretch>
                  <a:fillRect l="-341" t="-881" b="-352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Slika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514" y="856633"/>
            <a:ext cx="2013763" cy="1223913"/>
          </a:xfrm>
          <a:prstGeom prst="rect">
            <a:avLst/>
          </a:prstGeom>
        </p:spPr>
      </p:pic>
      <p:sp>
        <p:nvSpPr>
          <p:cNvPr id="15" name="Pravokutnik 14"/>
          <p:cNvSpPr/>
          <p:nvPr/>
        </p:nvSpPr>
        <p:spPr>
          <a:xfrm>
            <a:off x="8018711" y="113615"/>
            <a:ext cx="2066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GRAFIČKA METODA</a:t>
            </a:r>
            <a:endParaRPr lang="hr-H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8018711" y="596562"/>
            <a:ext cx="2470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 Određivanje mjerila sila: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kstniOkvir 1"/>
              <p:cNvSpPr txBox="1"/>
              <p:nvPr/>
            </p:nvSpPr>
            <p:spPr>
              <a:xfrm>
                <a:off x="9356463" y="1234419"/>
                <a:ext cx="1048172" cy="410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sub>
                      </m:sSub>
                      <m:r>
                        <a:rPr lang="hr-HR" sz="1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𝒌𝑵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hr-HR" sz="14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den>
                      </m:f>
                    </m:oMath>
                  </m:oMathPara>
                </a14:m>
                <a:endParaRPr lang="hr-HR" sz="1400" b="1" dirty="0"/>
              </a:p>
            </p:txBody>
          </p:sp>
        </mc:Choice>
        <mc:Fallback xmlns="">
          <p:sp>
            <p:nvSpPr>
              <p:cNvPr id="2" name="TekstniOkvi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6463" y="1234419"/>
                <a:ext cx="1048172" cy="410690"/>
              </a:xfrm>
              <a:prstGeom prst="rect">
                <a:avLst/>
              </a:prstGeom>
              <a:blipFill>
                <a:blip r:embed="rId7"/>
                <a:stretch>
                  <a:fillRect l="-3488" t="-4412" r="-5814" b="-1176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utnik 4"/>
          <p:cNvSpPr/>
          <p:nvPr/>
        </p:nvSpPr>
        <p:spPr>
          <a:xfrm>
            <a:off x="8216042" y="900085"/>
            <a:ext cx="37317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Sve sile su djeljive sa 4, pa ćemo uzeti da je 4 kN 1 cm: </a:t>
            </a:r>
            <a:endParaRPr lang="hr-H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8018711" y="1768219"/>
            <a:ext cx="13708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Duljine sila: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niOkvir 5"/>
              <p:cNvSpPr txBox="1"/>
              <p:nvPr/>
            </p:nvSpPr>
            <p:spPr>
              <a:xfrm>
                <a:off x="8226323" y="2204387"/>
                <a:ext cx="683071" cy="4237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6" name="TekstniOkvir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323" y="2204387"/>
                <a:ext cx="683071" cy="423706"/>
              </a:xfrm>
              <a:prstGeom prst="rect">
                <a:avLst/>
              </a:prstGeom>
              <a:blipFill>
                <a:blip r:embed="rId8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utnik 6"/>
              <p:cNvSpPr/>
              <p:nvPr/>
            </p:nvSpPr>
            <p:spPr>
              <a:xfrm>
                <a:off x="8793800" y="2204387"/>
                <a:ext cx="801310" cy="595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12 </m:t>
                          </m:r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</a:rPr>
                            <m:t>kN</m:t>
                          </m:r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hr-HR" sz="1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200" b="0" i="1" dirty="0" smtClean="0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dirty="0" smtClean="0">
                                  <a:latin typeface="Cambria Math" panose="02040503050406030204" pitchFamily="18" charset="0"/>
                                </a:rPr>
                                <m:t>kN</m:t>
                              </m:r>
                            </m:num>
                            <m:den>
                              <m:r>
                                <a:rPr lang="hr-HR" sz="1200" b="0" i="1" dirty="0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dirty="0" smtClean="0">
                                  <a:latin typeface="Cambria Math" panose="02040503050406030204" pitchFamily="18" charset="0"/>
                                </a:rPr>
                                <m:t>cm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7" name="Pravoku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3800" y="2204387"/>
                <a:ext cx="801310" cy="595741"/>
              </a:xfrm>
              <a:prstGeom prst="rect">
                <a:avLst/>
              </a:prstGeom>
              <a:blipFill>
                <a:blip r:embed="rId9"/>
                <a:stretch>
                  <a:fillRect b="-103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Pravokutnik 21"/>
              <p:cNvSpPr/>
              <p:nvPr/>
            </p:nvSpPr>
            <p:spPr>
              <a:xfrm>
                <a:off x="9393513" y="2301423"/>
                <a:ext cx="69230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2" name="Pravokutnik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513" y="2301423"/>
                <a:ext cx="692305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10145415" y="2217232"/>
                <a:ext cx="686662" cy="4237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415" y="2217232"/>
                <a:ext cx="686662" cy="423706"/>
              </a:xfrm>
              <a:prstGeom prst="rect">
                <a:avLst/>
              </a:prstGeom>
              <a:blipFill>
                <a:blip r:embed="rId11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Pravokutnik 23"/>
              <p:cNvSpPr/>
              <p:nvPr/>
            </p:nvSpPr>
            <p:spPr>
              <a:xfrm>
                <a:off x="10722417" y="2217232"/>
                <a:ext cx="801309" cy="595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16 </m:t>
                          </m:r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</a:rPr>
                            <m:t>kN</m:t>
                          </m:r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hr-HR" sz="1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200" b="0" i="1" dirty="0" smtClean="0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dirty="0" smtClean="0">
                                  <a:latin typeface="Cambria Math" panose="02040503050406030204" pitchFamily="18" charset="0"/>
                                </a:rPr>
                                <m:t>kN</m:t>
                              </m:r>
                            </m:num>
                            <m:den>
                              <m:r>
                                <a:rPr lang="hr-HR" sz="1200" b="0" i="1" dirty="0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dirty="0" smtClean="0">
                                  <a:latin typeface="Cambria Math" panose="02040503050406030204" pitchFamily="18" charset="0"/>
                                </a:rPr>
                                <m:t>cm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4" name="Pravokutnik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417" y="2217232"/>
                <a:ext cx="801309" cy="595741"/>
              </a:xfrm>
              <a:prstGeom prst="rect">
                <a:avLst/>
              </a:prstGeom>
              <a:blipFill>
                <a:blip r:embed="rId12"/>
                <a:stretch>
                  <a:fillRect b="-103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Pravokutnik 24"/>
              <p:cNvSpPr/>
              <p:nvPr/>
            </p:nvSpPr>
            <p:spPr>
              <a:xfrm>
                <a:off x="11339672" y="2306026"/>
                <a:ext cx="69230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5" name="Pravokutnik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9672" y="2306026"/>
                <a:ext cx="692305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stniOkvir 25"/>
              <p:cNvSpPr txBox="1"/>
              <p:nvPr/>
            </p:nvSpPr>
            <p:spPr>
              <a:xfrm>
                <a:off x="8274905" y="2831121"/>
                <a:ext cx="686662" cy="4237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sz="12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6" name="TekstniOkvir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905" y="2831121"/>
                <a:ext cx="686662" cy="423706"/>
              </a:xfrm>
              <a:prstGeom prst="rect">
                <a:avLst/>
              </a:prstGeom>
              <a:blipFill>
                <a:blip r:embed="rId14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ravokutnik 26"/>
              <p:cNvSpPr/>
              <p:nvPr/>
            </p:nvSpPr>
            <p:spPr>
              <a:xfrm>
                <a:off x="8851907" y="2821596"/>
                <a:ext cx="731739" cy="595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b="0" i="1" smtClean="0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m:rPr>
                              <m:sty m:val="p"/>
                            </m:rPr>
                            <a:rPr lang="hr-HR" sz="1200" b="0" i="0" smtClean="0">
                              <a:latin typeface="Cambria Math" panose="02040503050406030204" pitchFamily="18" charset="0"/>
                            </a:rPr>
                            <m:t>kN</m:t>
                          </m:r>
                          <m:r>
                            <m:rPr>
                              <m:nor/>
                            </m:rPr>
                            <a:rPr lang="hr-HR" sz="1200" dirty="0"/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hr-HR" sz="12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r-HR" sz="1200" b="0" i="1" dirty="0" smtClean="0">
                                  <a:latin typeface="Cambria Math" panose="02040503050406030204" pitchFamily="18" charset="0"/>
                                </a:rPr>
                                <m:t>4 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dirty="0" smtClean="0">
                                  <a:latin typeface="Cambria Math" panose="02040503050406030204" pitchFamily="18" charset="0"/>
                                </a:rPr>
                                <m:t>kN</m:t>
                              </m:r>
                            </m:num>
                            <m:den>
                              <m:r>
                                <a:rPr lang="hr-HR" sz="1200" b="0" i="1" dirty="0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m:rPr>
                                  <m:sty m:val="p"/>
                                </m:rPr>
                                <a:rPr lang="hr-HR" sz="1200" b="0" i="0" dirty="0" smtClean="0">
                                  <a:latin typeface="Cambria Math" panose="02040503050406030204" pitchFamily="18" charset="0"/>
                                </a:rPr>
                                <m:t>cm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7" name="Pravokutnik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907" y="2821596"/>
                <a:ext cx="731739" cy="59574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ravokutnik 27"/>
              <p:cNvSpPr/>
              <p:nvPr/>
            </p:nvSpPr>
            <p:spPr>
              <a:xfrm>
                <a:off x="9380102" y="2938252"/>
                <a:ext cx="69230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28" name="Pravokutnik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0102" y="2938252"/>
                <a:ext cx="692305" cy="27699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Ravni poveznik 8"/>
          <p:cNvCxnSpPr/>
          <p:nvPr/>
        </p:nvCxnSpPr>
        <p:spPr>
          <a:xfrm>
            <a:off x="156514" y="2236245"/>
            <a:ext cx="7534275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ravokutnik 29"/>
              <p:cNvSpPr/>
              <p:nvPr/>
            </p:nvSpPr>
            <p:spPr>
              <a:xfrm>
                <a:off x="69710" y="2570449"/>
                <a:ext cx="1652247" cy="758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 </m:t>
                      </m:r>
                      <m:r>
                        <m:rPr>
                          <m:sty m:val="p"/>
                        </m:rPr>
                        <a:rPr lang="hr-HR" sz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cm</m:t>
                      </m:r>
                      <m:r>
                        <a:rPr lang="hr-HR" sz="1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hr-HR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=15°</m:t>
                      </m:r>
                    </m:oMath>
                  </m:oMathPara>
                </a14:m>
                <a:endParaRPr lang="hr-HR" sz="1200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 </m:t>
                      </m:r>
                      <m:r>
                        <m:rPr>
                          <m:sty m:val="p"/>
                        </m:rPr>
                        <a:rPr lang="hr-HR" sz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cm</m:t>
                      </m:r>
                      <m:r>
                        <a:rPr lang="hr-HR" sz="1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hr-HR" sz="12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hr-HR" sz="12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90</m:t>
                      </m:r>
                      <m:r>
                        <a:rPr lang="hr-HR" sz="12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2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hr-H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hr-HR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hr-H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 </m:t>
                    </m:r>
                    <m:r>
                      <m:rPr>
                        <m:sty m:val="p"/>
                      </m:rPr>
                      <a:rPr lang="hr-HR" sz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hr-HR" sz="1200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hr-HR" sz="1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hr-HR" sz="1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=120</m:t>
                    </m:r>
                    <m:r>
                      <a:rPr lang="hr-HR" sz="1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hr-HR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Pravokutnik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0" y="2570449"/>
                <a:ext cx="1652247" cy="758093"/>
              </a:xfrm>
              <a:prstGeom prst="rect">
                <a:avLst/>
              </a:prstGeom>
              <a:blipFill>
                <a:blip r:embed="rId17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kstniOkvir 30"/>
          <p:cNvSpPr txBox="1"/>
          <p:nvPr/>
        </p:nvSpPr>
        <p:spPr>
          <a:xfrm>
            <a:off x="91397" y="3361650"/>
            <a:ext cx="1296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/>
              <a:t>Postupak crtanja:</a:t>
            </a:r>
            <a:endParaRPr lang="hr-HR" sz="1200" b="1" dirty="0"/>
          </a:p>
        </p:txBody>
      </p:sp>
      <p:sp>
        <p:nvSpPr>
          <p:cNvPr id="32" name="TekstniOkvir 31"/>
          <p:cNvSpPr txBox="1"/>
          <p:nvPr/>
        </p:nvSpPr>
        <p:spPr>
          <a:xfrm>
            <a:off x="91397" y="2337715"/>
            <a:ext cx="700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/>
              <a:t>Zadano:</a:t>
            </a:r>
            <a:endParaRPr lang="hr-HR" sz="1200" b="1" dirty="0"/>
          </a:p>
        </p:txBody>
      </p:sp>
      <p:sp>
        <p:nvSpPr>
          <p:cNvPr id="33" name="TekstniOkvir 32"/>
          <p:cNvSpPr txBox="1"/>
          <p:nvPr/>
        </p:nvSpPr>
        <p:spPr>
          <a:xfrm>
            <a:off x="118334" y="3619259"/>
            <a:ext cx="20651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/>
              <a:t>1. Nacrtati koordinatni sustav</a:t>
            </a:r>
            <a:endParaRPr lang="hr-HR" sz="1200" b="1" dirty="0"/>
          </a:p>
        </p:txBody>
      </p:sp>
      <p:sp>
        <p:nvSpPr>
          <p:cNvPr id="34" name="TekstniOkvir 33"/>
          <p:cNvSpPr txBox="1"/>
          <p:nvPr/>
        </p:nvSpPr>
        <p:spPr>
          <a:xfrm>
            <a:off x="118334" y="3880960"/>
            <a:ext cx="3568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/>
              <a:t>2. Ucrtati silu F</a:t>
            </a:r>
            <a:r>
              <a:rPr lang="hr-HR" sz="1200" b="1" baseline="-25000" dirty="0" smtClean="0"/>
              <a:t>1</a:t>
            </a:r>
            <a:r>
              <a:rPr lang="hr-HR" sz="1200" b="1" dirty="0" smtClean="0"/>
              <a:t>, pod kutom od 15</a:t>
            </a:r>
            <a:r>
              <a:rPr lang="hr-HR" sz="1200" b="1" dirty="0" smtClean="0">
                <a:ea typeface="Cambria" panose="02040503050406030204" pitchFamily="18" charset="0"/>
              </a:rPr>
              <a:t>°, u odnosu na x os</a:t>
            </a:r>
            <a:endParaRPr lang="hr-HR" sz="1200" b="1" dirty="0"/>
          </a:p>
        </p:txBody>
      </p:sp>
      <p:sp>
        <p:nvSpPr>
          <p:cNvPr id="35" name="TekstniOkvir 34"/>
          <p:cNvSpPr txBox="1"/>
          <p:nvPr/>
        </p:nvSpPr>
        <p:spPr>
          <a:xfrm>
            <a:off x="118334" y="4142661"/>
            <a:ext cx="39615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/>
              <a:t>3. Ucrtati silu F</a:t>
            </a:r>
            <a:r>
              <a:rPr lang="hr-HR" sz="1200" b="1" baseline="-25000" dirty="0" smtClean="0"/>
              <a:t>2</a:t>
            </a:r>
            <a:r>
              <a:rPr lang="hr-HR" sz="1200" b="1" dirty="0" smtClean="0"/>
              <a:t>, pod kutom od 90</a:t>
            </a:r>
            <a:r>
              <a:rPr lang="hr-HR" sz="1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°, u odnosu na x os (x’)</a:t>
            </a:r>
            <a:endParaRPr lang="hr-HR" sz="1200" b="1" dirty="0"/>
          </a:p>
        </p:txBody>
      </p:sp>
      <p:sp>
        <p:nvSpPr>
          <p:cNvPr id="36" name="TekstniOkvir 35"/>
          <p:cNvSpPr txBox="1"/>
          <p:nvPr/>
        </p:nvSpPr>
        <p:spPr>
          <a:xfrm>
            <a:off x="118334" y="4404362"/>
            <a:ext cx="4040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/>
              <a:t>4. Ucrtati silu F</a:t>
            </a:r>
            <a:r>
              <a:rPr lang="hr-HR" sz="1200" b="1" baseline="-25000" dirty="0" smtClean="0"/>
              <a:t>3</a:t>
            </a:r>
            <a:r>
              <a:rPr lang="hr-HR" sz="1200" b="1" dirty="0" smtClean="0"/>
              <a:t>, pod kutom od 120</a:t>
            </a:r>
            <a:r>
              <a:rPr lang="hr-HR" sz="1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°, u odnosu na x os (x’’)</a:t>
            </a:r>
            <a:endParaRPr lang="hr-HR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kstniOkvir 36"/>
              <p:cNvSpPr txBox="1"/>
              <p:nvPr/>
            </p:nvSpPr>
            <p:spPr>
              <a:xfrm>
                <a:off x="118334" y="4666063"/>
                <a:ext cx="4636546" cy="314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1200" b="1" dirty="0" smtClean="0"/>
                  <a:t>5. Ucrtati rezultantu , izmjeriti njezinu duljinu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hr-HR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hr-HR" sz="1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hr-HR" sz="1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2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2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e>
                        </m:acc>
                      </m:e>
                    </m:d>
                  </m:oMath>
                </a14:m>
                <a:r>
                  <a:rPr lang="hr-HR" sz="1200" b="1" dirty="0" smtClean="0"/>
                  <a:t>  i očitati kut </a:t>
                </a:r>
                <a14:m>
                  <m:oMath xmlns:m="http://schemas.openxmlformats.org/officeDocument/2006/math">
                    <m:r>
                      <a:rPr lang="hr-HR" sz="1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endParaRPr lang="hr-HR" sz="1200" b="1" dirty="0"/>
              </a:p>
            </p:txBody>
          </p:sp>
        </mc:Choice>
        <mc:Fallback xmlns="">
          <p:sp>
            <p:nvSpPr>
              <p:cNvPr id="37" name="TekstniOkvi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34" y="4666063"/>
                <a:ext cx="4636546" cy="314253"/>
              </a:xfrm>
              <a:prstGeom prst="rect">
                <a:avLst/>
              </a:prstGeom>
              <a:blipFill>
                <a:blip r:embed="rId18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kstniOkvir 45"/>
          <p:cNvSpPr txBox="1"/>
          <p:nvPr/>
        </p:nvSpPr>
        <p:spPr>
          <a:xfrm>
            <a:off x="8092583" y="3663387"/>
            <a:ext cx="38513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Crtanje plana sila metodom poligona sila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7" name="Slika 4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61496" y="2717247"/>
            <a:ext cx="2441583" cy="3747053"/>
          </a:xfrm>
          <a:prstGeom prst="rect">
            <a:avLst/>
          </a:prstGeom>
        </p:spPr>
      </p:pic>
      <p:pic>
        <p:nvPicPr>
          <p:cNvPr id="48" name="Slika 4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57968" y="2717247"/>
            <a:ext cx="2448639" cy="3747053"/>
          </a:xfrm>
          <a:prstGeom prst="rect">
            <a:avLst/>
          </a:prstGeom>
        </p:spPr>
      </p:pic>
      <p:pic>
        <p:nvPicPr>
          <p:cNvPr id="49" name="Slika 4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57968" y="2717247"/>
            <a:ext cx="2448639" cy="3747053"/>
          </a:xfrm>
          <a:prstGeom prst="rect">
            <a:avLst/>
          </a:prstGeom>
        </p:spPr>
      </p:pic>
      <p:pic>
        <p:nvPicPr>
          <p:cNvPr id="50" name="Slika 4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61496" y="2717247"/>
            <a:ext cx="2441583" cy="3747053"/>
          </a:xfrm>
          <a:prstGeom prst="rect">
            <a:avLst/>
          </a:prstGeom>
        </p:spPr>
      </p:pic>
      <p:pic>
        <p:nvPicPr>
          <p:cNvPr id="51" name="Slika 5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61496" y="2717247"/>
            <a:ext cx="2441583" cy="3747053"/>
          </a:xfrm>
          <a:prstGeom prst="rect">
            <a:avLst/>
          </a:prstGeom>
        </p:spPr>
      </p:pic>
      <p:sp>
        <p:nvSpPr>
          <p:cNvPr id="52" name="TekstniOkvir 51"/>
          <p:cNvSpPr txBox="1"/>
          <p:nvPr/>
        </p:nvSpPr>
        <p:spPr>
          <a:xfrm>
            <a:off x="8141576" y="4058880"/>
            <a:ext cx="2835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 Očitavanje duljine rezultante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kstniOkvir 52"/>
              <p:cNvSpPr txBox="1"/>
              <p:nvPr/>
            </p:nvSpPr>
            <p:spPr>
              <a:xfrm>
                <a:off x="8437691" y="4479129"/>
                <a:ext cx="452110" cy="221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hr-HR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3" name="TekstniOkvir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691" y="4479129"/>
                <a:ext cx="452110" cy="221920"/>
              </a:xfrm>
              <a:prstGeom prst="rect">
                <a:avLst/>
              </a:prstGeom>
              <a:blipFill>
                <a:blip r:embed="rId24"/>
                <a:stretch>
                  <a:fillRect r="-4054" b="-83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Pravokutnik 54"/>
              <p:cNvSpPr/>
              <p:nvPr/>
            </p:nvSpPr>
            <p:spPr>
              <a:xfrm>
                <a:off x="8818447" y="4461215"/>
                <a:ext cx="6511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6,1 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5" name="Pravokutni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447" y="4461215"/>
                <a:ext cx="651140" cy="276999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kstniOkvir 55"/>
          <p:cNvSpPr txBox="1"/>
          <p:nvPr/>
        </p:nvSpPr>
        <p:spPr>
          <a:xfrm>
            <a:off x="8112550" y="4772060"/>
            <a:ext cx="29327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Određivanje iznosa rezultante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Pravokutnik 56"/>
              <p:cNvSpPr/>
              <p:nvPr/>
            </p:nvSpPr>
            <p:spPr>
              <a:xfrm>
                <a:off x="8412542" y="5174914"/>
                <a:ext cx="1155701" cy="3142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r-HR" sz="1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r-HR" sz="12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e>
                      </m:acc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hr-HR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hr-HR" sz="1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r-HR" sz="12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hr-HR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hr-HR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7" name="Pravokutnik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542" y="5174914"/>
                <a:ext cx="1155701" cy="31425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Pravokutnik 57"/>
              <p:cNvSpPr/>
              <p:nvPr/>
            </p:nvSpPr>
            <p:spPr>
              <a:xfrm>
                <a:off x="9425717" y="5110537"/>
                <a:ext cx="1240981" cy="443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6.1 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hr-HR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sz="12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sz="1200" i="1" dirty="0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m:rPr>
                              <m:sty m:val="p"/>
                            </m:rPr>
                            <a:rPr lang="hr-HR" sz="1200" dirty="0">
                              <a:latin typeface="Cambria Math" panose="02040503050406030204" pitchFamily="18" charset="0"/>
                            </a:rPr>
                            <m:t>kN</m:t>
                          </m:r>
                        </m:num>
                        <m:den>
                          <m:r>
                            <a:rPr lang="hr-HR" sz="1200" i="1" dirty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hr-HR" sz="1200" dirty="0">
                              <a:latin typeface="Cambria Math" panose="02040503050406030204" pitchFamily="18" charset="0"/>
                            </a:rPr>
                            <m:t>cm</m:t>
                          </m:r>
                        </m:den>
                      </m:f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8" name="Pravokutnik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5717" y="5110537"/>
                <a:ext cx="1240981" cy="443006"/>
              </a:xfrm>
              <a:prstGeom prst="rect">
                <a:avLst/>
              </a:prstGeom>
              <a:blipFill>
                <a:blip r:embed="rId27"/>
                <a:stretch>
                  <a:fillRect b="-137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Pravokutnik 58"/>
              <p:cNvSpPr/>
              <p:nvPr/>
            </p:nvSpPr>
            <p:spPr>
              <a:xfrm>
                <a:off x="10524172" y="5193541"/>
                <a:ext cx="104233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24.4  [</m:t>
                      </m:r>
                      <m:r>
                        <m:rPr>
                          <m:sty m:val="p"/>
                        </m:rPr>
                        <a:rPr lang="hr-HR" sz="1200" b="0" i="0" smtClean="0">
                          <a:latin typeface="Cambria Math" panose="02040503050406030204" pitchFamily="18" charset="0"/>
                        </a:rPr>
                        <m:t>kN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59" name="Pravokutnik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4172" y="5193541"/>
                <a:ext cx="1042337" cy="276999"/>
              </a:xfrm>
              <a:prstGeom prst="rect">
                <a:avLst/>
              </a:prstGeom>
              <a:blipFill>
                <a:blip r:embed="rId28"/>
                <a:stretch>
                  <a:fillRect b="-888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kstniOkvir 59"/>
          <p:cNvSpPr txBox="1"/>
          <p:nvPr/>
        </p:nvSpPr>
        <p:spPr>
          <a:xfrm>
            <a:off x="8129046" y="5625788"/>
            <a:ext cx="3835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6. Očitavanje kuta rezultante, kutomjerom: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Pravokutnik 60"/>
              <p:cNvSpPr/>
              <p:nvPr/>
            </p:nvSpPr>
            <p:spPr>
              <a:xfrm>
                <a:off x="8423244" y="6058504"/>
                <a:ext cx="73693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hr-HR" sz="12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hr-H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hr-HR" sz="1200" dirty="0"/>
              </a:p>
            </p:txBody>
          </p:sp>
        </mc:Choice>
        <mc:Fallback xmlns="">
          <p:sp>
            <p:nvSpPr>
              <p:cNvPr id="61" name="Pravokutnik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244" y="6058504"/>
                <a:ext cx="736933" cy="276999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0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  <p:bldP spid="5" grpId="0"/>
      <p:bldP spid="21" grpId="0"/>
      <p:bldP spid="6" grpId="0"/>
      <p:bldP spid="7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6" grpId="0"/>
      <p:bldP spid="52" grpId="0"/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prove Calculation Skill in 7 Steps | by John Marsh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10" y="2881884"/>
            <a:ext cx="2600951" cy="260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8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Slika 5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822" y="2626245"/>
            <a:ext cx="6049072" cy="4020617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0" y="465312"/>
            <a:ext cx="12192000" cy="6392688"/>
          </a:xfrm>
          <a:prstGeom prst="rect">
            <a:avLst/>
          </a:prstGeom>
          <a:solidFill>
            <a:schemeClr val="dk1">
              <a:alpha val="1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Pravokutnik 51"/>
          <p:cNvSpPr/>
          <p:nvPr/>
        </p:nvSpPr>
        <p:spPr>
          <a:xfrm>
            <a:off x="0" y="912926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>
                <a:solidFill>
                  <a:srgbClr val="000099"/>
                </a:solidFill>
              </a:rPr>
              <a:t>3.2. Sustavi konkurentnih sila</a:t>
            </a:r>
            <a:endParaRPr lang="hr-HR" sz="3200" b="1" dirty="0">
              <a:solidFill>
                <a:srgbClr val="000099"/>
              </a:solidFill>
            </a:endParaRPr>
          </a:p>
        </p:txBody>
      </p:sp>
      <p:sp>
        <p:nvSpPr>
          <p:cNvPr id="55" name="Pravokutnik 54"/>
          <p:cNvSpPr/>
          <p:nvPr/>
        </p:nvSpPr>
        <p:spPr>
          <a:xfrm>
            <a:off x="0" y="1659429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ZADATCI - PRIMJERI</a:t>
            </a:r>
            <a:endParaRPr lang="hr-HR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Pravokutnik 55"/>
          <p:cNvSpPr/>
          <p:nvPr/>
        </p:nvSpPr>
        <p:spPr>
          <a:xfrm>
            <a:off x="0" y="65201"/>
            <a:ext cx="39471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SUSTAVI SILA U RAVNINI</a:t>
            </a: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887" y="850868"/>
            <a:ext cx="3564591" cy="2650882"/>
          </a:xfrm>
          <a:prstGeom prst="rect">
            <a:avLst/>
          </a:prstGeom>
        </p:spPr>
      </p:pic>
      <p:pic>
        <p:nvPicPr>
          <p:cNvPr id="11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7E6E6"/>
              </a:clrFrom>
              <a:clrTo>
                <a:srgbClr val="E7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3531"/>
            <a:ext cx="1731981" cy="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zervirano mjesto datuma 13"/>
          <p:cNvSpPr>
            <a:spLocks noGrp="1"/>
          </p:cNvSpPr>
          <p:nvPr>
            <p:ph type="dt" sz="half" idx="10"/>
          </p:nvPr>
        </p:nvSpPr>
        <p:spPr>
          <a:xfrm>
            <a:off x="10713721" y="65201"/>
            <a:ext cx="1385942" cy="400110"/>
          </a:xfrm>
        </p:spPr>
        <p:txBody>
          <a:bodyPr/>
          <a:lstStyle/>
          <a:p>
            <a:pPr algn="ctr"/>
            <a:fld id="{CD96F1F6-6DF4-4F85-ACA5-6D2714EEC547}" type="datetime1">
              <a:rPr lang="hr-HR" sz="1400" b="1" smtClean="0">
                <a:solidFill>
                  <a:srgbClr val="0033CC"/>
                </a:solidFill>
              </a:rPr>
              <a:t>23.11.2025.</a:t>
            </a:fld>
            <a:endParaRPr lang="hr-HR" sz="1400" b="1" dirty="0">
              <a:solidFill>
                <a:srgbClr val="0033CC"/>
              </a:solidFill>
            </a:endParaRPr>
          </a:p>
        </p:txBody>
      </p:sp>
      <p:sp>
        <p:nvSpPr>
          <p:cNvPr id="1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9356463" y="6464300"/>
            <a:ext cx="2743200" cy="365125"/>
          </a:xfrm>
        </p:spPr>
        <p:txBody>
          <a:bodyPr/>
          <a:lstStyle/>
          <a:p>
            <a:fld id="{F4A44409-B8E3-4CBF-BA5B-668958405E5B}" type="slidenum">
              <a:rPr lang="hr-HR" sz="1600" b="1" smtClean="0">
                <a:solidFill>
                  <a:srgbClr val="0033CC"/>
                </a:solidFill>
                <a:latin typeface="Arial Black" panose="020B0A04020102020204" pitchFamily="34" charset="0"/>
              </a:rPr>
              <a:t>9</a:t>
            </a:fld>
            <a:endParaRPr lang="hr-HR" sz="1600" b="1" dirty="0">
              <a:solidFill>
                <a:srgbClr val="0033CC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0" y="0"/>
            <a:ext cx="3828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33CC"/>
                </a:solidFill>
              </a:rPr>
              <a:t>Zadatak br. 3.2.1</a:t>
            </a:r>
            <a:endParaRPr lang="hr-HR" sz="2000" b="1" dirty="0">
              <a:solidFill>
                <a:srgbClr val="0033CC"/>
              </a:solidFill>
            </a:endParaRPr>
          </a:p>
        </p:txBody>
      </p:sp>
      <p:sp>
        <p:nvSpPr>
          <p:cNvPr id="13" name="Pravokutnik 12"/>
          <p:cNvSpPr/>
          <p:nvPr/>
        </p:nvSpPr>
        <p:spPr>
          <a:xfrm>
            <a:off x="3397887" y="1340"/>
            <a:ext cx="8794113" cy="6856660"/>
          </a:xfrm>
          <a:prstGeom prst="rect">
            <a:avLst/>
          </a:prstGeom>
          <a:solidFill>
            <a:schemeClr val="dk1">
              <a:alpha val="6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utnik 1"/>
              <p:cNvSpPr/>
              <p:nvPr/>
            </p:nvSpPr>
            <p:spPr>
              <a:xfrm>
                <a:off x="108858" y="561497"/>
                <a:ext cx="3457302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Izračunati iznos i položaj rezultantne sile kojom užad 1, 2 i 3 djeluje na alku (prema slici). </a:t>
                </a:r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hr-HR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Zadano</a:t>
                </a:r>
                <a:r>
                  <a:rPr lang="hr-HR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hr-HR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hr-HR" sz="1400" baseline="-25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hr-HR" sz="14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 [kN],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15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</m:t>
                    </m:r>
                  </m:oMath>
                </a14:m>
                <a:endParaRPr lang="hr-HR" sz="1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hr-HR" sz="1400" baseline="-25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hr-HR" sz="14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 [kN],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90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⁡</m:t>
                    </m:r>
                  </m:oMath>
                </a14:m>
                <a:endParaRPr lang="hr-HR" sz="1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hr-HR" sz="1400" baseline="-25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[</a:t>
                </a:r>
                <a:r>
                  <a:rPr lang="hr-HR" sz="14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</a:t>
                </a:r>
                <a:r>
                  <a:rPr lang="hr-HR" sz="14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], </a:t>
                </a:r>
                <a14:m>
                  <m:oMath xmlns:m="http://schemas.openxmlformats.org/officeDocument/2006/math"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hr-HR" sz="1400" i="1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120 </m:t>
                    </m:r>
                    <m:r>
                      <a:rPr lang="hr-HR" sz="1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hr-HR" sz="14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Pravoku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8" y="561497"/>
                <a:ext cx="3457302" cy="1815882"/>
              </a:xfrm>
              <a:prstGeom prst="rect">
                <a:avLst/>
              </a:prstGeom>
              <a:blipFill>
                <a:blip r:embed="rId4"/>
                <a:stretch>
                  <a:fillRect l="-529" t="-671" b="-268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789" y="2538766"/>
            <a:ext cx="2709182" cy="1645407"/>
          </a:xfrm>
          <a:prstGeom prst="rect">
            <a:avLst/>
          </a:prstGeom>
        </p:spPr>
      </p:pic>
      <p:sp>
        <p:nvSpPr>
          <p:cNvPr id="12" name="TekstniOkvir 11"/>
          <p:cNvSpPr txBox="1"/>
          <p:nvPr/>
        </p:nvSpPr>
        <p:spPr>
          <a:xfrm>
            <a:off x="3695974" y="59499"/>
            <a:ext cx="172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rgbClr val="0033CC"/>
                </a:solidFill>
              </a:rPr>
              <a:t>Analitička metoda</a:t>
            </a:r>
            <a:endParaRPr lang="hr-HR" sz="1600" b="1" dirty="0">
              <a:solidFill>
                <a:srgbClr val="0033CC"/>
              </a:solidFill>
            </a:endParaRPr>
          </a:p>
        </p:txBody>
      </p:sp>
      <p:sp>
        <p:nvSpPr>
          <p:cNvPr id="15" name="TekstniOkvir 14"/>
          <p:cNvSpPr txBox="1"/>
          <p:nvPr/>
        </p:nvSpPr>
        <p:spPr>
          <a:xfrm>
            <a:off x="3763513" y="456212"/>
            <a:ext cx="1416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Rezultanta sila</a:t>
            </a:r>
            <a:endParaRPr lang="hr-HR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6855189" y="685200"/>
            <a:ext cx="28386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Rezultanta sila u smjeru osi – x i y: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Ravni poveznik sa strelicom 5"/>
          <p:cNvCxnSpPr/>
          <p:nvPr/>
        </p:nvCxnSpPr>
        <p:spPr>
          <a:xfrm>
            <a:off x="5052060" y="2984500"/>
            <a:ext cx="1332000" cy="76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ni poveznik sa strelicom 17"/>
          <p:cNvCxnSpPr/>
          <p:nvPr/>
        </p:nvCxnSpPr>
        <p:spPr>
          <a:xfrm rot="16200000">
            <a:off x="5993953" y="2592310"/>
            <a:ext cx="792000" cy="76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kstniOkvir 9"/>
              <p:cNvSpPr txBox="1"/>
              <p:nvPr/>
            </p:nvSpPr>
            <p:spPr>
              <a:xfrm>
                <a:off x="5663196" y="3048222"/>
                <a:ext cx="288541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hr-H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kstniOkvir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196" y="3048222"/>
                <a:ext cx="288541" cy="241605"/>
              </a:xfrm>
              <a:prstGeom prst="rect">
                <a:avLst/>
              </a:prstGeom>
              <a:blipFill>
                <a:blip r:embed="rId7"/>
                <a:stretch>
                  <a:fillRect l="-14894" t="-32500" r="-44681" b="-1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kstniOkvir 18"/>
              <p:cNvSpPr txBox="1"/>
              <p:nvPr/>
            </p:nvSpPr>
            <p:spPr>
              <a:xfrm>
                <a:off x="6465273" y="2538766"/>
                <a:ext cx="294631" cy="2635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r-H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kstniOkvir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273" y="2538766"/>
                <a:ext cx="294631" cy="263534"/>
              </a:xfrm>
              <a:prstGeom prst="rect">
                <a:avLst/>
              </a:prstGeom>
              <a:blipFill>
                <a:blip r:embed="rId8"/>
                <a:stretch>
                  <a:fillRect l="-14583" t="-27273" r="-39583" b="-1818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kstniOkvir 25"/>
          <p:cNvSpPr txBox="1"/>
          <p:nvPr/>
        </p:nvSpPr>
        <p:spPr>
          <a:xfrm>
            <a:off x="7055696" y="1385856"/>
            <a:ext cx="24989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Komponente sila u smjeru osi x: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kstniOkvir 26"/>
              <p:cNvSpPr txBox="1"/>
              <p:nvPr/>
            </p:nvSpPr>
            <p:spPr>
              <a:xfrm>
                <a:off x="7422043" y="1066169"/>
                <a:ext cx="1704954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27" name="TekstniOkvir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2043" y="1066169"/>
                <a:ext cx="1704954" cy="241605"/>
              </a:xfrm>
              <a:prstGeom prst="rect">
                <a:avLst/>
              </a:prstGeom>
              <a:blipFill>
                <a:blip r:embed="rId9"/>
                <a:stretch>
                  <a:fillRect l="-2509" t="-35000" r="-7168" b="-1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ravokutnik 27"/>
              <p:cNvSpPr/>
              <p:nvPr/>
            </p:nvSpPr>
            <p:spPr>
              <a:xfrm>
                <a:off x="7055696" y="1660851"/>
                <a:ext cx="3579057" cy="334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=12∙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=11.59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𝑘𝑁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28" name="Pravokutnik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696" y="1660851"/>
                <a:ext cx="3579057" cy="334194"/>
              </a:xfrm>
              <a:prstGeom prst="rect">
                <a:avLst/>
              </a:prstGeom>
              <a:blipFill>
                <a:blip r:embed="rId10"/>
                <a:stretch>
                  <a:fillRect t="-10909" b="-909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Pravokutnik 28"/>
              <p:cNvSpPr/>
              <p:nvPr/>
            </p:nvSpPr>
            <p:spPr>
              <a:xfrm>
                <a:off x="7055696" y="1965662"/>
                <a:ext cx="4761881" cy="3339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hr-HR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hr-HR" sz="1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hr-HR" sz="1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hr-HR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hr-HR" sz="1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hr-HR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hr-HR" sz="1400" dirty="0" smtClean="0"/>
                  <a:t> – </a:t>
                </a:r>
                <a:r>
                  <a:rPr lang="hr-HR" sz="1400" dirty="0" smtClean="0">
                    <a:solidFill>
                      <a:srgbClr val="FF0000"/>
                    </a:solidFill>
                  </a:rPr>
                  <a:t>sila je pod kutom od 90</a:t>
                </a:r>
                <a:r>
                  <a:rPr lang="hr-HR" sz="1400" dirty="0" smtClean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°, ima samo y komponentu !</a:t>
                </a:r>
                <a:endParaRPr lang="hr-H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Pravokutnik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696" y="1965662"/>
                <a:ext cx="4761881" cy="333938"/>
              </a:xfrm>
              <a:prstGeom prst="rect">
                <a:avLst/>
              </a:prstGeom>
              <a:blipFill>
                <a:blip r:embed="rId11"/>
                <a:stretch>
                  <a:fillRect t="-10909" b="-2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ravokutnik 29"/>
              <p:cNvSpPr/>
              <p:nvPr/>
            </p:nvSpPr>
            <p:spPr>
              <a:xfrm>
                <a:off x="7055696" y="2315486"/>
                <a:ext cx="4242443" cy="334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hr-H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180°−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=−4∙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60°</m:t>
                          </m:r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𝑘𝑁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30" name="Pravokutnik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696" y="2315486"/>
                <a:ext cx="4242443" cy="334194"/>
              </a:xfrm>
              <a:prstGeom prst="rect">
                <a:avLst/>
              </a:prstGeom>
              <a:blipFill>
                <a:blip r:embed="rId12"/>
                <a:stretch>
                  <a:fillRect t="-10909" b="-727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Ravni poveznik sa strelicom 20"/>
          <p:cNvCxnSpPr/>
          <p:nvPr/>
        </p:nvCxnSpPr>
        <p:spPr>
          <a:xfrm rot="10800000">
            <a:off x="4046051" y="2976022"/>
            <a:ext cx="1008000" cy="76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ni poveznik sa strelicom 21"/>
          <p:cNvCxnSpPr/>
          <p:nvPr/>
        </p:nvCxnSpPr>
        <p:spPr>
          <a:xfrm rot="16200000">
            <a:off x="3557281" y="2475832"/>
            <a:ext cx="1008000" cy="76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kstniOkvir 22"/>
              <p:cNvSpPr txBox="1"/>
              <p:nvPr/>
            </p:nvSpPr>
            <p:spPr>
              <a:xfrm>
                <a:off x="4433836" y="3028508"/>
                <a:ext cx="292709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hr-H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kstniOkvir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836" y="3028508"/>
                <a:ext cx="292709" cy="241605"/>
              </a:xfrm>
              <a:prstGeom prst="rect">
                <a:avLst/>
              </a:prstGeom>
              <a:blipFill>
                <a:blip r:embed="rId13"/>
                <a:stretch>
                  <a:fillRect l="-14583" t="-35897" r="-41667" b="-1538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kstniOkvir 23"/>
              <p:cNvSpPr txBox="1"/>
              <p:nvPr/>
            </p:nvSpPr>
            <p:spPr>
              <a:xfrm>
                <a:off x="3716159" y="2377379"/>
                <a:ext cx="298800" cy="2635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r-H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kstniOkvir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59" y="2377379"/>
                <a:ext cx="298800" cy="263534"/>
              </a:xfrm>
              <a:prstGeom prst="rect">
                <a:avLst/>
              </a:prstGeom>
              <a:blipFill>
                <a:blip r:embed="rId14"/>
                <a:stretch>
                  <a:fillRect l="-14286" t="-30233" r="-36735" b="-209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Pravokutnik 30"/>
              <p:cNvSpPr/>
              <p:nvPr/>
            </p:nvSpPr>
            <p:spPr>
              <a:xfrm>
                <a:off x="4204542" y="2713555"/>
                <a:ext cx="751296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180°−</m:t>
                      </m:r>
                      <m:r>
                        <a:rPr lang="hr-HR" sz="10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hr-HR" sz="1050" dirty="0"/>
              </a:p>
            </p:txBody>
          </p:sp>
        </mc:Choice>
        <mc:Fallback xmlns="">
          <p:sp>
            <p:nvSpPr>
              <p:cNvPr id="31" name="Pravokutnik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542" y="2713555"/>
                <a:ext cx="751296" cy="2616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kstniOkvir 32"/>
          <p:cNvSpPr txBox="1"/>
          <p:nvPr/>
        </p:nvSpPr>
        <p:spPr>
          <a:xfrm>
            <a:off x="7055696" y="2685153"/>
            <a:ext cx="24989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Komponente sila u smjeru osi y: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Pravokutnik 33"/>
              <p:cNvSpPr/>
              <p:nvPr/>
            </p:nvSpPr>
            <p:spPr>
              <a:xfrm>
                <a:off x="7055696" y="3033850"/>
                <a:ext cx="3480953" cy="355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=12∙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=3.11 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𝑘𝑁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34" name="Pravokutnik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696" y="3033850"/>
                <a:ext cx="3480953" cy="355867"/>
              </a:xfrm>
              <a:prstGeom prst="rect">
                <a:avLst/>
              </a:prstGeom>
              <a:blipFill>
                <a:blip r:embed="rId16"/>
                <a:stretch>
                  <a:fillRect t="-8621" b="-344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Pravokutnik 34"/>
              <p:cNvSpPr/>
              <p:nvPr/>
            </p:nvSpPr>
            <p:spPr>
              <a:xfrm>
                <a:off x="7055696" y="3421270"/>
                <a:ext cx="1579728" cy="355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0" i="0" smtClean="0">
                          <a:latin typeface="Cambria Math" panose="02040503050406030204" pitchFamily="18" charset="0"/>
                        </a:rPr>
                        <m:t>16 </m:t>
                      </m:r>
                      <m:r>
                        <m:rPr>
                          <m:sty m:val="p"/>
                        </m:rPr>
                        <a:rPr lang="hr-HR" sz="1400" b="0" i="0" smtClean="0">
                          <a:latin typeface="Cambria Math" panose="02040503050406030204" pitchFamily="18" charset="0"/>
                        </a:rPr>
                        <m:t>kN</m:t>
                      </m:r>
                    </m:oMath>
                  </m:oMathPara>
                </a14:m>
                <a:endParaRPr lang="hr-H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Pravokutnik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696" y="3421270"/>
                <a:ext cx="1579728" cy="355867"/>
              </a:xfrm>
              <a:prstGeom prst="rect">
                <a:avLst/>
              </a:prstGeom>
              <a:blipFill>
                <a:blip r:embed="rId17"/>
                <a:stretch>
                  <a:fillRect t="-8475" b="-169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Pravokutnik 35"/>
              <p:cNvSpPr/>
              <p:nvPr/>
            </p:nvSpPr>
            <p:spPr>
              <a:xfrm>
                <a:off x="7055696" y="3770827"/>
                <a:ext cx="4035335" cy="355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hr-H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r-HR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180°−</m:t>
                              </m:r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=4∙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60°</m:t>
                          </m:r>
                        </m:e>
                      </m:func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=3.46 [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𝑘𝑁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36" name="Pravokutnik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696" y="3770827"/>
                <a:ext cx="4035335" cy="355867"/>
              </a:xfrm>
              <a:prstGeom prst="rect">
                <a:avLst/>
              </a:prstGeom>
              <a:blipFill>
                <a:blip r:embed="rId18"/>
                <a:stretch>
                  <a:fillRect t="-8621" b="-344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kstniOkvir 36"/>
              <p:cNvSpPr txBox="1"/>
              <p:nvPr/>
            </p:nvSpPr>
            <p:spPr>
              <a:xfrm>
                <a:off x="9940426" y="1085309"/>
                <a:ext cx="1745286" cy="2635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37" name="TekstniOkvir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426" y="1085309"/>
                <a:ext cx="1745286" cy="263534"/>
              </a:xfrm>
              <a:prstGeom prst="rect">
                <a:avLst/>
              </a:prstGeom>
              <a:blipFill>
                <a:blip r:embed="rId19"/>
                <a:stretch>
                  <a:fillRect l="-1748" t="-27907" r="-6294" b="-209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kstniOkvir 37"/>
              <p:cNvSpPr txBox="1"/>
              <p:nvPr/>
            </p:nvSpPr>
            <p:spPr>
              <a:xfrm>
                <a:off x="3697574" y="4273835"/>
                <a:ext cx="1704954" cy="241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38" name="TekstniOkvir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574" y="4273835"/>
                <a:ext cx="1704954" cy="241605"/>
              </a:xfrm>
              <a:prstGeom prst="rect">
                <a:avLst/>
              </a:prstGeom>
              <a:blipFill>
                <a:blip r:embed="rId20"/>
                <a:stretch>
                  <a:fillRect l="-2509" t="-32500" r="-7168" b="-125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kstniOkvir 38"/>
              <p:cNvSpPr txBox="1"/>
              <p:nvPr/>
            </p:nvSpPr>
            <p:spPr>
              <a:xfrm>
                <a:off x="5425776" y="4286915"/>
                <a:ext cx="128663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=11.59+0−2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39" name="TekstniOkvir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776" y="4286915"/>
                <a:ext cx="1286634" cy="215444"/>
              </a:xfrm>
              <a:prstGeom prst="rect">
                <a:avLst/>
              </a:prstGeom>
              <a:blipFill>
                <a:blip r:embed="rId21"/>
                <a:stretch>
                  <a:fillRect l="-948" r="-2844" b="-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kstniOkvir 39"/>
              <p:cNvSpPr txBox="1"/>
              <p:nvPr/>
            </p:nvSpPr>
            <p:spPr>
              <a:xfrm>
                <a:off x="6735658" y="4286915"/>
                <a:ext cx="87498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=9.59 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0" name="TekstniOkvir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658" y="4286915"/>
                <a:ext cx="874983" cy="215444"/>
              </a:xfrm>
              <a:prstGeom prst="rect">
                <a:avLst/>
              </a:prstGeom>
              <a:blipFill>
                <a:blip r:embed="rId22"/>
                <a:stretch>
                  <a:fillRect l="-2098" r="-3497" b="-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kstniOkvir 40"/>
              <p:cNvSpPr txBox="1"/>
              <p:nvPr/>
            </p:nvSpPr>
            <p:spPr>
              <a:xfrm>
                <a:off x="3674326" y="4658460"/>
                <a:ext cx="1745286" cy="2635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1" name="TekstniOkvir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326" y="4658460"/>
                <a:ext cx="1745286" cy="263534"/>
              </a:xfrm>
              <a:prstGeom prst="rect">
                <a:avLst/>
              </a:prstGeom>
              <a:blipFill>
                <a:blip r:embed="rId19"/>
                <a:stretch>
                  <a:fillRect l="-1748" t="-27907" r="-6294" b="-2093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kstniOkvir 41"/>
              <p:cNvSpPr txBox="1"/>
              <p:nvPr/>
            </p:nvSpPr>
            <p:spPr>
              <a:xfrm>
                <a:off x="5411373" y="4680018"/>
                <a:ext cx="142289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=3.1+16+3.46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2" name="TekstniOkvir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373" y="4680018"/>
                <a:ext cx="1422890" cy="215444"/>
              </a:xfrm>
              <a:prstGeom prst="rect">
                <a:avLst/>
              </a:prstGeom>
              <a:blipFill>
                <a:blip r:embed="rId23"/>
                <a:stretch>
                  <a:fillRect l="-1288" r="-2575" b="-5714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kstniOkvir 42"/>
              <p:cNvSpPr txBox="1"/>
              <p:nvPr/>
            </p:nvSpPr>
            <p:spPr>
              <a:xfrm>
                <a:off x="6871191" y="4696415"/>
                <a:ext cx="97436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=22.56 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3" name="TekstniOkvir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191" y="4696415"/>
                <a:ext cx="974369" cy="215444"/>
              </a:xfrm>
              <a:prstGeom prst="rect">
                <a:avLst/>
              </a:prstGeom>
              <a:blipFill>
                <a:blip r:embed="rId24"/>
                <a:stretch>
                  <a:fillRect l="-1250" r="-3750" b="-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kstniOkvir 43"/>
          <p:cNvSpPr txBox="1"/>
          <p:nvPr/>
        </p:nvSpPr>
        <p:spPr>
          <a:xfrm>
            <a:off x="3674326" y="5146716"/>
            <a:ext cx="1874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Rezultanata svih sila: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kstniOkvir 44"/>
              <p:cNvSpPr txBox="1"/>
              <p:nvPr/>
            </p:nvSpPr>
            <p:spPr>
              <a:xfrm>
                <a:off x="5631931" y="5032626"/>
                <a:ext cx="3971600" cy="438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hr-HR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hr-HR" sz="1400" b="0" i="1" smtClean="0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𝑅𝑥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hr-HR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hr-HR" sz="1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hr-HR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hr-HR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9.59</m:t>
                              </m:r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hr-HR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22.56</m:t>
                              </m:r>
                            </m:e>
                            <m:sup>
                              <m:r>
                                <a:rPr lang="hr-HR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=24.51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45" name="TekstniOkvir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931" y="5032626"/>
                <a:ext cx="3971600" cy="43839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utnik 4"/>
              <p:cNvSpPr/>
              <p:nvPr/>
            </p:nvSpPr>
            <p:spPr>
              <a:xfrm>
                <a:off x="10050487" y="5141608"/>
                <a:ext cx="1356205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r-HR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hr-HR" sz="1400" i="1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hr-HR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24.51 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</a:rPr>
                        <m:t>𝑘𝑁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5" name="Pravoku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487" y="5141608"/>
                <a:ext cx="1356205" cy="30777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kstniOkvir 45"/>
          <p:cNvSpPr txBox="1"/>
          <p:nvPr/>
        </p:nvSpPr>
        <p:spPr>
          <a:xfrm>
            <a:off x="3674326" y="5562310"/>
            <a:ext cx="4186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Kut rezultante u odnosu na x os (FR je u I. kvadrantu:</a:t>
            </a:r>
            <a:endParaRPr lang="hr-H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0" name="Grupa 69"/>
          <p:cNvGrpSpPr/>
          <p:nvPr/>
        </p:nvGrpSpPr>
        <p:grpSpPr>
          <a:xfrm>
            <a:off x="39415" y="1307774"/>
            <a:ext cx="3335224" cy="5197118"/>
            <a:chOff x="-3214889" y="1437254"/>
            <a:chExt cx="3335224" cy="5197118"/>
          </a:xfrm>
        </p:grpSpPr>
        <p:sp>
          <p:nvSpPr>
            <p:cNvPr id="55" name="Pravokutnik 54"/>
            <p:cNvSpPr/>
            <p:nvPr/>
          </p:nvSpPr>
          <p:spPr>
            <a:xfrm>
              <a:off x="-3214889" y="1437254"/>
              <a:ext cx="3335224" cy="519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57" name="TekstniOkvir 56"/>
            <p:cNvSpPr txBox="1"/>
            <p:nvPr/>
          </p:nvSpPr>
          <p:spPr>
            <a:xfrm>
              <a:off x="-3180171" y="1471213"/>
              <a:ext cx="15509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Skica poligona sila:</a:t>
              </a:r>
              <a:endParaRPr lang="hr-HR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6" name="Grupa 65"/>
            <p:cNvGrpSpPr/>
            <p:nvPr/>
          </p:nvGrpSpPr>
          <p:grpSpPr>
            <a:xfrm>
              <a:off x="-2499208" y="2100450"/>
              <a:ext cx="2278510" cy="4260134"/>
              <a:chOff x="-2499208" y="2100450"/>
              <a:chExt cx="2278510" cy="4260134"/>
            </a:xfrm>
          </p:grpSpPr>
          <p:grpSp>
            <p:nvGrpSpPr>
              <p:cNvPr id="56" name="Grupa 55"/>
              <p:cNvGrpSpPr/>
              <p:nvPr/>
            </p:nvGrpSpPr>
            <p:grpSpPr>
              <a:xfrm>
                <a:off x="-2186451" y="2596119"/>
                <a:ext cx="1312672" cy="3490676"/>
                <a:chOff x="-1596284" y="2094359"/>
                <a:chExt cx="1312672" cy="3490676"/>
              </a:xfrm>
            </p:grpSpPr>
            <p:grpSp>
              <p:nvGrpSpPr>
                <p:cNvPr id="52" name="Grupa 51"/>
                <p:cNvGrpSpPr/>
                <p:nvPr/>
              </p:nvGrpSpPr>
              <p:grpSpPr>
                <a:xfrm>
                  <a:off x="-1596284" y="2094359"/>
                  <a:ext cx="1312672" cy="3490676"/>
                  <a:chOff x="1653380" y="2973624"/>
                  <a:chExt cx="1312672" cy="3490676"/>
                </a:xfrm>
              </p:grpSpPr>
              <p:cxnSp>
                <p:nvCxnSpPr>
                  <p:cNvPr id="48" name="Ravni poveznik sa strelicom 47"/>
                  <p:cNvCxnSpPr/>
                  <p:nvPr/>
                </p:nvCxnSpPr>
                <p:spPr>
                  <a:xfrm flipV="1">
                    <a:off x="1653380" y="5688405"/>
                    <a:ext cx="1312672" cy="775895"/>
                  </a:xfrm>
                  <a:prstGeom prst="straightConnector1">
                    <a:avLst/>
                  </a:prstGeom>
                  <a:ln w="19050">
                    <a:solidFill>
                      <a:schemeClr val="accent1">
                        <a:lumMod val="75000"/>
                      </a:schemeClr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Ravni poveznik sa strelicom 48"/>
                  <p:cNvCxnSpPr/>
                  <p:nvPr/>
                </p:nvCxnSpPr>
                <p:spPr>
                  <a:xfrm flipH="1" flipV="1">
                    <a:off x="2958235" y="3954585"/>
                    <a:ext cx="1" cy="1731598"/>
                  </a:xfrm>
                  <a:prstGeom prst="straightConnector1">
                    <a:avLst/>
                  </a:prstGeom>
                  <a:ln w="19050">
                    <a:solidFill>
                      <a:schemeClr val="accent1">
                        <a:lumMod val="75000"/>
                      </a:schemeClr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Ravni poveznik sa strelicom 49"/>
                  <p:cNvCxnSpPr/>
                  <p:nvPr/>
                </p:nvCxnSpPr>
                <p:spPr>
                  <a:xfrm flipH="1" flipV="1">
                    <a:off x="1971870" y="2973624"/>
                    <a:ext cx="990546" cy="997887"/>
                  </a:xfrm>
                  <a:prstGeom prst="straightConnector1">
                    <a:avLst/>
                  </a:prstGeom>
                  <a:ln w="19050">
                    <a:solidFill>
                      <a:schemeClr val="accent1">
                        <a:lumMod val="75000"/>
                      </a:schemeClr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3" name="Ravni poveznik sa strelicom 52"/>
                <p:cNvCxnSpPr/>
                <p:nvPr/>
              </p:nvCxnSpPr>
              <p:spPr>
                <a:xfrm flipV="1">
                  <a:off x="-1596284" y="2094359"/>
                  <a:ext cx="318490" cy="3490676"/>
                </a:xfrm>
                <a:prstGeom prst="straightConnector1">
                  <a:avLst/>
                </a:prstGeom>
                <a:ln w="190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kstniOkvir 57"/>
                  <p:cNvSpPr txBox="1"/>
                  <p:nvPr/>
                </p:nvSpPr>
                <p:spPr>
                  <a:xfrm>
                    <a:off x="-1446360" y="5719268"/>
                    <a:ext cx="208070" cy="24160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4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40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hr-HR" sz="1400" dirty="0">
                      <a:solidFill>
                        <a:schemeClr val="accent1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kstniOkvir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446360" y="5719268"/>
                    <a:ext cx="208070" cy="241605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 l="-20588" t="-35000" r="-67647" b="-12500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kstniOkvir 58"/>
                  <p:cNvSpPr txBox="1"/>
                  <p:nvPr/>
                </p:nvSpPr>
                <p:spPr>
                  <a:xfrm>
                    <a:off x="-832471" y="4101628"/>
                    <a:ext cx="212238" cy="24160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4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40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hr-HR" sz="1400" dirty="0">
                      <a:solidFill>
                        <a:schemeClr val="accent1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kstniOkvir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832471" y="4101628"/>
                    <a:ext cx="212238" cy="241605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 l="-20000" t="-35897" r="-68571" b="-15385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kstniOkvir 59"/>
                  <p:cNvSpPr txBox="1"/>
                  <p:nvPr/>
                </p:nvSpPr>
                <p:spPr>
                  <a:xfrm>
                    <a:off x="-1348064" y="2750515"/>
                    <a:ext cx="212238" cy="24160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40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40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hr-HR" sz="1400" dirty="0">
                      <a:solidFill>
                        <a:schemeClr val="accent1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TekstniOkvir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348064" y="2750515"/>
                    <a:ext cx="212238" cy="241605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 l="-20000" t="-35000" r="-65714" b="-12500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kstniOkvir 60"/>
                  <p:cNvSpPr txBox="1"/>
                  <p:nvPr/>
                </p:nvSpPr>
                <p:spPr>
                  <a:xfrm>
                    <a:off x="-2142005" y="2956538"/>
                    <a:ext cx="227435" cy="24160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hr-HR" sz="1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hr-HR" sz="1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hr-HR" sz="1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</m:acc>
                            </m:e>
                            <m:sub>
                              <m:r>
                                <a:rPr lang="hr-HR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oMath>
                      </m:oMathPara>
                    </a14:m>
                    <a:endParaRPr lang="hr-HR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TekstniOkvir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142005" y="2956538"/>
                    <a:ext cx="227435" cy="241605"/>
                  </a:xfrm>
                  <a:prstGeom prst="rect">
                    <a:avLst/>
                  </a:prstGeom>
                  <a:blipFill>
                    <a:blip r:embed="rId30"/>
                    <a:stretch>
                      <a:fillRect l="-18421" t="-35897" r="-60526" b="-15385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5" name="Grupa 64"/>
              <p:cNvGrpSpPr/>
              <p:nvPr/>
            </p:nvGrpSpPr>
            <p:grpSpPr>
              <a:xfrm>
                <a:off x="-2499208" y="2260129"/>
                <a:ext cx="2268000" cy="4068000"/>
                <a:chOff x="-2499208" y="2260129"/>
                <a:chExt cx="2268000" cy="4068000"/>
              </a:xfrm>
            </p:grpSpPr>
            <p:cxnSp>
              <p:nvCxnSpPr>
                <p:cNvPr id="63" name="Ravni poveznik sa strelicom 62"/>
                <p:cNvCxnSpPr/>
                <p:nvPr/>
              </p:nvCxnSpPr>
              <p:spPr>
                <a:xfrm flipV="1">
                  <a:off x="-2186451" y="2260129"/>
                  <a:ext cx="0" cy="4068000"/>
                </a:xfrm>
                <a:prstGeom prst="straightConnector1">
                  <a:avLst/>
                </a:prstGeom>
                <a:ln>
                  <a:tailEnd type="triangle" w="sm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Ravni poveznik sa strelicom 63"/>
                <p:cNvCxnSpPr/>
                <p:nvPr/>
              </p:nvCxnSpPr>
              <p:spPr>
                <a:xfrm rot="5400000" flipV="1">
                  <a:off x="-1365208" y="4952795"/>
                  <a:ext cx="0" cy="2268000"/>
                </a:xfrm>
                <a:prstGeom prst="straightConnector1">
                  <a:avLst/>
                </a:prstGeom>
                <a:ln>
                  <a:tailEnd type="triangle" w="sm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kstniOkvir 66"/>
                  <p:cNvSpPr txBox="1"/>
                  <p:nvPr/>
                </p:nvSpPr>
                <p:spPr>
                  <a:xfrm>
                    <a:off x="-2478623" y="2164539"/>
                    <a:ext cx="144142" cy="2154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r-H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hr-HR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TekstniOkvir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478623" y="2164539"/>
                    <a:ext cx="144142" cy="215444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l="-29167" r="-25000" b="-22857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kstniOkvir 67"/>
                  <p:cNvSpPr txBox="1"/>
                  <p:nvPr/>
                </p:nvSpPr>
                <p:spPr>
                  <a:xfrm>
                    <a:off x="-364840" y="6145140"/>
                    <a:ext cx="144142" cy="2154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hr-H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hr-HR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8" name="TekstniOkvir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364840" y="6145140"/>
                    <a:ext cx="144142" cy="215444"/>
                  </a:xfrm>
                  <a:prstGeom prst="rect">
                    <a:avLst/>
                  </a:prstGeom>
                  <a:blipFill>
                    <a:blip r:embed="rId32"/>
                    <a:stretch>
                      <a:fillRect l="-20833" r="-4167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kstniOkvir 68"/>
                  <p:cNvSpPr txBox="1"/>
                  <p:nvPr/>
                </p:nvSpPr>
                <p:spPr>
                  <a:xfrm>
                    <a:off x="-1646930" y="2100450"/>
                    <a:ext cx="877933" cy="21544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hr-HR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hr-HR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sty m:val="p"/>
                            </m:rPr>
                            <a:rPr lang="hr-HR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Kvadrant</m:t>
                          </m:r>
                        </m:oMath>
                      </m:oMathPara>
                    </a14:m>
                    <a:endParaRPr lang="hr-HR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kstniOkvir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646930" y="2100450"/>
                    <a:ext cx="877933" cy="215444"/>
                  </a:xfrm>
                  <a:prstGeom prst="rect">
                    <a:avLst/>
                  </a:prstGeom>
                  <a:blipFill>
                    <a:blip r:embed="rId33"/>
                    <a:stretch>
                      <a:fillRect l="-4167" r="-3472" b="-5556"/>
                    </a:stretch>
                  </a:blipFill>
                </p:spPr>
                <p:txBody>
                  <a:bodyPr/>
                  <a:lstStyle/>
                  <a:p>
                    <a:r>
                      <a:rPr lang="hr-H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kstniOkvir 70"/>
              <p:cNvSpPr txBox="1"/>
              <p:nvPr/>
            </p:nvSpPr>
            <p:spPr>
              <a:xfrm>
                <a:off x="3952936" y="5905561"/>
                <a:ext cx="1374030" cy="484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  <m:t>𝑅𝑦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e>
                                    <m:sub>
                                      <m:r>
                                        <a:rPr lang="hr-HR" sz="1400" i="1">
                                          <a:latin typeface="Cambria Math" panose="02040503050406030204" pitchFamily="18" charset="0"/>
                                        </a:rPr>
                                        <m:t>𝑅𝑥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1" name="TekstniOkvir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936" y="5905561"/>
                <a:ext cx="1374030" cy="484043"/>
              </a:xfrm>
              <a:prstGeom prst="rect">
                <a:avLst/>
              </a:prstGeom>
              <a:blipFill>
                <a:blip r:embed="rId34"/>
                <a:stretch>
                  <a:fillRect l="-2655" b="-379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kstniOkvir 71"/>
              <p:cNvSpPr txBox="1"/>
              <p:nvPr/>
            </p:nvSpPr>
            <p:spPr>
              <a:xfrm>
                <a:off x="5326966" y="5892905"/>
                <a:ext cx="1385444" cy="484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r-HR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arctan</m:t>
                          </m:r>
                        </m:fName>
                        <m:e>
                          <m:d>
                            <m:dPr>
                              <m:ctrlPr>
                                <a:rPr lang="hr-HR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22.56</m:t>
                                  </m:r>
                                </m:num>
                                <m:den>
                                  <m:r>
                                    <a:rPr lang="hr-HR" sz="1400" b="0" i="1" smtClean="0">
                                      <a:latin typeface="Cambria Math" panose="02040503050406030204" pitchFamily="18" charset="0"/>
                                    </a:rPr>
                                    <m:t>9.59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2" name="TekstniOkvir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966" y="5892905"/>
                <a:ext cx="1385444" cy="484043"/>
              </a:xfrm>
              <a:prstGeom prst="rect">
                <a:avLst/>
              </a:prstGeom>
              <a:blipFill>
                <a:blip r:embed="rId35"/>
                <a:stretch>
                  <a:fillRect l="-132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kstniOkvir 72"/>
              <p:cNvSpPr txBox="1"/>
              <p:nvPr/>
            </p:nvSpPr>
            <p:spPr>
              <a:xfrm>
                <a:off x="6768168" y="6024023"/>
                <a:ext cx="72635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=66.97°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3" name="TekstniOkvir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168" y="6024023"/>
                <a:ext cx="726353" cy="215444"/>
              </a:xfrm>
              <a:prstGeom prst="rect">
                <a:avLst/>
              </a:prstGeom>
              <a:blipFill>
                <a:blip r:embed="rId36"/>
                <a:stretch>
                  <a:fillRect l="-1681" r="-5042" b="-2778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kstniOkvir 73"/>
              <p:cNvSpPr txBox="1"/>
              <p:nvPr/>
            </p:nvSpPr>
            <p:spPr>
              <a:xfrm>
                <a:off x="7550279" y="6039460"/>
                <a:ext cx="11153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=66° </m:t>
                      </m:r>
                      <m:sSup>
                        <m:sSupPr>
                          <m:ctrlP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58</m:t>
                          </m:r>
                        </m:e>
                        <m:sup>
                          <m:r>
                            <a:rPr lang="hr-HR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12′′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4" name="TekstniOkvir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279" y="6039460"/>
                <a:ext cx="1115305" cy="215444"/>
              </a:xfrm>
              <a:prstGeom prst="rect">
                <a:avLst/>
              </a:prstGeom>
              <a:blipFill>
                <a:blip r:embed="rId37"/>
                <a:stretch>
                  <a:fillRect l="-1639" t="-2857" r="-3279" b="-8571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Pravokutnik 75"/>
              <p:cNvSpPr/>
              <p:nvPr/>
            </p:nvSpPr>
            <p:spPr>
              <a:xfrm>
                <a:off x="9630200" y="5947127"/>
                <a:ext cx="2189189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hr-HR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=66.97°</m:t>
                      </m:r>
                      <m:r>
                        <a:rPr lang="hr-HR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hr-H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66° </m:t>
                      </m:r>
                      <m:sSup>
                        <m:sSupPr>
                          <m:ctrlP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58</m:t>
                          </m:r>
                        </m:e>
                        <m:sup>
                          <m:r>
                            <a:rPr lang="hr-H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r-H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12′′</m:t>
                      </m:r>
                    </m:oMath>
                  </m:oMathPara>
                </a14:m>
                <a:endParaRPr lang="hr-HR" sz="1400" dirty="0"/>
              </a:p>
            </p:txBody>
          </p:sp>
        </mc:Choice>
        <mc:Fallback xmlns="">
          <p:sp>
            <p:nvSpPr>
              <p:cNvPr id="76" name="Pravokutnik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0200" y="5947127"/>
                <a:ext cx="2189189" cy="307777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a 8"/>
          <p:cNvGrpSpPr/>
          <p:nvPr/>
        </p:nvGrpSpPr>
        <p:grpSpPr>
          <a:xfrm>
            <a:off x="157624" y="1367490"/>
            <a:ext cx="3005985" cy="5094891"/>
            <a:chOff x="157624" y="1367490"/>
            <a:chExt cx="3005985" cy="5094891"/>
          </a:xfrm>
        </p:grpSpPr>
        <p:pic>
          <p:nvPicPr>
            <p:cNvPr id="75" name="Slika 74"/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157624" y="1367490"/>
              <a:ext cx="3005985" cy="509489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kstniOkvir 7"/>
                <p:cNvSpPr txBox="1"/>
                <p:nvPr/>
              </p:nvSpPr>
              <p:spPr>
                <a:xfrm>
                  <a:off x="1128974" y="4435706"/>
                  <a:ext cx="927626" cy="4455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hr-HR" sz="1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hr-HR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400" i="1">
                                    <a:latin typeface="Cambria Math" panose="02040503050406030204" pitchFamily="18" charset="0"/>
                                  </a:rPr>
                                  <m:t>𝑅𝑦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hr-HR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r-HR" sz="1400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hr-HR" sz="1400" i="1">
                                    <a:latin typeface="Cambria Math" panose="02040503050406030204" pitchFamily="18" charset="0"/>
                                  </a:rPr>
                                  <m:t>𝑅𝑥</m:t>
                                </m:r>
                              </m:sub>
                            </m:sSub>
                          </m:den>
                        </m:f>
                        <m:r>
                          <a:rPr lang="hr-HR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hr-HR" sz="1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hr-HR" sz="1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hr-H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</m:func>
                      </m:oMath>
                    </m:oMathPara>
                  </a14:m>
                  <a:endParaRPr lang="hr-HR" sz="1400" dirty="0"/>
                </a:p>
              </p:txBody>
            </p:sp>
          </mc:Choice>
          <mc:Fallback xmlns="">
            <p:sp>
              <p:nvSpPr>
                <p:cNvPr id="8" name="TekstniOkvir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974" y="4435706"/>
                  <a:ext cx="927626" cy="445507"/>
                </a:xfrm>
                <a:prstGeom prst="rect">
                  <a:avLst/>
                </a:prstGeom>
                <a:blipFill>
                  <a:blip r:embed="rId40"/>
                  <a:stretch>
                    <a:fillRect l="-3947" t="-1370" r="-3947" b="-8219"/>
                  </a:stretch>
                </a:blipFill>
              </p:spPr>
              <p:txBody>
                <a:bodyPr/>
                <a:lstStyle/>
                <a:p>
                  <a:r>
                    <a:rPr lang="hr-H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550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0" grpId="0"/>
      <p:bldP spid="19" grpId="0"/>
      <p:bldP spid="26" grpId="0"/>
      <p:bldP spid="27" grpId="0"/>
      <p:bldP spid="28" grpId="0"/>
      <p:bldP spid="29" grpId="0"/>
      <p:bldP spid="30" grpId="0"/>
      <p:bldP spid="23" grpId="0"/>
      <p:bldP spid="24" grpId="0"/>
      <p:bldP spid="31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5" grpId="0" animBg="1"/>
      <p:bldP spid="46" grpId="0"/>
      <p:bldP spid="71" grpId="0"/>
      <p:bldP spid="72" grpId="0"/>
      <p:bldP spid="73" grpId="0"/>
      <p:bldP spid="74" grpId="0"/>
      <p:bldP spid="76" grpId="0" animBg="1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1474</Words>
  <Application>Microsoft Office PowerPoint</Application>
  <PresentationFormat>Široki zaslon</PresentationFormat>
  <Paragraphs>314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22" baseType="lpstr">
      <vt:lpstr>MS Gothic</vt:lpstr>
      <vt:lpstr>Arial</vt:lpstr>
      <vt:lpstr>Arial Black</vt:lpstr>
      <vt:lpstr>Calibri</vt:lpstr>
      <vt:lpstr>Calibri Light</vt:lpstr>
      <vt:lpstr>Cambria</vt:lpstr>
      <vt:lpstr>Cambria Math</vt:lpstr>
      <vt:lpstr>MS Mincho</vt:lpstr>
      <vt:lpstr>Symbol</vt:lpstr>
      <vt:lpstr>Times New Roman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8</cp:revision>
  <dcterms:created xsi:type="dcterms:W3CDTF">2025-11-21T21:51:09Z</dcterms:created>
  <dcterms:modified xsi:type="dcterms:W3CDTF">2025-11-23T11:49:43Z</dcterms:modified>
</cp:coreProperties>
</file>