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1D43-61E5-4A9D-A6BB-1FB58B0DF965}" type="datetimeFigureOut">
              <a:rPr lang="hr-HR" smtClean="0"/>
              <a:t>12.11.2025.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83701-226C-4F0E-AF18-37A8FBE49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40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3701-226C-4F0E-AF18-37A8FBE49394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64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6B7F-2339-4C4C-A416-9B3C1461A6CB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65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DD81-11C7-4A45-B232-5BA29402F7C2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08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5DD-0B12-483B-AE94-34890D67D414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3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73B0-508F-4DFA-9FF8-99046F48D498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5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6762-7D11-4E30-A940-186A51C7B288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98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7B15-3D7A-4C26-BDD5-442DBF325735}" type="datetime1">
              <a:rPr lang="hr-HR" smtClean="0"/>
              <a:t>12.11.2025.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83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A08-71F5-4911-9E05-F29A3C3DBB80}" type="datetime1">
              <a:rPr lang="hr-HR" smtClean="0"/>
              <a:t>12.11.2025.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24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4C7-0250-4F7F-86F1-CF59E9F701CC}" type="datetime1">
              <a:rPr lang="hr-HR" smtClean="0"/>
              <a:t>12.11.2025.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85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C64-5368-40E3-B5C8-9364F2ED6297}" type="datetime1">
              <a:rPr lang="hr-HR" smtClean="0"/>
              <a:t>12.11.2025.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1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42A-4077-44C4-9630-F196BF335F88}" type="datetime1">
              <a:rPr lang="hr-HR" smtClean="0"/>
              <a:t>12.11.2025.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2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36-5E3B-4923-ACE0-7A4EA32469FC}" type="datetime1">
              <a:rPr lang="hr-HR" smtClean="0"/>
              <a:t>12.11.2025.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12B4-C779-47C2-9494-5701250D6F9C}" type="datetime1">
              <a:rPr lang="hr-HR" smtClean="0"/>
              <a:t>12.11.2025.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3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20.pn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2" Type="http://schemas.openxmlformats.org/officeDocument/2006/relationships/image" Target="../media/image510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80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5" Type="http://schemas.openxmlformats.org/officeDocument/2006/relationships/image" Target="../media/image540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image" Target="../media/image570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" Type="http://schemas.openxmlformats.org/officeDocument/2006/relationships/image" Target="../media/image530.png"/><Relationship Id="rId9" Type="http://schemas.openxmlformats.org/officeDocument/2006/relationships/image" Target="../media/image560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5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5.png"/><Relationship Id="rId21" Type="http://schemas.openxmlformats.org/officeDocument/2006/relationships/image" Target="../media/image113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microsoft.com/office/2007/relationships/hdphoto" Target="../media/hdphoto4.wdp"/><Relationship Id="rId15" Type="http://schemas.openxmlformats.org/officeDocument/2006/relationships/image" Target="../media/image107.png"/><Relationship Id="rId10" Type="http://schemas.microsoft.com/office/2007/relationships/hdphoto" Target="../media/hdphoto6.wdp"/><Relationship Id="rId19" Type="http://schemas.openxmlformats.org/officeDocument/2006/relationships/image" Target="../media/image111.png"/><Relationship Id="rId4" Type="http://schemas.openxmlformats.org/officeDocument/2006/relationships/image" Target="../media/image100.png"/><Relationship Id="rId9" Type="http://schemas.openxmlformats.org/officeDocument/2006/relationships/image" Target="../media/image103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5.png"/><Relationship Id="rId7" Type="http://schemas.openxmlformats.org/officeDocument/2006/relationships/image" Target="../media/image1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microsoft.com/office/2007/relationships/hdphoto" Target="../media/hdphoto8.wdp"/><Relationship Id="rId10" Type="http://schemas.openxmlformats.org/officeDocument/2006/relationships/image" Target="../media/image120.png"/><Relationship Id="rId4" Type="http://schemas.openxmlformats.org/officeDocument/2006/relationships/image" Target="../media/image116.png"/><Relationship Id="rId9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40.png"/><Relationship Id="rId3" Type="http://schemas.openxmlformats.org/officeDocument/2006/relationships/image" Target="../media/image138.png"/><Relationship Id="rId34" Type="http://schemas.openxmlformats.org/officeDocument/2006/relationships/image" Target="../media/image134.png"/><Relationship Id="rId42" Type="http://schemas.openxmlformats.org/officeDocument/2006/relationships/image" Target="../media/image143.png"/><Relationship Id="rId7" Type="http://schemas.openxmlformats.org/officeDocument/2006/relationships/image" Target="../media/image131.png"/><Relationship Id="rId33" Type="http://schemas.openxmlformats.org/officeDocument/2006/relationships/image" Target="../media/image133.png"/><Relationship Id="rId38" Type="http://schemas.openxmlformats.org/officeDocument/2006/relationships/image" Target="../media/image139.png"/><Relationship Id="rId2" Type="http://schemas.openxmlformats.org/officeDocument/2006/relationships/image" Target="../media/image5.png"/><Relationship Id="rId41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32" Type="http://schemas.openxmlformats.org/officeDocument/2006/relationships/image" Target="../media/image132.png"/><Relationship Id="rId37" Type="http://schemas.openxmlformats.org/officeDocument/2006/relationships/image" Target="../media/image137.png"/><Relationship Id="rId40" Type="http://schemas.openxmlformats.org/officeDocument/2006/relationships/image" Target="../media/image141.png"/><Relationship Id="rId5" Type="http://schemas.microsoft.com/office/2007/relationships/hdphoto" Target="../media/hdphoto9.wdp"/><Relationship Id="rId36" Type="http://schemas.openxmlformats.org/officeDocument/2006/relationships/image" Target="../media/image136.png"/><Relationship Id="rId31" Type="http://schemas.openxmlformats.org/officeDocument/2006/relationships/image" Target="../media/image164.png"/><Relationship Id="rId4" Type="http://schemas.openxmlformats.org/officeDocument/2006/relationships/image" Target="../media/image130.png"/><Relationship Id="rId35" Type="http://schemas.openxmlformats.org/officeDocument/2006/relationships/image" Target="../media/image1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46.png"/><Relationship Id="rId18" Type="http://schemas.openxmlformats.org/officeDocument/2006/relationships/image" Target="../media/image1400.png"/><Relationship Id="rId3" Type="http://schemas.openxmlformats.org/officeDocument/2006/relationships/image" Target="../media/image5.png"/><Relationship Id="rId7" Type="http://schemas.openxmlformats.org/officeDocument/2006/relationships/image" Target="../media/image1280.png"/><Relationship Id="rId12" Type="http://schemas.openxmlformats.org/officeDocument/2006/relationships/image" Target="../media/image1330.png"/><Relationship Id="rId17" Type="http://schemas.openxmlformats.org/officeDocument/2006/relationships/image" Target="../media/image1390.png"/><Relationship Id="rId2" Type="http://schemas.openxmlformats.org/officeDocument/2006/relationships/image" Target="../media/image26.png"/><Relationship Id="rId16" Type="http://schemas.openxmlformats.org/officeDocument/2006/relationships/image" Target="../media/image1370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1320.png"/><Relationship Id="rId5" Type="http://schemas.openxmlformats.org/officeDocument/2006/relationships/image" Target="../media/image144.png"/><Relationship Id="rId15" Type="http://schemas.openxmlformats.org/officeDocument/2006/relationships/image" Target="../media/image147.png"/><Relationship Id="rId10" Type="http://schemas.openxmlformats.org/officeDocument/2006/relationships/image" Target="../media/image1310.png"/><Relationship Id="rId19" Type="http://schemas.openxmlformats.org/officeDocument/2006/relationships/image" Target="../media/image150.png"/><Relationship Id="rId4" Type="http://schemas.openxmlformats.org/officeDocument/2006/relationships/image" Target="../media/image1260.png"/><Relationship Id="rId9" Type="http://schemas.openxmlformats.org/officeDocument/2006/relationships/image" Target="../media/image145.png"/><Relationship Id="rId14" Type="http://schemas.openxmlformats.org/officeDocument/2006/relationships/image" Target="../media/image13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image" Target="../media/image5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image" Target="../media/image26.png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172.png"/><Relationship Id="rId5" Type="http://schemas.openxmlformats.org/officeDocument/2006/relationships/image" Target="../media/image148.png"/><Relationship Id="rId15" Type="http://schemas.openxmlformats.org/officeDocument/2006/relationships/image" Target="../media/image176.png"/><Relationship Id="rId10" Type="http://schemas.openxmlformats.org/officeDocument/2006/relationships/image" Target="../media/image151.png"/><Relationship Id="rId19" Type="http://schemas.openxmlformats.org/officeDocument/2006/relationships/image" Target="../media/image180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5.png"/><Relationship Id="rId7" Type="http://schemas.openxmlformats.org/officeDocument/2006/relationships/image" Target="../media/image16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10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gif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26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33.gif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8" y="0"/>
            <a:ext cx="10317954" cy="6858000"/>
          </a:xfrm>
          <a:prstGeom prst="rect">
            <a:avLst/>
          </a:prstGeom>
        </p:spPr>
      </p:pic>
      <p:pic>
        <p:nvPicPr>
          <p:cNvPr id="6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53880" cy="109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977914" y="1927672"/>
            <a:ext cx="958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SUI: Uvod u tehničku mehaniku</a:t>
            </a:r>
            <a:endParaRPr lang="hr-H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076411" y="4420062"/>
            <a:ext cx="378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Nastavnik: Ivan Đurić bacc. mech. ing.</a:t>
            </a:r>
            <a:endParaRPr lang="hr-H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812349" y="3916699"/>
            <a:ext cx="23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Predavanja pripremio:</a:t>
            </a:r>
            <a:endParaRPr lang="hr-H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10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4892347" y="-8760"/>
            <a:ext cx="7306826" cy="6858000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049079" y="81422"/>
            <a:ext cx="7142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0099"/>
                </a:solidFill>
              </a:rPr>
              <a:t>2.1.2.3. Orijentacija sile</a:t>
            </a:r>
            <a:endParaRPr lang="hr-HR" sz="2000" b="1" dirty="0">
              <a:solidFill>
                <a:srgbClr val="000099"/>
              </a:solidFill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Temeljni pojmovi i načela statike krutih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tijela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5" name="Grupa 54"/>
          <p:cNvGrpSpPr/>
          <p:nvPr/>
        </p:nvGrpSpPr>
        <p:grpSpPr>
          <a:xfrm>
            <a:off x="1296261" y="1464157"/>
            <a:ext cx="2497571" cy="3288714"/>
            <a:chOff x="1007142" y="4645094"/>
            <a:chExt cx="2497571" cy="3288714"/>
          </a:xfrm>
        </p:grpSpPr>
        <p:pic>
          <p:nvPicPr>
            <p:cNvPr id="53" name="Slika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142" y="4645094"/>
              <a:ext cx="2497571" cy="2452651"/>
            </a:xfrm>
            <a:prstGeom prst="rect">
              <a:avLst/>
            </a:prstGeom>
          </p:spPr>
        </p:pic>
        <p:sp>
          <p:nvSpPr>
            <p:cNvPr id="54" name="TekstniOkvir 53"/>
            <p:cNvSpPr txBox="1"/>
            <p:nvPr/>
          </p:nvSpPr>
          <p:spPr>
            <a:xfrm>
              <a:off x="1018277" y="7472143"/>
              <a:ext cx="1474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12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Orijentacija sila.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8629323" y="3262441"/>
            <a:ext cx="31309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sr-Latn-RS" altLang="sr-Latn-R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pozitivna u 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1.</a:t>
            </a:r>
            <a:r>
              <a:rPr kumimoji="0" lang="sr-Latn-RS" altLang="sr-Latn-R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i 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2. kvadrantu</a:t>
            </a:r>
            <a:endParaRPr lang="sr-Latn-RS" altLang="sr-Latn-RS" sz="16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sr-Latn-RS" altLang="sr-Latn-R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negativna u 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3.</a:t>
            </a:r>
            <a:r>
              <a:rPr kumimoji="0" lang="sr-Latn-RS" altLang="sr-Latn-RS" sz="16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i 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4. kvadrantu</a:t>
            </a:r>
            <a:endParaRPr kumimoji="0" lang="sr-Latn-RS" altLang="sr-Latn-RS" sz="1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7" name="Pravokutnik 56"/>
          <p:cNvSpPr/>
          <p:nvPr/>
        </p:nvSpPr>
        <p:spPr>
          <a:xfrm>
            <a:off x="5462415" y="1973622"/>
            <a:ext cx="6743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1600" dirty="0">
                <a:latin typeface="Arial" panose="020B0604020202020204" pitchFamily="34" charset="0"/>
              </a:rPr>
              <a:t>Predznak komponente sile (</a:t>
            </a:r>
            <a:r>
              <a:rPr lang="sr-Latn-RS" altLang="sr-Latn-RS" sz="1600" b="1" dirty="0">
                <a:latin typeface="Arial" panose="020B0604020202020204" pitchFamily="34" charset="0"/>
              </a:rPr>
              <a:t>+</a:t>
            </a:r>
            <a:r>
              <a:rPr lang="sr-Latn-RS" altLang="sr-Latn-RS" sz="1600" dirty="0">
                <a:latin typeface="Arial" panose="020B0604020202020204" pitchFamily="34" charset="0"/>
              </a:rPr>
              <a:t> ili </a:t>
            </a:r>
            <a:r>
              <a:rPr lang="sr-Latn-RS" altLang="sr-Latn-RS" sz="1600" b="1" dirty="0">
                <a:latin typeface="Arial" panose="020B0604020202020204" pitchFamily="34" charset="0"/>
              </a:rPr>
              <a:t>–</a:t>
            </a:r>
            <a:r>
              <a:rPr lang="sr-Latn-RS" altLang="sr-Latn-RS" sz="1600" dirty="0">
                <a:latin typeface="Arial" panose="020B0604020202020204" pitchFamily="34" charset="0"/>
              </a:rPr>
              <a:t>) pokazuje </a:t>
            </a:r>
            <a:r>
              <a:rPr lang="sr-Latn-RS" altLang="sr-Latn-RS" sz="1600" b="1" dirty="0" err="1">
                <a:latin typeface="Arial" panose="020B0604020202020204" pitchFamily="34" charset="0"/>
              </a:rPr>
              <a:t>smjer</a:t>
            </a:r>
            <a:r>
              <a:rPr lang="sr-Latn-RS" altLang="sr-Latn-RS" sz="1600" b="1" dirty="0">
                <a:latin typeface="Arial" panose="020B0604020202020204" pitchFamily="34" charset="0"/>
              </a:rPr>
              <a:t> </a:t>
            </a:r>
            <a:r>
              <a:rPr lang="sr-Latn-RS" altLang="sr-Latn-RS" sz="1600" b="1" dirty="0" err="1">
                <a:latin typeface="Arial" panose="020B0604020202020204" pitchFamily="34" charset="0"/>
              </a:rPr>
              <a:t>djelovanja</a:t>
            </a:r>
            <a:r>
              <a:rPr lang="sr-Latn-RS" altLang="sr-Latn-RS" sz="1600" dirty="0">
                <a:latin typeface="Arial" panose="020B0604020202020204" pitchFamily="34" charset="0"/>
              </a:rPr>
              <a:t> sile u odnosu na osi koordinatnog sustava.</a:t>
            </a:r>
          </a:p>
        </p:txBody>
      </p:sp>
      <p:sp>
        <p:nvSpPr>
          <p:cNvPr id="59" name="Pravokutnik 58"/>
          <p:cNvSpPr/>
          <p:nvPr/>
        </p:nvSpPr>
        <p:spPr>
          <a:xfrm>
            <a:off x="8650912" y="2601163"/>
            <a:ext cx="3555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sz="1600" dirty="0" smtClean="0">
                <a:latin typeface="Arial" panose="020B0604020202020204" pitchFamily="34" charset="0"/>
              </a:rPr>
              <a:t>pozitivna </a:t>
            </a:r>
            <a:r>
              <a:rPr lang="sr-Latn-RS" altLang="sr-Latn-RS" sz="1600" dirty="0">
                <a:latin typeface="Arial" panose="020B0604020202020204" pitchFamily="34" charset="0"/>
              </a:rPr>
              <a:t>u </a:t>
            </a:r>
            <a:r>
              <a:rPr lang="sr-Latn-RS" altLang="sr-Latn-RS" sz="1600" b="1" dirty="0">
                <a:latin typeface="Arial" panose="020B0604020202020204" pitchFamily="34" charset="0"/>
              </a:rPr>
              <a:t>1.</a:t>
            </a:r>
            <a:r>
              <a:rPr lang="sr-Latn-RS" altLang="sr-Latn-RS" sz="1600" dirty="0">
                <a:latin typeface="Arial" panose="020B0604020202020204" pitchFamily="34" charset="0"/>
              </a:rPr>
              <a:t> i </a:t>
            </a:r>
            <a:r>
              <a:rPr lang="sr-Latn-RS" altLang="sr-Latn-RS" sz="1600" b="1" dirty="0">
                <a:latin typeface="Arial" panose="020B0604020202020204" pitchFamily="34" charset="0"/>
              </a:rPr>
              <a:t>4. </a:t>
            </a:r>
            <a:r>
              <a:rPr lang="sr-Latn-RS" altLang="sr-Latn-RS" sz="1600" b="1" dirty="0" smtClean="0">
                <a:latin typeface="Arial" panose="020B0604020202020204" pitchFamily="34" charset="0"/>
              </a:rPr>
              <a:t>kvadrantu</a:t>
            </a:r>
            <a:endParaRPr lang="sr-Latn-RS" altLang="sr-Latn-RS" sz="1600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r-Latn-RS" altLang="sr-Latn-RS" sz="1600" dirty="0" smtClean="0">
                <a:latin typeface="Arial" panose="020B0604020202020204" pitchFamily="34" charset="0"/>
              </a:rPr>
              <a:t>negativna </a:t>
            </a:r>
            <a:r>
              <a:rPr lang="sr-Latn-RS" altLang="sr-Latn-RS" sz="1600" dirty="0">
                <a:latin typeface="Arial" panose="020B0604020202020204" pitchFamily="34" charset="0"/>
              </a:rPr>
              <a:t>u </a:t>
            </a:r>
            <a:r>
              <a:rPr lang="sr-Latn-RS" altLang="sr-Latn-RS" sz="1600" b="1" dirty="0">
                <a:latin typeface="Arial" panose="020B0604020202020204" pitchFamily="34" charset="0"/>
              </a:rPr>
              <a:t>2.</a:t>
            </a:r>
            <a:r>
              <a:rPr lang="sr-Latn-RS" altLang="sr-Latn-RS" sz="1600" dirty="0">
                <a:latin typeface="Arial" panose="020B0604020202020204" pitchFamily="34" charset="0"/>
              </a:rPr>
              <a:t> i </a:t>
            </a:r>
            <a:r>
              <a:rPr lang="sr-Latn-RS" altLang="sr-Latn-RS" sz="1600" b="1" dirty="0">
                <a:latin typeface="Arial" panose="020B0604020202020204" pitchFamily="34" charset="0"/>
              </a:rPr>
              <a:t>3. kvadrantu</a:t>
            </a:r>
            <a:endParaRPr lang="sr-Latn-RS" altLang="sr-Latn-RS" sz="1600" dirty="0">
              <a:latin typeface="Arial" panose="020B0604020202020204" pitchFamily="34" charset="0"/>
            </a:endParaRPr>
          </a:p>
        </p:txBody>
      </p:sp>
      <p:sp>
        <p:nvSpPr>
          <p:cNvPr id="60" name="Pravokutnik 59"/>
          <p:cNvSpPr/>
          <p:nvPr/>
        </p:nvSpPr>
        <p:spPr>
          <a:xfrm>
            <a:off x="5490546" y="2601163"/>
            <a:ext cx="3206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sr-Latn-RS" sz="1600" b="1" dirty="0">
                <a:latin typeface="Arial" panose="020B0604020202020204" pitchFamily="34" charset="0"/>
              </a:rPr>
              <a:t>Horizontalna komponenta (</a:t>
            </a:r>
            <a:r>
              <a:rPr lang="sr-Latn-RS" altLang="sr-Latn-RS" sz="1600" b="1" dirty="0" err="1">
                <a:latin typeface="Arial" panose="020B0604020202020204" pitchFamily="34" charset="0"/>
              </a:rPr>
              <a:t>Fx</a:t>
            </a:r>
            <a:r>
              <a:rPr lang="sr-Latn-RS" altLang="sr-Latn-RS" sz="1600" b="1" dirty="0">
                <a:latin typeface="Arial" panose="020B0604020202020204" pitchFamily="34" charset="0"/>
              </a:rPr>
              <a:t>):</a:t>
            </a:r>
            <a:endParaRPr lang="hr-HR" sz="1600" dirty="0"/>
          </a:p>
        </p:txBody>
      </p:sp>
      <p:sp>
        <p:nvSpPr>
          <p:cNvPr id="61" name="Pravokutnik 60"/>
          <p:cNvSpPr/>
          <p:nvPr/>
        </p:nvSpPr>
        <p:spPr>
          <a:xfrm>
            <a:off x="5518678" y="3228247"/>
            <a:ext cx="3049363" cy="34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altLang="sr-Latn-RS" sz="1600" b="1" dirty="0">
                <a:latin typeface="Arial" panose="020B0604020202020204" pitchFamily="34" charset="0"/>
              </a:rPr>
              <a:t>Vertikalna komponenta (</a:t>
            </a:r>
            <a:r>
              <a:rPr lang="sr-Latn-RS" altLang="sr-Latn-RS" sz="1600" b="1" dirty="0" err="1">
                <a:latin typeface="Arial" panose="020B0604020202020204" pitchFamily="34" charset="0"/>
              </a:rPr>
              <a:t>Fy</a:t>
            </a:r>
            <a:r>
              <a:rPr lang="sr-Latn-RS" altLang="sr-Latn-RS" sz="1600" b="1" dirty="0" smtClean="0">
                <a:latin typeface="Arial" panose="020B0604020202020204" pitchFamily="34" charset="0"/>
              </a:rPr>
              <a:t>):</a:t>
            </a:r>
            <a:endParaRPr lang="hr-HR" sz="1600" dirty="0"/>
          </a:p>
        </p:txBody>
      </p:sp>
      <p:sp>
        <p:nvSpPr>
          <p:cNvPr id="62" name="Pravokutnik 61"/>
          <p:cNvSpPr/>
          <p:nvPr/>
        </p:nvSpPr>
        <p:spPr>
          <a:xfrm>
            <a:off x="5581323" y="3858783"/>
            <a:ext cx="6625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Predznak </a:t>
            </a:r>
            <a:r>
              <a:rPr lang="hr-HR" dirty="0"/>
              <a:t>se može mijenjati ovisno o </a:t>
            </a:r>
            <a:r>
              <a:rPr lang="hr-HR" b="1" dirty="0"/>
              <a:t>orijentaciji koordinatnog sustava</a:t>
            </a:r>
            <a:r>
              <a:rPr lang="hr-HR" dirty="0" smtClean="0"/>
              <a:t>. </a:t>
            </a:r>
            <a:r>
              <a:rPr lang="hr-HR" i="1" dirty="0" smtClean="0"/>
              <a:t>(</a:t>
            </a:r>
            <a:r>
              <a:rPr lang="hr-HR" b="1" i="1" dirty="0" smtClean="0"/>
              <a:t>slika </a:t>
            </a:r>
            <a:r>
              <a:rPr lang="hr-HR" b="1" i="1" dirty="0"/>
              <a:t>12</a:t>
            </a:r>
            <a:r>
              <a:rPr lang="hr-HR" i="1" dirty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14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9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a 61"/>
          <p:cNvGrpSpPr/>
          <p:nvPr/>
        </p:nvGrpSpPr>
        <p:grpSpPr>
          <a:xfrm>
            <a:off x="2847222" y="3686604"/>
            <a:ext cx="1729887" cy="1870351"/>
            <a:chOff x="2847222" y="3686604"/>
            <a:chExt cx="1729887" cy="1870351"/>
          </a:xfrm>
        </p:grpSpPr>
        <p:cxnSp>
          <p:nvCxnSpPr>
            <p:cNvPr id="12" name="Ravni poveznik 11"/>
            <p:cNvCxnSpPr/>
            <p:nvPr/>
          </p:nvCxnSpPr>
          <p:spPr>
            <a:xfrm>
              <a:off x="2849109" y="5038725"/>
              <a:ext cx="1728000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Ravni poveznik 21"/>
            <p:cNvCxnSpPr/>
            <p:nvPr/>
          </p:nvCxnSpPr>
          <p:spPr>
            <a:xfrm>
              <a:off x="3713406" y="3704550"/>
              <a:ext cx="0" cy="180090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kstniOkvir 57"/>
                <p:cNvSpPr txBox="1"/>
                <p:nvPr/>
              </p:nvSpPr>
              <p:spPr>
                <a:xfrm>
                  <a:off x="4421357" y="5039067"/>
                  <a:ext cx="106696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0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hr-HR" sz="1050" dirty="0"/>
                </a:p>
              </p:txBody>
            </p:sp>
          </mc:Choice>
          <mc:Fallback xmlns="">
            <p:sp>
              <p:nvSpPr>
                <p:cNvPr id="58" name="TekstniOkvir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1357" y="5039067"/>
                  <a:ext cx="106696" cy="161583"/>
                </a:xfrm>
                <a:prstGeom prst="rect">
                  <a:avLst/>
                </a:prstGeom>
                <a:blipFill>
                  <a:blip r:embed="rId2"/>
                  <a:stretch>
                    <a:fillRect l="-11111" r="-16667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kstniOkvir 58"/>
                <p:cNvSpPr txBox="1"/>
                <p:nvPr/>
              </p:nvSpPr>
              <p:spPr>
                <a:xfrm>
                  <a:off x="3544573" y="3686604"/>
                  <a:ext cx="108107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05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hr-HR" sz="1050" dirty="0"/>
                </a:p>
              </p:txBody>
            </p:sp>
          </mc:Choice>
          <mc:Fallback xmlns="">
            <p:sp>
              <p:nvSpPr>
                <p:cNvPr id="59" name="TekstniOkvir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4573" y="3686604"/>
                  <a:ext cx="108107" cy="161583"/>
                </a:xfrm>
                <a:prstGeom prst="rect">
                  <a:avLst/>
                </a:prstGeom>
                <a:blipFill>
                  <a:blip r:embed="rId3"/>
                  <a:stretch>
                    <a:fillRect l="-27778" r="-27778" b="-30769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kstniOkvir 59"/>
                <p:cNvSpPr txBox="1"/>
                <p:nvPr/>
              </p:nvSpPr>
              <p:spPr>
                <a:xfrm>
                  <a:off x="3518599" y="5395372"/>
                  <a:ext cx="119328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hr-HR" sz="1050" b="0" i="0" dirty="0" smtClean="0">
                      <a:latin typeface="+mj-lt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hr-HR" sz="105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hr-HR" sz="1050" i="1" dirty="0"/>
                </a:p>
              </p:txBody>
            </p:sp>
          </mc:Choice>
          <mc:Fallback xmlns="">
            <p:sp>
              <p:nvSpPr>
                <p:cNvPr id="60" name="TekstniOkvir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599" y="5395372"/>
                  <a:ext cx="119328" cy="161583"/>
                </a:xfrm>
                <a:prstGeom prst="rect">
                  <a:avLst/>
                </a:prstGeom>
                <a:blipFill>
                  <a:blip r:embed="rId4"/>
                  <a:stretch>
                    <a:fillRect l="-65000" t="-22222" r="-35000" b="-51852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kstniOkvir 60"/>
                <p:cNvSpPr txBox="1"/>
                <p:nvPr/>
              </p:nvSpPr>
              <p:spPr>
                <a:xfrm>
                  <a:off x="2847222" y="5085351"/>
                  <a:ext cx="119328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hr-HR" sz="1050" b="0" i="0" dirty="0" smtClean="0">
                      <a:latin typeface="+mj-lt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hr-HR" sz="105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hr-HR" sz="1050" i="1" dirty="0"/>
                </a:p>
              </p:txBody>
            </p:sp>
          </mc:Choice>
          <mc:Fallback xmlns="">
            <p:sp>
              <p:nvSpPr>
                <p:cNvPr id="61" name="TekstniOkvir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7222" y="5085351"/>
                  <a:ext cx="119328" cy="161583"/>
                </a:xfrm>
                <a:prstGeom prst="rect">
                  <a:avLst/>
                </a:prstGeom>
                <a:blipFill>
                  <a:blip r:embed="rId5"/>
                  <a:stretch>
                    <a:fillRect l="-65000" t="-22222" r="-25000" b="-51852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11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305426" y="0"/>
            <a:ext cx="6873528" cy="6858000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/>
          </a:p>
        </p:txBody>
      </p:sp>
      <p:sp>
        <p:nvSpPr>
          <p:cNvPr id="17" name="Pravokutnik 16"/>
          <p:cNvSpPr/>
          <p:nvPr/>
        </p:nvSpPr>
        <p:spPr>
          <a:xfrm>
            <a:off x="5439557" y="81422"/>
            <a:ext cx="6752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0099"/>
                </a:solidFill>
              </a:rPr>
              <a:t>Primjer rastavljanje sila na komponente</a:t>
            </a:r>
            <a:endParaRPr lang="hr-HR" sz="2000" b="1" dirty="0">
              <a:solidFill>
                <a:srgbClr val="000099"/>
              </a:solidFill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Temeljni pojmovi i načela statike krutih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tijela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439557" y="878406"/>
            <a:ext cx="6759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Silu </a:t>
            </a:r>
            <a:r>
              <a:rPr lang="hr-HR" b="1" dirty="0"/>
              <a:t>F = 200 [N] </a:t>
            </a:r>
            <a:r>
              <a:rPr lang="hr-HR" dirty="0"/>
              <a:t>koja djeluje pod kutom od </a:t>
            </a:r>
            <a:r>
              <a:rPr lang="hr-HR" b="1" dirty="0"/>
              <a:t>30° </a:t>
            </a:r>
            <a:r>
              <a:rPr lang="hr-HR" dirty="0"/>
              <a:t>rastaviti na komponente po koordinatnom sustavu x</a:t>
            </a:r>
            <a:r>
              <a:rPr lang="hr-HR" dirty="0" smtClean="0"/>
              <a:t>, y</a:t>
            </a:r>
            <a:r>
              <a:rPr lang="hr-HR" dirty="0"/>
              <a:t>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334" y="551454"/>
            <a:ext cx="2130908" cy="1813712"/>
          </a:xfrm>
          <a:prstGeom prst="rect">
            <a:avLst/>
          </a:prstGeom>
        </p:spPr>
      </p:pic>
      <p:sp>
        <p:nvSpPr>
          <p:cNvPr id="24" name="Pravokutnik 23"/>
          <p:cNvSpPr/>
          <p:nvPr/>
        </p:nvSpPr>
        <p:spPr>
          <a:xfrm>
            <a:off x="5376075" y="551027"/>
            <a:ext cx="6886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/>
              <a:t>Primjer 1.</a:t>
            </a:r>
            <a:endParaRPr lang="hr-HR" sz="2000" b="1" dirty="0"/>
          </a:p>
        </p:txBody>
      </p:sp>
      <p:cxnSp>
        <p:nvCxnSpPr>
          <p:cNvPr id="8" name="Ravni poveznik sa strelicom 7"/>
          <p:cNvCxnSpPr/>
          <p:nvPr/>
        </p:nvCxnSpPr>
        <p:spPr>
          <a:xfrm flipV="1">
            <a:off x="2577787" y="1261326"/>
            <a:ext cx="1199546" cy="7176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3240011" y="1066556"/>
                <a:ext cx="387670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hr-HR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11" y="1066556"/>
                <a:ext cx="387670" cy="402931"/>
              </a:xfrm>
              <a:prstGeom prst="rect">
                <a:avLst/>
              </a:prstGeom>
              <a:blipFill>
                <a:blip r:embed="rId9"/>
                <a:stretch>
                  <a:fillRect t="-22727" r="-3125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avni poveznik 13"/>
          <p:cNvCxnSpPr/>
          <p:nvPr/>
        </p:nvCxnSpPr>
        <p:spPr>
          <a:xfrm>
            <a:off x="1998368" y="1978957"/>
            <a:ext cx="2448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3777333" y="1049443"/>
            <a:ext cx="0" cy="137689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>
            <a:off x="2592728" y="1978957"/>
            <a:ext cx="1184605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flipV="1">
            <a:off x="3777333" y="1268021"/>
            <a:ext cx="0" cy="7109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niOkvir 35"/>
              <p:cNvSpPr txBox="1"/>
              <p:nvPr/>
            </p:nvSpPr>
            <p:spPr>
              <a:xfrm>
                <a:off x="3199439" y="2027007"/>
                <a:ext cx="386580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r-HR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kstniOkvir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439" y="2027007"/>
                <a:ext cx="386580" cy="3339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niOkvir 36"/>
              <p:cNvSpPr txBox="1"/>
              <p:nvPr/>
            </p:nvSpPr>
            <p:spPr>
              <a:xfrm>
                <a:off x="3811856" y="1395037"/>
                <a:ext cx="392672" cy="35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r-HR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kstniOkvi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56" y="1395037"/>
                <a:ext cx="392672" cy="3558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niOkvir 37"/>
              <p:cNvSpPr txBox="1"/>
              <p:nvPr/>
            </p:nvSpPr>
            <p:spPr>
              <a:xfrm>
                <a:off x="2830131" y="1743700"/>
                <a:ext cx="42671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r-HR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r-HR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hr-H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kstniOkvir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31" y="1743700"/>
                <a:ext cx="426719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kstniOkvir 38"/>
          <p:cNvSpPr txBox="1"/>
          <p:nvPr/>
        </p:nvSpPr>
        <p:spPr>
          <a:xfrm>
            <a:off x="524163" y="2422818"/>
            <a:ext cx="172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13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Zadana sila Primjer 1.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kstniOkvir 39"/>
          <p:cNvSpPr txBox="1"/>
          <p:nvPr/>
        </p:nvSpPr>
        <p:spPr>
          <a:xfrm>
            <a:off x="2502908" y="2404207"/>
            <a:ext cx="273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14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Rastavljanje zadane sile na komponente metodom trokuta, (plan sila).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/>
              <p:cNvSpPr txBox="1"/>
              <p:nvPr/>
            </p:nvSpPr>
            <p:spPr>
              <a:xfrm>
                <a:off x="5480244" y="1633712"/>
                <a:ext cx="1446550" cy="551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kstniOkvi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244" y="1633712"/>
                <a:ext cx="1446550" cy="5517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niOkvir 51"/>
              <p:cNvSpPr txBox="1"/>
              <p:nvPr/>
            </p:nvSpPr>
            <p:spPr>
              <a:xfrm>
                <a:off x="6815375" y="1740312"/>
                <a:ext cx="4732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kstniOkvir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75" y="1740312"/>
                <a:ext cx="473206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niOkvir 52"/>
              <p:cNvSpPr txBox="1"/>
              <p:nvPr/>
            </p:nvSpPr>
            <p:spPr>
              <a:xfrm>
                <a:off x="7144703" y="1740312"/>
                <a:ext cx="17284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kstniOkvir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703" y="1740312"/>
                <a:ext cx="1728487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8658086" y="1740312"/>
                <a:ext cx="16941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=200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086" y="1740312"/>
                <a:ext cx="1694182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/>
              <p:cNvSpPr txBox="1"/>
              <p:nvPr/>
            </p:nvSpPr>
            <p:spPr>
              <a:xfrm>
                <a:off x="10136176" y="1740312"/>
                <a:ext cx="1139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=173,2 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kstniOkvi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76" y="1740312"/>
                <a:ext cx="113954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niOkvir 28"/>
              <p:cNvSpPr txBox="1"/>
              <p:nvPr/>
            </p:nvSpPr>
            <p:spPr>
              <a:xfrm>
                <a:off x="5480244" y="2383303"/>
                <a:ext cx="1425327" cy="558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kstniOkvir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244" y="2383303"/>
                <a:ext cx="1425327" cy="55842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niOkvir 29"/>
              <p:cNvSpPr txBox="1"/>
              <p:nvPr/>
            </p:nvSpPr>
            <p:spPr>
              <a:xfrm>
                <a:off x="6815375" y="2493237"/>
                <a:ext cx="4732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kstniOkvir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75" y="2493237"/>
                <a:ext cx="47320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niOkvir 30"/>
              <p:cNvSpPr txBox="1"/>
              <p:nvPr/>
            </p:nvSpPr>
            <p:spPr>
              <a:xfrm>
                <a:off x="7144703" y="2483523"/>
                <a:ext cx="1707262" cy="357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kstniOkvir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703" y="2483523"/>
                <a:ext cx="1707262" cy="357983"/>
              </a:xfrm>
              <a:prstGeom prst="rect">
                <a:avLst/>
              </a:prstGeom>
              <a:blipFill>
                <a:blip r:embed="rId20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niOkvir 31"/>
              <p:cNvSpPr txBox="1"/>
              <p:nvPr/>
            </p:nvSpPr>
            <p:spPr>
              <a:xfrm>
                <a:off x="8658086" y="2493237"/>
                <a:ext cx="16669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=200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kstniOkvir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086" y="2493237"/>
                <a:ext cx="1666931" cy="3385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niOkvir 32"/>
              <p:cNvSpPr txBox="1"/>
              <p:nvPr/>
            </p:nvSpPr>
            <p:spPr>
              <a:xfrm>
                <a:off x="10136176" y="2493237"/>
                <a:ext cx="984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 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kstniOkvir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76" y="2493237"/>
                <a:ext cx="984052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ravokutnik 33"/>
          <p:cNvSpPr/>
          <p:nvPr/>
        </p:nvSpPr>
        <p:spPr>
          <a:xfrm>
            <a:off x="5344335" y="3001159"/>
            <a:ext cx="6886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/>
              <a:t>Primjer 2.</a:t>
            </a:r>
            <a:endParaRPr lang="hr-HR" sz="2000" b="1" dirty="0"/>
          </a:p>
        </p:txBody>
      </p:sp>
      <p:sp>
        <p:nvSpPr>
          <p:cNvPr id="6" name="Pravokutnik 5"/>
          <p:cNvSpPr/>
          <p:nvPr/>
        </p:nvSpPr>
        <p:spPr>
          <a:xfrm>
            <a:off x="5376074" y="3381385"/>
            <a:ext cx="6815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Silu F = 100[N] koja djeluje pod kutom od 120° rastaviti na komponente po koordinatnom sustavu </a:t>
            </a:r>
            <a:r>
              <a:rPr lang="hr-HR" dirty="0" err="1"/>
              <a:t>x,y</a:t>
            </a:r>
            <a:r>
              <a:rPr lang="hr-HR" dirty="0"/>
              <a:t>.</a:t>
            </a:r>
          </a:p>
        </p:txBody>
      </p:sp>
      <p:grpSp>
        <p:nvGrpSpPr>
          <p:cNvPr id="66" name="Grupa 65"/>
          <p:cNvGrpSpPr/>
          <p:nvPr/>
        </p:nvGrpSpPr>
        <p:grpSpPr>
          <a:xfrm>
            <a:off x="178667" y="3585953"/>
            <a:ext cx="2226691" cy="2467003"/>
            <a:chOff x="178667" y="3585953"/>
            <a:chExt cx="2226691" cy="2467003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78667" y="3585953"/>
              <a:ext cx="2226691" cy="1756790"/>
            </a:xfrm>
            <a:prstGeom prst="rect">
              <a:avLst/>
            </a:prstGeom>
          </p:spPr>
        </p:pic>
        <p:sp>
          <p:nvSpPr>
            <p:cNvPr id="41" name="TekstniOkvir 40"/>
            <p:cNvSpPr txBox="1"/>
            <p:nvPr/>
          </p:nvSpPr>
          <p:spPr>
            <a:xfrm>
              <a:off x="429472" y="5591291"/>
              <a:ext cx="1725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15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Zadana sila Primjer 2.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42" name="Ravni poveznik sa strelicom 41"/>
          <p:cNvCxnSpPr/>
          <p:nvPr/>
        </p:nvCxnSpPr>
        <p:spPr>
          <a:xfrm flipH="1" flipV="1">
            <a:off x="3094280" y="3996689"/>
            <a:ext cx="619125" cy="10420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niOkvir 46"/>
              <p:cNvSpPr txBox="1"/>
              <p:nvPr/>
            </p:nvSpPr>
            <p:spPr>
              <a:xfrm>
                <a:off x="3185719" y="3986314"/>
                <a:ext cx="320536" cy="29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hr-HR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kstniOkvir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19" y="3986314"/>
                <a:ext cx="320536" cy="299441"/>
              </a:xfrm>
              <a:prstGeom prst="rect">
                <a:avLst/>
              </a:prstGeom>
              <a:blipFill>
                <a:blip r:embed="rId24"/>
                <a:stretch>
                  <a:fillRect t="-4082" r="-76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Ravni poveznik 45"/>
          <p:cNvCxnSpPr/>
          <p:nvPr/>
        </p:nvCxnSpPr>
        <p:spPr>
          <a:xfrm>
            <a:off x="3097390" y="3898684"/>
            <a:ext cx="0" cy="1301966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Ravni poveznik 48"/>
          <p:cNvCxnSpPr/>
          <p:nvPr/>
        </p:nvCxnSpPr>
        <p:spPr>
          <a:xfrm>
            <a:off x="2954866" y="4001554"/>
            <a:ext cx="90000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avni poveznik sa strelicom 50"/>
          <p:cNvCxnSpPr/>
          <p:nvPr/>
        </p:nvCxnSpPr>
        <p:spPr>
          <a:xfrm flipH="1">
            <a:off x="3097390" y="5038725"/>
            <a:ext cx="62117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niOkvir 53"/>
              <p:cNvSpPr txBox="1"/>
              <p:nvPr/>
            </p:nvSpPr>
            <p:spPr>
              <a:xfrm>
                <a:off x="3258209" y="5038016"/>
                <a:ext cx="330923" cy="264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r-HR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kstniOkvir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09" y="5038016"/>
                <a:ext cx="330923" cy="26488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Ravni poveznik sa strelicom 55"/>
          <p:cNvCxnSpPr/>
          <p:nvPr/>
        </p:nvCxnSpPr>
        <p:spPr>
          <a:xfrm flipV="1">
            <a:off x="3711948" y="3998768"/>
            <a:ext cx="0" cy="10392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kstniOkvir 56"/>
              <p:cNvSpPr txBox="1"/>
              <p:nvPr/>
            </p:nvSpPr>
            <p:spPr>
              <a:xfrm>
                <a:off x="3752180" y="4111418"/>
                <a:ext cx="343107" cy="264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r-HR" sz="11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kstniOkvir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180" y="4111418"/>
                <a:ext cx="343107" cy="26488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uk 62"/>
          <p:cNvSpPr/>
          <p:nvPr/>
        </p:nvSpPr>
        <p:spPr>
          <a:xfrm>
            <a:off x="3425781" y="4642401"/>
            <a:ext cx="826179" cy="824949"/>
          </a:xfrm>
          <a:prstGeom prst="arc">
            <a:avLst>
              <a:gd name="adj1" fmla="val 13529377"/>
              <a:gd name="adj2" fmla="val 21345725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kstniOkvir 63"/>
              <p:cNvSpPr txBox="1"/>
              <p:nvPr/>
            </p:nvSpPr>
            <p:spPr>
              <a:xfrm>
                <a:off x="3730280" y="4690230"/>
                <a:ext cx="41389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hr-HR" sz="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hr-HR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kstniOkvir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280" y="4690230"/>
                <a:ext cx="413896" cy="21544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kstniOkvir 64"/>
          <p:cNvSpPr txBox="1"/>
          <p:nvPr/>
        </p:nvSpPr>
        <p:spPr>
          <a:xfrm>
            <a:off x="2856020" y="5646785"/>
            <a:ext cx="244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16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Rastavljanje zadane sile na komponente metodom 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paralelograma, </a:t>
            </a:r>
            <a:r>
              <a:rPr lang="hr-H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(plan sila).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kstniOkvir 66"/>
              <p:cNvSpPr txBox="1"/>
              <p:nvPr/>
            </p:nvSpPr>
            <p:spPr>
              <a:xfrm>
                <a:off x="5480244" y="4353920"/>
                <a:ext cx="2223814" cy="551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°−120°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kstniOkvir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244" y="4353920"/>
                <a:ext cx="2223814" cy="5517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kstniOkvir 67"/>
              <p:cNvSpPr txBox="1"/>
              <p:nvPr/>
            </p:nvSpPr>
            <p:spPr>
              <a:xfrm>
                <a:off x="7586919" y="4460520"/>
                <a:ext cx="4732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kstniOkvir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19" y="4460520"/>
                <a:ext cx="473206" cy="3385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niOkvir 68"/>
              <p:cNvSpPr txBox="1"/>
              <p:nvPr/>
            </p:nvSpPr>
            <p:spPr>
              <a:xfrm>
                <a:off x="7942986" y="4460520"/>
                <a:ext cx="19393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kstniOkvir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986" y="4460520"/>
                <a:ext cx="1939377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kstniOkvir 73"/>
              <p:cNvSpPr txBox="1"/>
              <p:nvPr/>
            </p:nvSpPr>
            <p:spPr>
              <a:xfrm>
                <a:off x="9765224" y="4460520"/>
                <a:ext cx="16941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kstniOkvir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224" y="4460520"/>
                <a:ext cx="1694182" cy="33855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kstniOkvir 74"/>
              <p:cNvSpPr txBox="1"/>
              <p:nvPr/>
            </p:nvSpPr>
            <p:spPr>
              <a:xfrm>
                <a:off x="11342268" y="4460520"/>
                <a:ext cx="6593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kstniOkvir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268" y="4460520"/>
                <a:ext cx="659348" cy="33855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kstniOkvir 75"/>
              <p:cNvSpPr txBox="1"/>
              <p:nvPr/>
            </p:nvSpPr>
            <p:spPr>
              <a:xfrm>
                <a:off x="5480244" y="5121415"/>
                <a:ext cx="2116028" cy="558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°−90°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kstniOkvir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244" y="5121415"/>
                <a:ext cx="2116028" cy="55842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kstniOkvir 76"/>
              <p:cNvSpPr txBox="1"/>
              <p:nvPr/>
            </p:nvSpPr>
            <p:spPr>
              <a:xfrm>
                <a:off x="7586919" y="5231349"/>
                <a:ext cx="4732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kstniOkvir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919" y="5231349"/>
                <a:ext cx="473206" cy="33855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kstniOkvir 77"/>
              <p:cNvSpPr txBox="1"/>
              <p:nvPr/>
            </p:nvSpPr>
            <p:spPr>
              <a:xfrm>
                <a:off x="7942986" y="5221635"/>
                <a:ext cx="1945404" cy="357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kstniOkvir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986" y="5221635"/>
                <a:ext cx="1945404" cy="357983"/>
              </a:xfrm>
              <a:prstGeom prst="rect">
                <a:avLst/>
              </a:prstGeom>
              <a:blipFill>
                <a:blip r:embed="rId3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kstniOkvir 78"/>
              <p:cNvSpPr txBox="1"/>
              <p:nvPr/>
            </p:nvSpPr>
            <p:spPr>
              <a:xfrm>
                <a:off x="9765224" y="5231349"/>
                <a:ext cx="16941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kstniOkvir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224" y="5231349"/>
                <a:ext cx="1694182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kstniOkvir 79"/>
              <p:cNvSpPr txBox="1"/>
              <p:nvPr/>
            </p:nvSpPr>
            <p:spPr>
              <a:xfrm>
                <a:off x="11342268" y="5231349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9.6 </m:t>
                      </m:r>
                      <m:r>
                        <a:rPr lang="hr-H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r-H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kstniOkvir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268" y="5231349"/>
                <a:ext cx="814838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niOkvir 9"/>
          <p:cNvSpPr txBox="1"/>
          <p:nvPr/>
        </p:nvSpPr>
        <p:spPr>
          <a:xfrm>
            <a:off x="5393685" y="6046695"/>
            <a:ext cx="679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FF0000"/>
                </a:solidFill>
              </a:rPr>
              <a:t>RJEŠITI ZADATKE ZA SAMOSTALNU AKTIVNOST UČENIKA !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38" grpId="0"/>
      <p:bldP spid="40" grpId="0"/>
      <p:bldP spid="26" grpId="0"/>
      <p:bldP spid="52" grpId="0"/>
      <p:bldP spid="5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6" grpId="0"/>
      <p:bldP spid="47" grpId="0"/>
      <p:bldP spid="54" grpId="0"/>
      <p:bldP spid="57" grpId="0"/>
      <p:bldP spid="63" grpId="0" animBg="1"/>
      <p:bldP spid="64" grpId="0"/>
      <p:bldP spid="65" grpId="0"/>
      <p:bldP spid="67" grpId="0"/>
      <p:bldP spid="68" grpId="0"/>
      <p:bldP spid="69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12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4572000" y="-81023"/>
            <a:ext cx="7681535" cy="7025833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/>
          </a:p>
        </p:txBody>
      </p:sp>
      <p:sp>
        <p:nvSpPr>
          <p:cNvPr id="17" name="Pravokutnik 16"/>
          <p:cNvSpPr/>
          <p:nvPr/>
        </p:nvSpPr>
        <p:spPr>
          <a:xfrm>
            <a:off x="4687604" y="61413"/>
            <a:ext cx="728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0099"/>
                </a:solidFill>
              </a:rPr>
              <a:t>2.1.2.4. Zbrajanje sila</a:t>
            </a:r>
            <a:endParaRPr lang="hr-HR" sz="2000" b="1" dirty="0">
              <a:solidFill>
                <a:srgbClr val="000099"/>
              </a:solidFill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Temeljni pojmovi i načela statike krutih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tijela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Pravokutnik 21"/>
          <p:cNvSpPr/>
          <p:nvPr/>
        </p:nvSpPr>
        <p:spPr>
          <a:xfrm>
            <a:off x="4687605" y="1098072"/>
            <a:ext cx="728565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Vektorski rezultat zbrajanja više sila predstavlja novu vektorsku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veličinu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 ima </a:t>
            </a:r>
            <a:r>
              <a:rPr lang="hr-H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 </a:t>
            </a:r>
            <a:r>
              <a:rPr lang="hr-HR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hvatište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iznos, pravac i smjer djelovanja.</a:t>
            </a:r>
          </a:p>
        </p:txBody>
      </p:sp>
      <p:sp>
        <p:nvSpPr>
          <p:cNvPr id="23" name="Pravokutnik 22"/>
          <p:cNvSpPr/>
          <p:nvPr/>
        </p:nvSpPr>
        <p:spPr>
          <a:xfrm>
            <a:off x="4687605" y="1853986"/>
            <a:ext cx="395691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Rezultanta sila je njihov vektorski zbroj.</a:t>
            </a:r>
          </a:p>
        </p:txBody>
      </p:sp>
      <p:sp>
        <p:nvSpPr>
          <p:cNvPr id="24" name="Pravokutnik 23"/>
          <p:cNvSpPr/>
          <p:nvPr/>
        </p:nvSpPr>
        <p:spPr>
          <a:xfrm>
            <a:off x="4694778" y="2515030"/>
            <a:ext cx="750439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Traženje rezultantne sile može se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obavljati grafičkim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analitičkim putem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Rezultanta sila zamjenjuje utjecaj svih pojedinačnih sila. Grafičko zbrajanje se obavlja po načelu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paralelograma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sila ili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načelu trokuta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(poligona) sila. </a:t>
            </a:r>
          </a:p>
        </p:txBody>
      </p:sp>
      <p:sp>
        <p:nvSpPr>
          <p:cNvPr id="26" name="Pravokutnik 25"/>
          <p:cNvSpPr/>
          <p:nvPr/>
        </p:nvSpPr>
        <p:spPr>
          <a:xfrm>
            <a:off x="4694778" y="3726297"/>
            <a:ext cx="749722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Načelo paralelograma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(slika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18)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najispravniji način zbrajanja sila jer kod takvog zbrajanja sve sile zadržavaju izvorni pravac djelovanja. </a:t>
            </a:r>
          </a:p>
        </p:txBody>
      </p:sp>
      <p:grpSp>
        <p:nvGrpSpPr>
          <p:cNvPr id="61" name="Grupa 60"/>
          <p:cNvGrpSpPr/>
          <p:nvPr/>
        </p:nvGrpSpPr>
        <p:grpSpPr>
          <a:xfrm>
            <a:off x="1956654" y="629295"/>
            <a:ext cx="2398100" cy="1857909"/>
            <a:chOff x="793750" y="974153"/>
            <a:chExt cx="3050276" cy="2217347"/>
          </a:xfrm>
        </p:grpSpPr>
        <p:grpSp>
          <p:nvGrpSpPr>
            <p:cNvPr id="47" name="Grupa 46"/>
            <p:cNvGrpSpPr/>
            <p:nvPr/>
          </p:nvGrpSpPr>
          <p:grpSpPr>
            <a:xfrm>
              <a:off x="793750" y="974153"/>
              <a:ext cx="3050276" cy="2217347"/>
              <a:chOff x="793750" y="974153"/>
              <a:chExt cx="3050276" cy="2217347"/>
            </a:xfrm>
          </p:grpSpPr>
          <p:grpSp>
            <p:nvGrpSpPr>
              <p:cNvPr id="44" name="Grupa 43"/>
              <p:cNvGrpSpPr/>
              <p:nvPr/>
            </p:nvGrpSpPr>
            <p:grpSpPr>
              <a:xfrm>
                <a:off x="793750" y="1040130"/>
                <a:ext cx="2966720" cy="1891031"/>
                <a:chOff x="793750" y="1040130"/>
                <a:chExt cx="2966720" cy="1891031"/>
              </a:xfrm>
            </p:grpSpPr>
            <p:grpSp>
              <p:nvGrpSpPr>
                <p:cNvPr id="43" name="Grupa 42"/>
                <p:cNvGrpSpPr/>
                <p:nvPr/>
              </p:nvGrpSpPr>
              <p:grpSpPr>
                <a:xfrm>
                  <a:off x="1512570" y="1644015"/>
                  <a:ext cx="1901190" cy="1287146"/>
                  <a:chOff x="1512570" y="1644015"/>
                  <a:chExt cx="1901190" cy="1287146"/>
                </a:xfrm>
              </p:grpSpPr>
              <p:cxnSp>
                <p:nvCxnSpPr>
                  <p:cNvPr id="31" name="Ravni poveznik sa strelicom 30"/>
                  <p:cNvCxnSpPr/>
                  <p:nvPr/>
                </p:nvCxnSpPr>
                <p:spPr>
                  <a:xfrm flipH="1" flipV="1">
                    <a:off x="1512570" y="1644015"/>
                    <a:ext cx="468630" cy="1287145"/>
                  </a:xfrm>
                  <a:prstGeom prst="straightConnector1">
                    <a:avLst/>
                  </a:prstGeom>
                  <a:ln w="12700">
                    <a:solidFill>
                      <a:srgbClr val="0066FF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Ravni poveznik sa strelicom 32"/>
                  <p:cNvCxnSpPr/>
                  <p:nvPr/>
                </p:nvCxnSpPr>
                <p:spPr>
                  <a:xfrm flipV="1">
                    <a:off x="1981200" y="2413635"/>
                    <a:ext cx="1432560" cy="517526"/>
                  </a:xfrm>
                  <a:prstGeom prst="straightConnector1">
                    <a:avLst/>
                  </a:prstGeom>
                  <a:ln w="12700">
                    <a:solidFill>
                      <a:srgbClr val="0066FF"/>
                    </a:solidFill>
                    <a:tailEnd type="triangle" w="med" len="lg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upa 41"/>
                <p:cNvGrpSpPr/>
                <p:nvPr/>
              </p:nvGrpSpPr>
              <p:grpSpPr>
                <a:xfrm>
                  <a:off x="793750" y="1040130"/>
                  <a:ext cx="2966720" cy="1891030"/>
                  <a:chOff x="793750" y="1040130"/>
                  <a:chExt cx="2966720" cy="1891030"/>
                </a:xfrm>
              </p:grpSpPr>
              <p:cxnSp>
                <p:nvCxnSpPr>
                  <p:cNvPr id="38" name="Ravni poveznik sa strelicom 37"/>
                  <p:cNvCxnSpPr/>
                  <p:nvPr/>
                </p:nvCxnSpPr>
                <p:spPr>
                  <a:xfrm flipV="1">
                    <a:off x="1981200" y="1040130"/>
                    <a:ext cx="0" cy="1889760"/>
                  </a:xfrm>
                  <a:prstGeom prst="straightConnector1">
                    <a:avLst/>
                  </a:prstGeom>
                  <a:ln>
                    <a:tailEnd type="stealth" w="sm" len="lg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Ravni poveznik sa strelicom 39"/>
                  <p:cNvCxnSpPr/>
                  <p:nvPr/>
                </p:nvCxnSpPr>
                <p:spPr>
                  <a:xfrm>
                    <a:off x="1981200" y="2931160"/>
                    <a:ext cx="177927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Ravni poveznik sa strelicom 40"/>
                  <p:cNvCxnSpPr/>
                  <p:nvPr/>
                </p:nvCxnSpPr>
                <p:spPr>
                  <a:xfrm>
                    <a:off x="793750" y="2929890"/>
                    <a:ext cx="1188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kstniOkvir 44"/>
                  <p:cNvSpPr txBox="1"/>
                  <p:nvPr/>
                </p:nvSpPr>
                <p:spPr>
                  <a:xfrm>
                    <a:off x="1683490" y="974153"/>
                    <a:ext cx="297710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r-HR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hr-HR" sz="1100" dirty="0"/>
                  </a:p>
                </p:txBody>
              </p:sp>
            </mc:Choice>
            <mc:Fallback xmlns="">
              <p:sp>
                <p:nvSpPr>
                  <p:cNvPr id="45" name="TekstniOkvir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3490" y="974153"/>
                    <a:ext cx="297710" cy="2616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444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kstniOkvir 45"/>
                  <p:cNvSpPr txBox="1"/>
                  <p:nvPr/>
                </p:nvSpPr>
                <p:spPr>
                  <a:xfrm>
                    <a:off x="3546316" y="2929890"/>
                    <a:ext cx="297710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r-HR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hr-HR" sz="1100" dirty="0"/>
                  </a:p>
                </p:txBody>
              </p:sp>
            </mc:Choice>
            <mc:Fallback xmlns="">
              <p:sp>
                <p:nvSpPr>
                  <p:cNvPr id="46" name="TekstniOkvir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6316" y="2929890"/>
                    <a:ext cx="297710" cy="2616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kstniOkvir 47"/>
                <p:cNvSpPr txBox="1"/>
                <p:nvPr/>
              </p:nvSpPr>
              <p:spPr>
                <a:xfrm>
                  <a:off x="2897935" y="2132288"/>
                  <a:ext cx="27071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r-HR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kstniOkvir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935" y="2132288"/>
                  <a:ext cx="270715" cy="310598"/>
                </a:xfrm>
                <a:prstGeom prst="rect">
                  <a:avLst/>
                </a:prstGeom>
                <a:blipFill>
                  <a:blip r:embed="rId6"/>
                  <a:stretch>
                    <a:fillRect l="-37143" r="-25714" b="-37209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kstniOkvir 48"/>
                <p:cNvSpPr txBox="1"/>
                <p:nvPr/>
              </p:nvSpPr>
              <p:spPr>
                <a:xfrm>
                  <a:off x="1265408" y="1795852"/>
                  <a:ext cx="27603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r-HR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kstniOkvir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408" y="1795852"/>
                  <a:ext cx="276037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40000" r="-25714" b="-37209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upa 125"/>
          <p:cNvGrpSpPr/>
          <p:nvPr/>
        </p:nvGrpSpPr>
        <p:grpSpPr>
          <a:xfrm>
            <a:off x="2000743" y="2696510"/>
            <a:ext cx="2429789" cy="1823082"/>
            <a:chOff x="2000743" y="2696510"/>
            <a:chExt cx="2429789" cy="1823082"/>
          </a:xfrm>
        </p:grpSpPr>
        <p:grpSp>
          <p:nvGrpSpPr>
            <p:cNvPr id="125" name="Grupa 124"/>
            <p:cNvGrpSpPr/>
            <p:nvPr/>
          </p:nvGrpSpPr>
          <p:grpSpPr>
            <a:xfrm>
              <a:off x="2000743" y="2696510"/>
              <a:ext cx="2429789" cy="1823082"/>
              <a:chOff x="2000743" y="2696510"/>
              <a:chExt cx="2429789" cy="1823082"/>
            </a:xfrm>
          </p:grpSpPr>
          <p:grpSp>
            <p:nvGrpSpPr>
              <p:cNvPr id="123" name="Grupa 122"/>
              <p:cNvGrpSpPr/>
              <p:nvPr/>
            </p:nvGrpSpPr>
            <p:grpSpPr>
              <a:xfrm>
                <a:off x="2000743" y="2750756"/>
                <a:ext cx="2363230" cy="1554788"/>
                <a:chOff x="2000743" y="2750756"/>
                <a:chExt cx="2363230" cy="1554788"/>
              </a:xfrm>
            </p:grpSpPr>
            <p:grpSp>
              <p:nvGrpSpPr>
                <p:cNvPr id="69" name="Grupa 68"/>
                <p:cNvGrpSpPr/>
                <p:nvPr/>
              </p:nvGrpSpPr>
              <p:grpSpPr>
                <a:xfrm>
                  <a:off x="2573341" y="3247265"/>
                  <a:ext cx="1514450" cy="1058279"/>
                  <a:chOff x="1512570" y="1644015"/>
                  <a:chExt cx="1901190" cy="1287146"/>
                </a:xfrm>
              </p:grpSpPr>
              <p:cxnSp>
                <p:nvCxnSpPr>
                  <p:cNvPr id="74" name="Ravni poveznik sa strelicom 73"/>
                  <p:cNvCxnSpPr/>
                  <p:nvPr/>
                </p:nvCxnSpPr>
                <p:spPr>
                  <a:xfrm flipH="1" flipV="1">
                    <a:off x="1512570" y="1644015"/>
                    <a:ext cx="468630" cy="1287145"/>
                  </a:xfrm>
                  <a:prstGeom prst="straightConnector1">
                    <a:avLst/>
                  </a:prstGeom>
                  <a:ln w="12700">
                    <a:solidFill>
                      <a:srgbClr val="0066FF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Ravni poveznik sa strelicom 74"/>
                  <p:cNvCxnSpPr/>
                  <p:nvPr/>
                </p:nvCxnSpPr>
                <p:spPr>
                  <a:xfrm flipV="1">
                    <a:off x="1981200" y="2413635"/>
                    <a:ext cx="1432560" cy="517526"/>
                  </a:xfrm>
                  <a:prstGeom prst="straightConnector1">
                    <a:avLst/>
                  </a:prstGeom>
                  <a:ln w="12700">
                    <a:solidFill>
                      <a:srgbClr val="0066FF"/>
                    </a:solidFill>
                    <a:tailEnd type="triangle" w="med" len="lg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upa 69"/>
                <p:cNvGrpSpPr/>
                <p:nvPr/>
              </p:nvGrpSpPr>
              <p:grpSpPr>
                <a:xfrm>
                  <a:off x="2000743" y="2750756"/>
                  <a:ext cx="2363230" cy="1554787"/>
                  <a:chOff x="793750" y="1040130"/>
                  <a:chExt cx="2966720" cy="1891030"/>
                </a:xfrm>
              </p:grpSpPr>
              <p:cxnSp>
                <p:nvCxnSpPr>
                  <p:cNvPr id="71" name="Ravni poveznik sa strelicom 70"/>
                  <p:cNvCxnSpPr/>
                  <p:nvPr/>
                </p:nvCxnSpPr>
                <p:spPr>
                  <a:xfrm flipV="1">
                    <a:off x="1981200" y="1040130"/>
                    <a:ext cx="0" cy="1889760"/>
                  </a:xfrm>
                  <a:prstGeom prst="straightConnector1">
                    <a:avLst/>
                  </a:prstGeom>
                  <a:ln>
                    <a:tailEnd type="stealth" w="sm" len="lg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Ravni poveznik sa strelicom 71"/>
                  <p:cNvCxnSpPr/>
                  <p:nvPr/>
                </p:nvCxnSpPr>
                <p:spPr>
                  <a:xfrm>
                    <a:off x="1981200" y="2931160"/>
                    <a:ext cx="177927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Ravni poveznik sa strelicom 72"/>
                  <p:cNvCxnSpPr/>
                  <p:nvPr/>
                </p:nvCxnSpPr>
                <p:spPr>
                  <a:xfrm>
                    <a:off x="793750" y="2929890"/>
                    <a:ext cx="118800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kstniOkvir 66"/>
                  <p:cNvSpPr txBox="1"/>
                  <p:nvPr/>
                </p:nvSpPr>
                <p:spPr>
                  <a:xfrm>
                    <a:off x="2709492" y="2696510"/>
                    <a:ext cx="237150" cy="2150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r-HR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hr-HR" sz="1100" dirty="0"/>
                  </a:p>
                </p:txBody>
              </p:sp>
            </mc:Choice>
            <mc:Fallback xmlns="">
              <p:sp>
                <p:nvSpPr>
                  <p:cNvPr id="67" name="TekstniOkvir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9492" y="2696510"/>
                    <a:ext cx="237150" cy="2150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444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kstniOkvir 67"/>
                  <p:cNvSpPr txBox="1"/>
                  <p:nvPr/>
                </p:nvSpPr>
                <p:spPr>
                  <a:xfrm>
                    <a:off x="4193382" y="4304499"/>
                    <a:ext cx="237150" cy="2150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r-HR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hr-HR" sz="1100" dirty="0"/>
                  </a:p>
                </p:txBody>
              </p:sp>
            </mc:Choice>
            <mc:Fallback xmlns="">
              <p:sp>
                <p:nvSpPr>
                  <p:cNvPr id="68" name="TekstniOkvir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3382" y="4304499"/>
                    <a:ext cx="237150" cy="21509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857"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kstniOkvir 63"/>
                <p:cNvSpPr txBox="1"/>
                <p:nvPr/>
              </p:nvSpPr>
              <p:spPr>
                <a:xfrm>
                  <a:off x="3676895" y="3648718"/>
                  <a:ext cx="215646" cy="2553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r-HR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kstniOkvir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6895" y="3648718"/>
                  <a:ext cx="215646" cy="255371"/>
                </a:xfrm>
                <a:prstGeom prst="rect">
                  <a:avLst/>
                </a:prstGeom>
                <a:blipFill>
                  <a:blip r:embed="rId10"/>
                  <a:stretch>
                    <a:fillRect l="-36111" r="-22222" b="-41463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kstniOkvir 64"/>
                <p:cNvSpPr txBox="1"/>
                <p:nvPr/>
              </p:nvSpPr>
              <p:spPr>
                <a:xfrm>
                  <a:off x="2376456" y="3372103"/>
                  <a:ext cx="219886" cy="2553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r-HR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kstniOkvir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456" y="3372103"/>
                  <a:ext cx="219886" cy="255371"/>
                </a:xfrm>
                <a:prstGeom prst="rect">
                  <a:avLst/>
                </a:prstGeom>
                <a:blipFill>
                  <a:blip r:embed="rId11"/>
                  <a:stretch>
                    <a:fillRect l="-38889" r="-22222" b="-40476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kstniOkvir 93"/>
              <p:cNvSpPr txBox="1"/>
              <p:nvPr/>
            </p:nvSpPr>
            <p:spPr>
              <a:xfrm>
                <a:off x="3226917" y="3000708"/>
                <a:ext cx="234136" cy="255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hr-H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" name="TekstniOkvir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917" y="3000708"/>
                <a:ext cx="234136" cy="255371"/>
              </a:xfrm>
              <a:prstGeom prst="rect">
                <a:avLst/>
              </a:prstGeom>
              <a:blipFill>
                <a:blip r:embed="rId12"/>
                <a:stretch>
                  <a:fillRect l="-33333" r="-20513" b="-404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Ravni poveznik 76"/>
          <p:cNvCxnSpPr/>
          <p:nvPr/>
        </p:nvCxnSpPr>
        <p:spPr>
          <a:xfrm flipV="1">
            <a:off x="2488462" y="2799027"/>
            <a:ext cx="1291052" cy="481046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Ravni poveznik 79"/>
          <p:cNvCxnSpPr/>
          <p:nvPr/>
        </p:nvCxnSpPr>
        <p:spPr>
          <a:xfrm flipH="1" flipV="1">
            <a:off x="3708498" y="2765121"/>
            <a:ext cx="405855" cy="1173565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Ravni poveznik sa strelicom 87"/>
          <p:cNvCxnSpPr/>
          <p:nvPr/>
        </p:nvCxnSpPr>
        <p:spPr>
          <a:xfrm flipV="1">
            <a:off x="2946205" y="2821716"/>
            <a:ext cx="782530" cy="1482783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upa 104"/>
          <p:cNvGrpSpPr/>
          <p:nvPr/>
        </p:nvGrpSpPr>
        <p:grpSpPr>
          <a:xfrm>
            <a:off x="1932602" y="4835047"/>
            <a:ext cx="2383867" cy="1547710"/>
            <a:chOff x="793750" y="1040130"/>
            <a:chExt cx="2966720" cy="1891030"/>
          </a:xfrm>
        </p:grpSpPr>
        <p:cxnSp>
          <p:nvCxnSpPr>
            <p:cNvPr id="106" name="Ravni poveznik sa strelicom 105"/>
            <p:cNvCxnSpPr/>
            <p:nvPr/>
          </p:nvCxnSpPr>
          <p:spPr>
            <a:xfrm flipV="1">
              <a:off x="1981200" y="1040130"/>
              <a:ext cx="0" cy="1889760"/>
            </a:xfrm>
            <a:prstGeom prst="straightConnector1">
              <a:avLst/>
            </a:prstGeom>
            <a:ln>
              <a:tailEnd type="stealth" w="sm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Ravni poveznik sa strelicom 106"/>
            <p:cNvCxnSpPr/>
            <p:nvPr/>
          </p:nvCxnSpPr>
          <p:spPr>
            <a:xfrm>
              <a:off x="1981200" y="2931160"/>
              <a:ext cx="177927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avni poveznik sa strelicom 107"/>
            <p:cNvCxnSpPr/>
            <p:nvPr/>
          </p:nvCxnSpPr>
          <p:spPr>
            <a:xfrm>
              <a:off x="793750" y="2929890"/>
              <a:ext cx="118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kstniOkvir 101"/>
              <p:cNvSpPr txBox="1"/>
              <p:nvPr/>
            </p:nvSpPr>
            <p:spPr>
              <a:xfrm>
                <a:off x="2647540" y="4781048"/>
                <a:ext cx="239221" cy="21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r-HR" sz="1100" dirty="0"/>
              </a:p>
            </p:txBody>
          </p:sp>
        </mc:Choice>
        <mc:Fallback xmlns="">
          <p:sp>
            <p:nvSpPr>
              <p:cNvPr id="102" name="TekstniOkvir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540" y="4781048"/>
                <a:ext cx="239221" cy="214114"/>
              </a:xfrm>
              <a:prstGeom prst="rect">
                <a:avLst/>
              </a:prstGeom>
              <a:blipFill>
                <a:blip r:embed="rId13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kstniOkvir 102"/>
              <p:cNvSpPr txBox="1"/>
              <p:nvPr/>
            </p:nvSpPr>
            <p:spPr>
              <a:xfrm>
                <a:off x="4144388" y="6381718"/>
                <a:ext cx="239221" cy="214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r-HR" sz="1100" dirty="0"/>
              </a:p>
            </p:txBody>
          </p:sp>
        </mc:Choice>
        <mc:Fallback xmlns="">
          <p:sp>
            <p:nvSpPr>
              <p:cNvPr id="103" name="TekstniOkvir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88" y="6381718"/>
                <a:ext cx="239221" cy="2141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upa 131"/>
          <p:cNvGrpSpPr/>
          <p:nvPr/>
        </p:nvGrpSpPr>
        <p:grpSpPr>
          <a:xfrm>
            <a:off x="2886761" y="5728922"/>
            <a:ext cx="1151114" cy="653836"/>
            <a:chOff x="2886761" y="5728922"/>
            <a:chExt cx="1151114" cy="653836"/>
          </a:xfrm>
        </p:grpSpPr>
        <p:cxnSp>
          <p:nvCxnSpPr>
            <p:cNvPr id="110" name="Ravni poveznik sa strelicom 109"/>
            <p:cNvCxnSpPr/>
            <p:nvPr/>
          </p:nvCxnSpPr>
          <p:spPr>
            <a:xfrm flipV="1">
              <a:off x="2886761" y="5959190"/>
              <a:ext cx="1151114" cy="423568"/>
            </a:xfrm>
            <a:prstGeom prst="straightConnector1">
              <a:avLst/>
            </a:prstGeom>
            <a:ln w="12700">
              <a:solidFill>
                <a:srgbClr val="0066FF"/>
              </a:solidFill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kstniOkvir 98"/>
                <p:cNvSpPr txBox="1"/>
                <p:nvPr/>
              </p:nvSpPr>
              <p:spPr>
                <a:xfrm>
                  <a:off x="3623391" y="5728922"/>
                  <a:ext cx="217529" cy="2542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r-HR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kstniOkvir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391" y="5728922"/>
                  <a:ext cx="217529" cy="254208"/>
                </a:xfrm>
                <a:prstGeom prst="rect">
                  <a:avLst/>
                </a:prstGeom>
                <a:blipFill>
                  <a:blip r:embed="rId15"/>
                  <a:stretch>
                    <a:fillRect l="-36111" r="-22222" b="-41463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upa 130"/>
          <p:cNvGrpSpPr/>
          <p:nvPr/>
        </p:nvGrpSpPr>
        <p:grpSpPr>
          <a:xfrm>
            <a:off x="3652639" y="4908065"/>
            <a:ext cx="376561" cy="1053461"/>
            <a:chOff x="3652639" y="4908065"/>
            <a:chExt cx="376561" cy="1053461"/>
          </a:xfrm>
        </p:grpSpPr>
        <p:cxnSp>
          <p:nvCxnSpPr>
            <p:cNvPr id="109" name="Ravni poveznik sa strelicom 108"/>
            <p:cNvCxnSpPr/>
            <p:nvPr/>
          </p:nvCxnSpPr>
          <p:spPr>
            <a:xfrm flipH="1" flipV="1">
              <a:off x="3652639" y="4908065"/>
              <a:ext cx="376561" cy="1053461"/>
            </a:xfrm>
            <a:prstGeom prst="straightConnector1">
              <a:avLst/>
            </a:prstGeom>
            <a:ln w="12700">
              <a:solidFill>
                <a:srgbClr val="0066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kstniOkvir 99"/>
                <p:cNvSpPr txBox="1"/>
                <p:nvPr/>
              </p:nvSpPr>
              <p:spPr>
                <a:xfrm>
                  <a:off x="3805159" y="4914858"/>
                  <a:ext cx="221806" cy="2542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r-HR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kstniOkvir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5159" y="4914858"/>
                  <a:ext cx="221806" cy="254208"/>
                </a:xfrm>
                <a:prstGeom prst="rect">
                  <a:avLst/>
                </a:prstGeom>
                <a:blipFill>
                  <a:blip r:embed="rId16"/>
                  <a:stretch>
                    <a:fillRect l="-35135" r="-21622" b="-40476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upa 132"/>
          <p:cNvGrpSpPr/>
          <p:nvPr/>
        </p:nvGrpSpPr>
        <p:grpSpPr>
          <a:xfrm>
            <a:off x="2886760" y="4914858"/>
            <a:ext cx="767531" cy="1465818"/>
            <a:chOff x="2886760" y="4914858"/>
            <a:chExt cx="767531" cy="1465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kstniOkvir 110"/>
                <p:cNvSpPr txBox="1"/>
                <p:nvPr/>
              </p:nvSpPr>
              <p:spPr>
                <a:xfrm>
                  <a:off x="3167472" y="5076883"/>
                  <a:ext cx="234136" cy="2553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r-H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kstniOkvir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7472" y="5076883"/>
                  <a:ext cx="234136" cy="255371"/>
                </a:xfrm>
                <a:prstGeom prst="rect">
                  <a:avLst/>
                </a:prstGeom>
                <a:blipFill>
                  <a:blip r:embed="rId17"/>
                  <a:stretch>
                    <a:fillRect l="-36842" r="-21053" b="-38095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Ravni poveznik sa strelicom 111"/>
            <p:cNvCxnSpPr/>
            <p:nvPr/>
          </p:nvCxnSpPr>
          <p:spPr>
            <a:xfrm flipV="1">
              <a:off x="2886760" y="4914858"/>
              <a:ext cx="767531" cy="146581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kstniOkvir 115"/>
          <p:cNvSpPr txBox="1"/>
          <p:nvPr/>
        </p:nvSpPr>
        <p:spPr>
          <a:xfrm>
            <a:off x="70216" y="1337058"/>
            <a:ext cx="170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17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Zbrajanje sila.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" name="TekstniOkvir 116"/>
          <p:cNvSpPr txBox="1"/>
          <p:nvPr/>
        </p:nvSpPr>
        <p:spPr>
          <a:xfrm>
            <a:off x="70216" y="3588337"/>
            <a:ext cx="239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18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Zbrajanje sila – načelo paralelograma.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8" name="TekstniOkvir 117"/>
          <p:cNvSpPr txBox="1"/>
          <p:nvPr/>
        </p:nvSpPr>
        <p:spPr>
          <a:xfrm>
            <a:off x="70216" y="5351764"/>
            <a:ext cx="214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19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Zbrajanje sila – načelo trokuta.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Pravokutnik 118"/>
          <p:cNvSpPr/>
          <p:nvPr/>
        </p:nvSpPr>
        <p:spPr>
          <a:xfrm>
            <a:off x="4714461" y="4541874"/>
            <a:ext cx="7458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 zbrajanja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metodom trokuta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(slika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19)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pravac jedne sile se prenosi kroz točku na kraju druge sile. </a:t>
            </a:r>
            <a:endParaRPr lang="hr-HR" dirty="0"/>
          </a:p>
        </p:txBody>
      </p:sp>
      <p:sp>
        <p:nvSpPr>
          <p:cNvPr id="120" name="Pravokutnik 119"/>
          <p:cNvSpPr/>
          <p:nvPr/>
        </p:nvSpPr>
        <p:spPr>
          <a:xfrm>
            <a:off x="4733364" y="5281809"/>
            <a:ext cx="743973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Međutim, i kod jednog i kod drugog načina zbrajanja rezultirajuća sila je ista i po iznosu i smjeru, ali i po pravcu djelovanja. </a:t>
            </a:r>
          </a:p>
        </p:txBody>
      </p:sp>
      <p:sp>
        <p:nvSpPr>
          <p:cNvPr id="121" name="Pravokutnik 120"/>
          <p:cNvSpPr/>
          <p:nvPr/>
        </p:nvSpPr>
        <p:spPr>
          <a:xfrm>
            <a:off x="4733364" y="6154847"/>
            <a:ext cx="608865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 zbrajanja više sila jednostavnije je primijeniti poligon sila.</a:t>
            </a:r>
          </a:p>
        </p:txBody>
      </p:sp>
      <p:grpSp>
        <p:nvGrpSpPr>
          <p:cNvPr id="129" name="Grupa 128"/>
          <p:cNvGrpSpPr/>
          <p:nvPr/>
        </p:nvGrpSpPr>
        <p:grpSpPr>
          <a:xfrm>
            <a:off x="2316247" y="5322446"/>
            <a:ext cx="570186" cy="1058278"/>
            <a:chOff x="2316247" y="5322446"/>
            <a:chExt cx="570186" cy="1058278"/>
          </a:xfrm>
        </p:grpSpPr>
        <p:cxnSp>
          <p:nvCxnSpPr>
            <p:cNvPr id="127" name="Ravni poveznik sa strelicom 126"/>
            <p:cNvCxnSpPr/>
            <p:nvPr/>
          </p:nvCxnSpPr>
          <p:spPr>
            <a:xfrm flipH="1" flipV="1">
              <a:off x="2513132" y="5322446"/>
              <a:ext cx="373301" cy="1058278"/>
            </a:xfrm>
            <a:prstGeom prst="straightConnector1">
              <a:avLst/>
            </a:prstGeom>
            <a:ln w="12700">
              <a:solidFill>
                <a:srgbClr val="0066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kstniOkvir 127"/>
                <p:cNvSpPr txBox="1"/>
                <p:nvPr/>
              </p:nvSpPr>
              <p:spPr>
                <a:xfrm>
                  <a:off x="2316247" y="5447284"/>
                  <a:ext cx="219886" cy="2553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hr-HR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hr-HR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kstniOkvir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247" y="5447284"/>
                  <a:ext cx="219886" cy="255371"/>
                </a:xfrm>
                <a:prstGeom prst="rect">
                  <a:avLst/>
                </a:prstGeom>
                <a:blipFill>
                  <a:blip r:embed="rId18"/>
                  <a:stretch>
                    <a:fillRect l="-38889" r="-22222" b="-41463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02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94" grpId="0"/>
      <p:bldP spid="102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553712" y="6528202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13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313399" y="-112894"/>
            <a:ext cx="6958210" cy="7067774"/>
          </a:xfrm>
          <a:prstGeom prst="rect">
            <a:avLst/>
          </a:prstGeom>
          <a:solidFill>
            <a:schemeClr val="dk1">
              <a:alpha val="7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/>
          </a:p>
        </p:txBody>
      </p:sp>
      <p:sp>
        <p:nvSpPr>
          <p:cNvPr id="25" name="Pravokutnik 24"/>
          <p:cNvSpPr/>
          <p:nvPr/>
        </p:nvSpPr>
        <p:spPr>
          <a:xfrm>
            <a:off x="118333" y="113265"/>
            <a:ext cx="427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Temeljni pojmovi i načela statike krutih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397942" y="88907"/>
            <a:ext cx="6650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2.1.3. Statički moment sile</a:t>
            </a:r>
            <a:endParaRPr lang="hr-HR" b="1" dirty="0">
              <a:solidFill>
                <a:srgbClr val="000099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" y="731387"/>
            <a:ext cx="2263551" cy="2289605"/>
            <a:chOff x="1" y="731387"/>
            <a:chExt cx="2425848" cy="2539712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7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731387"/>
              <a:ext cx="2425848" cy="1682961"/>
            </a:xfrm>
            <a:prstGeom prst="rect">
              <a:avLst/>
            </a:prstGeom>
          </p:spPr>
        </p:pic>
        <p:sp>
          <p:nvSpPr>
            <p:cNvPr id="10" name="TekstniOkvir 9"/>
            <p:cNvSpPr txBox="1"/>
            <p:nvPr/>
          </p:nvSpPr>
          <p:spPr>
            <a:xfrm>
              <a:off x="277271" y="2809434"/>
              <a:ext cx="2148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20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Statički moment sile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2425848" y="749857"/>
            <a:ext cx="2389220" cy="2311410"/>
            <a:chOff x="2425848" y="749857"/>
            <a:chExt cx="2922836" cy="2532326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25848" y="749857"/>
              <a:ext cx="2922836" cy="1826087"/>
            </a:xfrm>
            <a:prstGeom prst="rect">
              <a:avLst/>
            </a:prstGeom>
          </p:spPr>
        </p:pic>
        <p:sp>
          <p:nvSpPr>
            <p:cNvPr id="12" name="TekstniOkvir 11"/>
            <p:cNvSpPr txBox="1"/>
            <p:nvPr/>
          </p:nvSpPr>
          <p:spPr>
            <a:xfrm>
              <a:off x="2812331" y="2776394"/>
              <a:ext cx="2536353" cy="50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21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Statički moment sile u ravnini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Pravokutnik 8"/>
          <p:cNvSpPr/>
          <p:nvPr/>
        </p:nvSpPr>
        <p:spPr>
          <a:xfrm>
            <a:off x="5362656" y="591116"/>
            <a:ext cx="6829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66FF"/>
                </a:solidFill>
              </a:rPr>
              <a:t>Statički moment </a:t>
            </a:r>
            <a:r>
              <a:rPr lang="hr-HR" b="1" dirty="0" smtClean="0">
                <a:solidFill>
                  <a:srgbClr val="0066FF"/>
                </a:solidFill>
              </a:rPr>
              <a:t>sile</a:t>
            </a:r>
          </a:p>
          <a:p>
            <a:endParaRPr lang="hr-HR" sz="200" b="1" dirty="0">
              <a:solidFill>
                <a:srgbClr val="006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Statički moment sile opisuje </a:t>
            </a:r>
            <a:r>
              <a:rPr lang="hr-HR" sz="1600" b="1" dirty="0"/>
              <a:t>težnju sile da rotira tijelo</a:t>
            </a:r>
            <a:r>
              <a:rPr lang="hr-H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Predstavlja se </a:t>
            </a:r>
            <a:r>
              <a:rPr lang="hr-HR" sz="1600" b="1" dirty="0"/>
              <a:t>vektorom</a:t>
            </a:r>
            <a:r>
              <a:rPr lang="hr-HR" sz="1600" dirty="0"/>
              <a:t> okomitim na ravninu djelovanja sile: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b="1" dirty="0"/>
              <a:t>Križić (×)</a:t>
            </a:r>
            <a:r>
              <a:rPr lang="hr-HR" sz="1600" dirty="0"/>
              <a:t> – vektor izlazi iz ravnine,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b="1" dirty="0"/>
              <a:t>Točka (•)</a:t>
            </a:r>
            <a:r>
              <a:rPr lang="hr-HR" sz="1600" dirty="0"/>
              <a:t> – vektor ulazi u ravninu.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U </a:t>
            </a:r>
            <a:r>
              <a:rPr lang="hr-HR" sz="1600" dirty="0" err="1"/>
              <a:t>ravninskim</a:t>
            </a:r>
            <a:r>
              <a:rPr lang="hr-HR" sz="1600" dirty="0"/>
              <a:t> zadacima prikazuje se </a:t>
            </a:r>
            <a:r>
              <a:rPr lang="hr-HR" sz="1600" b="1" dirty="0"/>
              <a:t>lučnom strelicom</a:t>
            </a:r>
            <a:r>
              <a:rPr lang="hr-HR" sz="1600" dirty="0"/>
              <a:t> u smjeru rotacije.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avokutnik 12"/>
              <p:cNvSpPr/>
              <p:nvPr/>
            </p:nvSpPr>
            <p:spPr>
              <a:xfrm>
                <a:off x="5397942" y="2192137"/>
                <a:ext cx="6794058" cy="1215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b="1" dirty="0">
                    <a:solidFill>
                      <a:srgbClr val="0066FF"/>
                    </a:solidFill>
                  </a:rPr>
                  <a:t>Definicija i </a:t>
                </a:r>
                <a:r>
                  <a:rPr lang="hr-HR" b="1" dirty="0" smtClean="0">
                    <a:solidFill>
                      <a:srgbClr val="0066FF"/>
                    </a:solidFill>
                  </a:rPr>
                  <a:t>formula</a:t>
                </a:r>
              </a:p>
              <a:p>
                <a:endParaRPr lang="hr-HR" sz="500" b="1" dirty="0">
                  <a:solidFill>
                    <a:srgbClr val="0066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600" b="1" dirty="0"/>
                  <a:t>Statički moment sile</a:t>
                </a:r>
                <a:r>
                  <a:rPr lang="hr-HR" sz="1600" dirty="0"/>
                  <a:t> je </a:t>
                </a:r>
                <a:r>
                  <a:rPr lang="hr-HR" sz="1600" b="1" dirty="0"/>
                  <a:t>umnožak sile i kraka djelovanja sile</a:t>
                </a:r>
                <a:r>
                  <a:rPr lang="hr-HR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hr-HR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i="1" dirty="0" err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hr-HR" sz="1600" i="1" dirty="0" err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hr-HR" sz="1600" i="1" dirty="0" err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hr-HR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600" dirty="0" smtClean="0"/>
                  <a:t>Mjerna </a:t>
                </a:r>
                <a:r>
                  <a:rPr lang="hr-HR" sz="1600" dirty="0"/>
                  <a:t>jedinica: </a:t>
                </a:r>
                <a:r>
                  <a:rPr lang="hr-HR" sz="1600" b="1" dirty="0"/>
                  <a:t>[Nm]</a:t>
                </a:r>
                <a:endParaRPr lang="hr-HR" sz="1600" dirty="0"/>
              </a:p>
            </p:txBody>
          </p:sp>
        </mc:Choice>
        <mc:Fallback xmlns="">
          <p:sp>
            <p:nvSpPr>
              <p:cNvPr id="13" name="Pravokutni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942" y="2192137"/>
                <a:ext cx="6794058" cy="1215717"/>
              </a:xfrm>
              <a:prstGeom prst="rect">
                <a:avLst/>
              </a:prstGeom>
              <a:blipFill>
                <a:blip r:embed="rId8"/>
                <a:stretch>
                  <a:fillRect l="-717" t="-3015" b="-35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ravokutnik 13"/>
          <p:cNvSpPr/>
          <p:nvPr/>
        </p:nvSpPr>
        <p:spPr>
          <a:xfrm>
            <a:off x="5397942" y="3366033"/>
            <a:ext cx="679405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66FF"/>
                </a:solidFill>
              </a:rPr>
              <a:t>Krak djelovanja </a:t>
            </a:r>
            <a:r>
              <a:rPr lang="hr-HR" b="1" dirty="0" smtClean="0">
                <a:solidFill>
                  <a:srgbClr val="0066FF"/>
                </a:solidFill>
              </a:rPr>
              <a:t>sile</a:t>
            </a:r>
          </a:p>
          <a:p>
            <a:endParaRPr lang="hr-HR" sz="500" b="1" dirty="0">
              <a:solidFill>
                <a:srgbClr val="0066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Krak sile (d)</a:t>
            </a:r>
            <a:r>
              <a:rPr lang="hr-HR" sz="1600" dirty="0"/>
              <a:t> je </a:t>
            </a:r>
            <a:r>
              <a:rPr lang="hr-HR" sz="1600" b="1" dirty="0"/>
              <a:t>najkraća udaljenost između pravca djelovanja sile i središta rotacije tijela</a:t>
            </a:r>
            <a:r>
              <a:rPr lang="hr-H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Ako je sila nagnuta, krak se računa iz geometrije:</a:t>
            </a:r>
            <a:endParaRPr lang="hr-HR" dirty="0"/>
          </a:p>
        </p:txBody>
      </p:sp>
      <p:grpSp>
        <p:nvGrpSpPr>
          <p:cNvPr id="4" name="Grupa 3"/>
          <p:cNvGrpSpPr/>
          <p:nvPr/>
        </p:nvGrpSpPr>
        <p:grpSpPr>
          <a:xfrm>
            <a:off x="180672" y="3169026"/>
            <a:ext cx="2246481" cy="2000850"/>
            <a:chOff x="180672" y="3169026"/>
            <a:chExt cx="2246481" cy="2000850"/>
          </a:xfrm>
        </p:grpSpPr>
        <p:pic>
          <p:nvPicPr>
            <p:cNvPr id="15" name="Slika 1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8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672" y="3169026"/>
              <a:ext cx="2073054" cy="1412724"/>
            </a:xfrm>
            <a:prstGeom prst="rect">
              <a:avLst/>
            </a:prstGeom>
          </p:spPr>
        </p:pic>
        <p:sp>
          <p:nvSpPr>
            <p:cNvPr id="20" name="TekstniOkvir 19"/>
            <p:cNvSpPr txBox="1"/>
            <p:nvPr/>
          </p:nvSpPr>
          <p:spPr>
            <a:xfrm>
              <a:off x="278576" y="4708211"/>
              <a:ext cx="2148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22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Krak sile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2412988" y="3036189"/>
            <a:ext cx="2931370" cy="2133687"/>
            <a:chOff x="2412988" y="3036189"/>
            <a:chExt cx="2931370" cy="2133687"/>
          </a:xfrm>
        </p:grpSpPr>
        <p:pic>
          <p:nvPicPr>
            <p:cNvPr id="16" name="Slika 15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8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12988" y="3036189"/>
              <a:ext cx="2931370" cy="1812993"/>
            </a:xfrm>
            <a:prstGeom prst="rect">
              <a:avLst/>
            </a:prstGeom>
          </p:spPr>
        </p:pic>
        <p:sp>
          <p:nvSpPr>
            <p:cNvPr id="21" name="TekstniOkvir 20"/>
            <p:cNvSpPr txBox="1"/>
            <p:nvPr/>
          </p:nvSpPr>
          <p:spPr>
            <a:xfrm>
              <a:off x="2546207" y="4708211"/>
              <a:ext cx="2148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23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Krak sile u ravnini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2" name="Ravni poveznik sa strelicom 21"/>
          <p:cNvCxnSpPr/>
          <p:nvPr/>
        </p:nvCxnSpPr>
        <p:spPr>
          <a:xfrm>
            <a:off x="5826604" y="4907162"/>
            <a:ext cx="1224000" cy="0"/>
          </a:xfrm>
          <a:prstGeom prst="straightConnector1">
            <a:avLst/>
          </a:prstGeom>
          <a:ln w="19050">
            <a:tailEnd type="triangle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 flipH="1">
            <a:off x="6660568" y="4657725"/>
            <a:ext cx="518340" cy="9453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vni poveznik sa strelicom 28"/>
          <p:cNvCxnSpPr/>
          <p:nvPr/>
        </p:nvCxnSpPr>
        <p:spPr>
          <a:xfrm flipV="1">
            <a:off x="6755171" y="4907161"/>
            <a:ext cx="290767" cy="531838"/>
          </a:xfrm>
          <a:prstGeom prst="straightConnector1">
            <a:avLst/>
          </a:prstGeom>
          <a:ln w="19050">
            <a:tailEnd type="triangle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avni poveznik 32"/>
          <p:cNvCxnSpPr/>
          <p:nvPr/>
        </p:nvCxnSpPr>
        <p:spPr>
          <a:xfrm flipH="1" flipV="1">
            <a:off x="5826604" y="4907162"/>
            <a:ext cx="933233" cy="53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Pravokutnik 34"/>
          <p:cNvSpPr/>
          <p:nvPr/>
        </p:nvSpPr>
        <p:spPr>
          <a:xfrm rot="1750753">
            <a:off x="6693572" y="5330866"/>
            <a:ext cx="90000" cy="90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niOkvir 35"/>
              <p:cNvSpPr txBox="1"/>
              <p:nvPr/>
            </p:nvSpPr>
            <p:spPr>
              <a:xfrm>
                <a:off x="6764056" y="4944747"/>
                <a:ext cx="1859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36" name="TekstniOkvir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56" y="4944747"/>
                <a:ext cx="185948" cy="184666"/>
              </a:xfrm>
              <a:prstGeom prst="rect">
                <a:avLst/>
              </a:prstGeom>
              <a:blipFill>
                <a:blip r:embed="rId13"/>
                <a:stretch>
                  <a:fillRect l="-20000" r="-20000" b="-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uk 37"/>
          <p:cNvSpPr/>
          <p:nvPr/>
        </p:nvSpPr>
        <p:spPr>
          <a:xfrm rot="11385142">
            <a:off x="6652641" y="4391982"/>
            <a:ext cx="914400" cy="914400"/>
          </a:xfrm>
          <a:prstGeom prst="arc">
            <a:avLst>
              <a:gd name="adj1" fmla="val 17552408"/>
              <a:gd name="adj2" fmla="val 2055939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niOkvir 39"/>
              <p:cNvSpPr txBox="1"/>
              <p:nvPr/>
            </p:nvSpPr>
            <p:spPr>
              <a:xfrm>
                <a:off x="6438277" y="4715514"/>
                <a:ext cx="11240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0" name="TekstniOkvir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277" y="4715514"/>
                <a:ext cx="112402" cy="184666"/>
              </a:xfrm>
              <a:prstGeom prst="rect">
                <a:avLst/>
              </a:prstGeom>
              <a:blipFill>
                <a:blip r:embed="rId14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niOkvir 40"/>
              <p:cNvSpPr txBox="1"/>
              <p:nvPr/>
            </p:nvSpPr>
            <p:spPr>
              <a:xfrm>
                <a:off x="6941307" y="5109434"/>
                <a:ext cx="135870" cy="2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1" name="TekstniOkvir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307" y="5109434"/>
                <a:ext cx="135870" cy="207108"/>
              </a:xfrm>
              <a:prstGeom prst="rect">
                <a:avLst/>
              </a:prstGeom>
              <a:blipFill>
                <a:blip r:embed="rId15"/>
                <a:stretch>
                  <a:fillRect l="-27273" t="-26471" r="-86364" b="-588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niOkvir 41"/>
              <p:cNvSpPr txBox="1"/>
              <p:nvPr/>
            </p:nvSpPr>
            <p:spPr>
              <a:xfrm>
                <a:off x="6187627" y="5170593"/>
                <a:ext cx="12990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hr-HR" sz="1200" dirty="0"/>
              </a:p>
            </p:txBody>
          </p:sp>
        </mc:Choice>
        <mc:Fallback xmlns="">
          <p:sp>
            <p:nvSpPr>
              <p:cNvPr id="42" name="TekstniOkvir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627" y="5170593"/>
                <a:ext cx="129907" cy="184666"/>
              </a:xfrm>
              <a:prstGeom prst="rect">
                <a:avLst/>
              </a:prstGeom>
              <a:blipFill>
                <a:blip r:embed="rId16"/>
                <a:stretch>
                  <a:fillRect l="-28571" r="-28571" b="-10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8210898" y="4619334"/>
                <a:ext cx="862287" cy="407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98" y="4619334"/>
                <a:ext cx="862287" cy="407804"/>
              </a:xfrm>
              <a:prstGeom prst="rect">
                <a:avLst/>
              </a:prstGeom>
              <a:blipFill>
                <a:blip r:embed="rId17"/>
                <a:stretch>
                  <a:fillRect l="-4965" t="-2985" r="-4255" b="-89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niOkvir 43"/>
              <p:cNvSpPr txBox="1"/>
              <p:nvPr/>
            </p:nvSpPr>
            <p:spPr>
              <a:xfrm>
                <a:off x="9669510" y="4715514"/>
                <a:ext cx="10895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44" name="TekstniOkvir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510" y="4715514"/>
                <a:ext cx="1089529" cy="215444"/>
              </a:xfrm>
              <a:prstGeom prst="rect">
                <a:avLst/>
              </a:prstGeom>
              <a:blipFill>
                <a:blip r:embed="rId18"/>
                <a:stretch>
                  <a:fillRect l="-3911" r="-2793" b="-8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niOkvir 44"/>
              <p:cNvSpPr txBox="1"/>
              <p:nvPr/>
            </p:nvSpPr>
            <p:spPr>
              <a:xfrm>
                <a:off x="9273564" y="4715514"/>
                <a:ext cx="1955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45" name="TekstniOkvir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564" y="4715514"/>
                <a:ext cx="195566" cy="215444"/>
              </a:xfrm>
              <a:prstGeom prst="rect">
                <a:avLst/>
              </a:prstGeom>
              <a:blipFill>
                <a:blip r:embed="rId19"/>
                <a:stretch>
                  <a:fillRect l="-15625" r="-156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ravokutnik 45"/>
              <p:cNvSpPr/>
              <p:nvPr/>
            </p:nvSpPr>
            <p:spPr>
              <a:xfrm>
                <a:off x="8091101" y="5189995"/>
                <a:ext cx="9845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dirty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hr-HR" sz="1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dirty="0" err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sz="1400" b="1" i="1" dirty="0" err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hr-HR" sz="1400" b="1" i="1" dirty="0" err="1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46" name="Pravokutni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101" y="5189995"/>
                <a:ext cx="984564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niOkvir 46"/>
              <p:cNvSpPr txBox="1"/>
              <p:nvPr/>
            </p:nvSpPr>
            <p:spPr>
              <a:xfrm>
                <a:off x="9225504" y="5236161"/>
                <a:ext cx="1955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47" name="TekstniOkvir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504" y="5236161"/>
                <a:ext cx="195566" cy="215444"/>
              </a:xfrm>
              <a:prstGeom prst="rect">
                <a:avLst/>
              </a:prstGeom>
              <a:blipFill>
                <a:blip r:embed="rId19"/>
                <a:stretch>
                  <a:fillRect l="-15625" r="-156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Pravokutnik 47"/>
              <p:cNvSpPr/>
              <p:nvPr/>
            </p:nvSpPr>
            <p:spPr>
              <a:xfrm>
                <a:off x="9570909" y="5189995"/>
                <a:ext cx="15687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dirty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hr-HR" sz="1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dirty="0" err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sz="1400" b="1" i="1" dirty="0" err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hr-HR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sz="1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hr-H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4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hr-H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hr-H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48" name="Pravokutni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909" y="5189995"/>
                <a:ext cx="1568763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Slika 5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256" y="5162569"/>
            <a:ext cx="1692499" cy="1677620"/>
          </a:xfrm>
          <a:prstGeom prst="rect">
            <a:avLst/>
          </a:prstGeom>
        </p:spPr>
      </p:pic>
      <p:sp>
        <p:nvSpPr>
          <p:cNvPr id="52" name="Pravokutnik 51"/>
          <p:cNvSpPr/>
          <p:nvPr/>
        </p:nvSpPr>
        <p:spPr>
          <a:xfrm>
            <a:off x="5400257" y="5628675"/>
            <a:ext cx="679891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66FF"/>
                </a:solidFill>
              </a:rPr>
              <a:t>Orijentacija momenta </a:t>
            </a:r>
            <a:r>
              <a:rPr lang="hr-HR" b="1" dirty="0" smtClean="0">
                <a:solidFill>
                  <a:srgbClr val="0066FF"/>
                </a:solidFill>
              </a:rPr>
              <a:t>sile</a:t>
            </a:r>
          </a:p>
          <a:p>
            <a:endParaRPr lang="hr-HR" sz="500" b="1" dirty="0">
              <a:solidFill>
                <a:srgbClr val="0066FF"/>
              </a:solidFill>
            </a:endParaRPr>
          </a:p>
          <a:p>
            <a:r>
              <a:rPr lang="hr-HR" sz="1600" dirty="0"/>
              <a:t>Statički moment može izazvati rotaciju </a:t>
            </a:r>
            <a:r>
              <a:rPr lang="hr-HR" sz="1600" b="1" dirty="0"/>
              <a:t>u smjeru kazaljke na satu</a:t>
            </a:r>
            <a:r>
              <a:rPr lang="hr-HR" sz="1600" dirty="0"/>
              <a:t> ili </a:t>
            </a:r>
            <a:r>
              <a:rPr lang="hr-HR" sz="1600" b="1" dirty="0"/>
              <a:t>suprotno</a:t>
            </a:r>
            <a:r>
              <a:rPr lang="hr-H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Pozitivan moment</a:t>
            </a:r>
            <a:r>
              <a:rPr lang="hr-HR" sz="1600" dirty="0"/>
              <a:t> – rotacija suprotno kazaljci na </a:t>
            </a:r>
            <a:r>
              <a:rPr lang="hr-HR" sz="1600" dirty="0" smtClean="0"/>
              <a:t>satu (rotacija u lijevo).</a:t>
            </a: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/>
              <a:t>Negativan moment</a:t>
            </a:r>
            <a:r>
              <a:rPr lang="hr-HR" sz="1600" dirty="0"/>
              <a:t> – rotacija u smjeru kazaljke na </a:t>
            </a:r>
            <a:r>
              <a:rPr lang="hr-HR" sz="1600" dirty="0" smtClean="0"/>
              <a:t>satu (rotacija u desno).</a:t>
            </a:r>
            <a:endParaRPr lang="hr-HR" sz="1600" dirty="0"/>
          </a:p>
        </p:txBody>
      </p:sp>
      <p:sp>
        <p:nvSpPr>
          <p:cNvPr id="53" name="TekstniOkvir 52"/>
          <p:cNvSpPr txBox="1"/>
          <p:nvPr/>
        </p:nvSpPr>
        <p:spPr>
          <a:xfrm>
            <a:off x="2047103" y="5671198"/>
            <a:ext cx="2148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24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hr-H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Orjentacija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statičkog momenta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35" grpId="0" animBg="1"/>
      <p:bldP spid="36" grpId="0"/>
      <p:bldP spid="38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14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6357257" y="0"/>
            <a:ext cx="5834743" cy="6852622"/>
          </a:xfrm>
          <a:prstGeom prst="rect">
            <a:avLst/>
          </a:prstGeom>
          <a:solidFill>
            <a:schemeClr val="dk1">
              <a:alpha val="7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/>
          </a:p>
        </p:txBody>
      </p:sp>
      <p:sp>
        <p:nvSpPr>
          <p:cNvPr id="25" name="Pravokutnik 24"/>
          <p:cNvSpPr/>
          <p:nvPr/>
        </p:nvSpPr>
        <p:spPr>
          <a:xfrm>
            <a:off x="118333" y="113265"/>
            <a:ext cx="427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Temeljni pojmovi i načela statike krutih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18333" y="580916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Primjer 1. </a:t>
            </a:r>
            <a:endParaRPr lang="hr-HR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avokutnik 2"/>
              <p:cNvSpPr/>
              <p:nvPr/>
            </p:nvSpPr>
            <p:spPr>
              <a:xfrm>
                <a:off x="118333" y="919470"/>
                <a:ext cx="685941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600" dirty="0"/>
                  <a:t>S kolikim momentom se odvija matica vijka ključem (prema slici) ako je:</a:t>
                </a:r>
              </a:p>
              <a:p>
                <a:pPr marL="533400" indent="-285750">
                  <a:buFont typeface="Arial" panose="020B0604020202020204" pitchFamily="34" charset="0"/>
                  <a:buChar char="•"/>
                </a:pPr>
                <a:r>
                  <a:rPr lang="hr-HR" sz="1600" dirty="0"/>
                  <a:t>sila ruke na ključu </a:t>
                </a:r>
                <a14:m>
                  <m:oMath xmlns:m="http://schemas.openxmlformats.org/officeDocument/2006/math"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hr-HR" sz="1600" b="1" dirty="0"/>
              </a:p>
              <a:p>
                <a:pPr marL="533400" indent="-285750">
                  <a:buFont typeface="Arial" panose="020B0604020202020204" pitchFamily="34" charset="0"/>
                  <a:buChar char="•"/>
                </a:pPr>
                <a:r>
                  <a:rPr lang="hr-HR" sz="1600" dirty="0" smtClean="0"/>
                  <a:t>udaljenost </a:t>
                </a:r>
                <a:r>
                  <a:rPr lang="hr-HR" sz="1600" dirty="0"/>
                  <a:t>hvatišta ruke do centra vijka </a:t>
                </a:r>
                <a14:m>
                  <m:oMath xmlns:m="http://schemas.openxmlformats.org/officeDocument/2006/math"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𝒎𝒎</m:t>
                    </m:r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3" name="Pravokutni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3" y="919470"/>
                <a:ext cx="6859410" cy="830997"/>
              </a:xfrm>
              <a:prstGeom prst="rect">
                <a:avLst/>
              </a:prstGeom>
              <a:blipFill>
                <a:blip r:embed="rId3"/>
                <a:stretch>
                  <a:fillRect l="-444" t="-2206" b="-882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629" y="1842800"/>
            <a:ext cx="3166009" cy="219928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100" y="4371076"/>
            <a:ext cx="2193331" cy="1942083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6559346" y="2255436"/>
            <a:ext cx="5725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/>
              <a:t>Prema slici, djelovanje sile će izazvati </a:t>
            </a:r>
            <a:r>
              <a:rPr lang="hr-HR" sz="1600" b="1" dirty="0"/>
              <a:t>vrtnju matice u smjeru kazaljke na satu</a:t>
            </a:r>
            <a:r>
              <a:rPr lang="hr-HR" sz="1600" dirty="0"/>
              <a:t> pa će moment, prema odabranoj orijentaciji, biti pozitivan.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72" y="4371076"/>
            <a:ext cx="1565952" cy="1552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6977743" y="3903589"/>
                <a:ext cx="10291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743" y="3903589"/>
                <a:ext cx="1029128" cy="276999"/>
              </a:xfrm>
              <a:prstGeom prst="rect">
                <a:avLst/>
              </a:prstGeom>
              <a:blipFill>
                <a:blip r:embed="rId8"/>
                <a:stretch>
                  <a:fillRect l="-5357" r="-5357" b="-86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niOkvir 15"/>
              <p:cNvSpPr txBox="1"/>
              <p:nvPr/>
            </p:nvSpPr>
            <p:spPr>
              <a:xfrm>
                <a:off x="8065925" y="3903588"/>
                <a:ext cx="14715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hr-H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hr-H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r-H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hr-H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16" name="TekstniOkvir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925" y="3903588"/>
                <a:ext cx="1471557" cy="276999"/>
              </a:xfrm>
              <a:prstGeom prst="rect">
                <a:avLst/>
              </a:prstGeom>
              <a:blipFill>
                <a:blip r:embed="rId9"/>
                <a:stretch>
                  <a:fillRect l="-1240" r="-1240" b="-65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/>
              <p:cNvSpPr txBox="1"/>
              <p:nvPr/>
            </p:nvSpPr>
            <p:spPr>
              <a:xfrm>
                <a:off x="9588778" y="3903588"/>
                <a:ext cx="7694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𝑵𝒎</m:t>
                      </m:r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17" name="TekstniOkvir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78" y="3903588"/>
                <a:ext cx="769441" cy="276999"/>
              </a:xfrm>
              <a:prstGeom prst="rect">
                <a:avLst/>
              </a:prstGeom>
              <a:blipFill>
                <a:blip r:embed="rId10"/>
                <a:stretch>
                  <a:fillRect l="-7143" r="-7143" b="-65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ravokutnik 19"/>
          <p:cNvSpPr/>
          <p:nvPr/>
        </p:nvSpPr>
        <p:spPr>
          <a:xfrm>
            <a:off x="6410753" y="91767"/>
            <a:ext cx="3812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2.1.3. Statički moment sile</a:t>
            </a:r>
            <a:endParaRPr lang="hr-HR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15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6087393" y="-68244"/>
            <a:ext cx="6136577" cy="7067774"/>
          </a:xfrm>
          <a:prstGeom prst="rect">
            <a:avLst/>
          </a:prstGeom>
          <a:solidFill>
            <a:schemeClr val="dk1">
              <a:alpha val="7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</p:txBody>
      </p:sp>
      <p:sp>
        <p:nvSpPr>
          <p:cNvPr id="25" name="Pravokutnik 24"/>
          <p:cNvSpPr/>
          <p:nvPr/>
        </p:nvSpPr>
        <p:spPr>
          <a:xfrm>
            <a:off x="118333" y="113265"/>
            <a:ext cx="427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Temeljni pojmovi i načela statike krutih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588062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Primjer 2. </a:t>
            </a:r>
            <a:endParaRPr lang="hr-HR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1" y="919470"/>
                <a:ext cx="58550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600" dirty="0"/>
                  <a:t>Prema slici izračunati s kolikim će se momentom odvijati matica vijka ako ruka vuče ključ pod kutom od </a:t>
                </a:r>
                <a14:m>
                  <m:oMath xmlns:m="http://schemas.openxmlformats.org/officeDocument/2006/math">
                    <m:r>
                      <a:rPr lang="hr-HR" sz="1600" i="1" dirty="0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hr-HR" sz="1600" dirty="0"/>
                  <a:t> i silom </a:t>
                </a:r>
                <a14:m>
                  <m:oMath xmlns:m="http://schemas.openxmlformats.org/officeDocument/2006/math">
                    <m:r>
                      <a:rPr lang="hr-HR" sz="16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hr-HR" sz="1600" i="1" dirty="0" smtClean="0">
                        <a:latin typeface="Cambria Math" panose="02040503050406030204" pitchFamily="18" charset="0"/>
                      </a:rPr>
                      <m:t>= 200 [</m:t>
                    </m:r>
                    <m:r>
                      <a:rPr lang="hr-HR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hr-HR" sz="1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r-HR" sz="1600" dirty="0"/>
                  <a:t>, ako je </a:t>
                </a:r>
                <a14:m>
                  <m:oMath xmlns:m="http://schemas.openxmlformats.org/officeDocument/2006/math">
                    <m:r>
                      <a:rPr lang="hr-HR" sz="16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r-HR" sz="1600" i="1" dirty="0" smtClean="0">
                        <a:latin typeface="Cambria Math" panose="02040503050406030204" pitchFamily="18" charset="0"/>
                      </a:rPr>
                      <m:t> = 100 [</m:t>
                    </m:r>
                    <m:r>
                      <a:rPr lang="hr-HR" sz="160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hr-HR" sz="1600" i="1" dirty="0" smtClean="0">
                        <a:latin typeface="Cambria Math" panose="02040503050406030204" pitchFamily="18" charset="0"/>
                      </a:rPr>
                      <m:t>].</m:t>
                    </m:r>
                  </m:oMath>
                </a14:m>
                <a:endParaRPr lang="hr-HR" sz="1600" dirty="0"/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19470"/>
                <a:ext cx="5855074" cy="830997"/>
              </a:xfrm>
              <a:prstGeom prst="rect">
                <a:avLst/>
              </a:prstGeom>
              <a:blipFill>
                <a:blip r:embed="rId3"/>
                <a:stretch>
                  <a:fillRect l="-521" t="-2206" r="-833" b="-36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niOkvir 6"/>
          <p:cNvSpPr txBox="1"/>
          <p:nvPr/>
        </p:nvSpPr>
        <p:spPr>
          <a:xfrm>
            <a:off x="6208706" y="643965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Rješenje:</a:t>
            </a:r>
            <a:endParaRPr lang="hr-HR" sz="1600" b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98" y="2594460"/>
            <a:ext cx="3828485" cy="211822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31" y="2438687"/>
            <a:ext cx="1058110" cy="814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avokutnik 12"/>
              <p:cNvSpPr/>
              <p:nvPr/>
            </p:nvSpPr>
            <p:spPr>
              <a:xfrm>
                <a:off x="6289406" y="1071425"/>
                <a:ext cx="5855074" cy="63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600" dirty="0" smtClean="0"/>
                  <a:t>Kako bismo mogli izračunati statički moment sile u točki A, sila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hr-HR" sz="1600" dirty="0" smtClean="0"/>
                  <a:t> mora djelovati okomito na krak </a:t>
                </a:r>
                <a14:m>
                  <m:oMath xmlns:m="http://schemas.openxmlformats.org/officeDocument/2006/math">
                    <m:r>
                      <a:rPr lang="hr-HR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r-HR" sz="1600" dirty="0" smtClean="0"/>
                  <a:t>. </a:t>
                </a:r>
                <a:endParaRPr lang="hr-HR" sz="1600" dirty="0"/>
              </a:p>
            </p:txBody>
          </p:sp>
        </mc:Choice>
        <mc:Fallback xmlns="">
          <p:sp>
            <p:nvSpPr>
              <p:cNvPr id="13" name="Pravokutni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06" y="1071425"/>
                <a:ext cx="5855074" cy="637547"/>
              </a:xfrm>
              <a:prstGeom prst="rect">
                <a:avLst/>
              </a:prstGeom>
              <a:blipFill>
                <a:blip r:embed="rId6"/>
                <a:stretch>
                  <a:fillRect l="-625" t="-8654" b="-865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a 11"/>
          <p:cNvGrpSpPr/>
          <p:nvPr/>
        </p:nvGrpSpPr>
        <p:grpSpPr>
          <a:xfrm>
            <a:off x="7038340" y="2588290"/>
            <a:ext cx="4051564" cy="1999921"/>
            <a:chOff x="7026494" y="2147399"/>
            <a:chExt cx="4051564" cy="1999921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26494" y="2147399"/>
              <a:ext cx="4051564" cy="199992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kstniOkvir 9"/>
                <p:cNvSpPr txBox="1"/>
                <p:nvPr/>
              </p:nvSpPr>
              <p:spPr>
                <a:xfrm>
                  <a:off x="10634662" y="2249691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hr-H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kstniOkvir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4662" y="2249691"/>
                  <a:ext cx="203004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23529" r="-26471" b="-7843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niOkvir 19"/>
                <p:cNvSpPr txBox="1"/>
                <p:nvPr/>
              </p:nvSpPr>
              <p:spPr>
                <a:xfrm>
                  <a:off x="9464411" y="2166859"/>
                  <a:ext cx="259686" cy="333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r-HR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hr-HR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hr-HR" b="1" dirty="0">
                    <a:solidFill>
                      <a:srgbClr val="0066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kstniOkvir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4411" y="2166859"/>
                  <a:ext cx="259686" cy="333489"/>
                </a:xfrm>
                <a:prstGeom prst="rect">
                  <a:avLst/>
                </a:prstGeom>
                <a:blipFill>
                  <a:blip r:embed="rId9"/>
                  <a:stretch>
                    <a:fillRect l="-26190" r="-26190" b="-11111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/>
              <p:cNvSpPr txBox="1"/>
              <p:nvPr/>
            </p:nvSpPr>
            <p:spPr>
              <a:xfrm>
                <a:off x="6468998" y="5615211"/>
                <a:ext cx="5504263" cy="296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hr-H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=200∙</m:t>
                      </m:r>
                      <m:func>
                        <m:funcPr>
                          <m:ctrlP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  <m:r>
                        <a:rPr lang="hr-H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0.1=17,32 [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14" name="TekstniOkvi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998" y="5615211"/>
                <a:ext cx="5504263" cy="296813"/>
              </a:xfrm>
              <a:prstGeom prst="rect">
                <a:avLst/>
              </a:prstGeom>
              <a:blipFill>
                <a:blip r:embed="rId10"/>
                <a:stretch>
                  <a:fillRect l="-332" t="-24490" r="-886" b="-285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ravokutnik 20"/>
              <p:cNvSpPr/>
              <p:nvPr/>
            </p:nvSpPr>
            <p:spPr>
              <a:xfrm>
                <a:off x="6368896" y="4404694"/>
                <a:ext cx="5855074" cy="635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600" dirty="0" smtClean="0"/>
                  <a:t>Sila</a:t>
                </a:r>
                <a14:m>
                  <m:oMath xmlns:m="http://schemas.openxmlformats.org/officeDocument/2006/math">
                    <m:r>
                      <a:rPr lang="hr-HR" sz="160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hr-H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hr-HR" sz="16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hr-H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hr-H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60°</m:t>
                        </m:r>
                      </m:e>
                    </m:func>
                  </m:oMath>
                </a14:m>
                <a:r>
                  <a:rPr lang="hr-HR" sz="1600" dirty="0" smtClean="0"/>
                  <a:t>, želi rotirati krak r, kontra smjera kazaljke na satu, što znači da će statički moment sile biti pozitivan. </a:t>
                </a:r>
                <a:endParaRPr lang="hr-HR" sz="1600" dirty="0"/>
              </a:p>
            </p:txBody>
          </p:sp>
        </mc:Choice>
        <mc:Fallback xmlns="">
          <p:sp>
            <p:nvSpPr>
              <p:cNvPr id="21" name="Pravokutni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896" y="4404694"/>
                <a:ext cx="5855074" cy="635046"/>
              </a:xfrm>
              <a:prstGeom prst="rect">
                <a:avLst/>
              </a:prstGeom>
              <a:blipFill>
                <a:blip r:embed="rId11"/>
                <a:stretch>
                  <a:fillRect l="-625" t="-4808" b="-1153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ravokutnik 21"/>
          <p:cNvSpPr/>
          <p:nvPr/>
        </p:nvSpPr>
        <p:spPr>
          <a:xfrm>
            <a:off x="6410753" y="91767"/>
            <a:ext cx="3812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2.1.3. Statički moment sile</a:t>
            </a:r>
            <a:endParaRPr lang="hr-HR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ravokutnik 76"/>
          <p:cNvSpPr/>
          <p:nvPr/>
        </p:nvSpPr>
        <p:spPr>
          <a:xfrm>
            <a:off x="4227199" y="-105921"/>
            <a:ext cx="8065116" cy="7067774"/>
          </a:xfrm>
          <a:prstGeom prst="rect">
            <a:avLst/>
          </a:prstGeom>
          <a:solidFill>
            <a:schemeClr val="dk1">
              <a:alpha val="7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16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118333" y="113265"/>
            <a:ext cx="427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Temeljni pojmovi i načela statike krutih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82120" y="589686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Primjer 3. 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avokutnik 2"/>
              <p:cNvSpPr/>
              <p:nvPr/>
            </p:nvSpPr>
            <p:spPr>
              <a:xfrm>
                <a:off x="52655" y="926616"/>
                <a:ext cx="4214183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dirty="0" smtClean="0"/>
                  <a:t>Prema slici izračunati kolikim je ukupnim momentom opterećena poluga u odnosu na točku </a:t>
                </a:r>
                <a14:m>
                  <m:oMath xmlns:m="http://schemas.openxmlformats.org/officeDocument/2006/math">
                    <m:r>
                      <a:rPr lang="hr-HR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hr-HR" dirty="0" smtClean="0"/>
                  <a:t>. </a:t>
                </a:r>
              </a:p>
              <a:p>
                <a:r>
                  <a:rPr lang="hr-HR" sz="1600" dirty="0" smtClean="0"/>
                  <a:t>Zadano:</a:t>
                </a:r>
              </a:p>
            </p:txBody>
          </p:sp>
        </mc:Choice>
        <mc:Fallback xmlns="">
          <p:sp>
            <p:nvSpPr>
              <p:cNvPr id="3" name="Pravokutni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5" y="926616"/>
                <a:ext cx="4214183" cy="1169551"/>
              </a:xfrm>
              <a:prstGeom prst="rect">
                <a:avLst/>
              </a:prstGeom>
              <a:blipFill>
                <a:blip r:embed="rId3"/>
                <a:stretch>
                  <a:fillRect l="-1302" t="-2604" b="-57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590" r="3613"/>
          <a:stretch/>
        </p:blipFill>
        <p:spPr>
          <a:xfrm>
            <a:off x="1340352" y="3857754"/>
            <a:ext cx="2778265" cy="1342944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0" y="3778280"/>
            <a:ext cx="1334226" cy="1322496"/>
          </a:xfrm>
          <a:prstGeom prst="rect">
            <a:avLst/>
          </a:prstGeom>
        </p:spPr>
      </p:pic>
      <p:sp>
        <p:nvSpPr>
          <p:cNvPr id="74" name="TekstniOkvir 73"/>
          <p:cNvSpPr txBox="1"/>
          <p:nvPr/>
        </p:nvSpPr>
        <p:spPr>
          <a:xfrm>
            <a:off x="4324513" y="670267"/>
            <a:ext cx="7712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Zadane dvije sile stvaraju dva momenta, u točki </a:t>
            </a:r>
            <a:r>
              <a:rPr lang="hr-HR" sz="1600" i="1" dirty="0" smtClean="0"/>
              <a:t>A</a:t>
            </a:r>
            <a:r>
              <a:rPr lang="hr-HR" sz="1600" dirty="0" smtClean="0"/>
              <a:t>, pa ukupni moment dvaju sila računamo:</a:t>
            </a:r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kstniOkvir 74"/>
              <p:cNvSpPr txBox="1"/>
              <p:nvPr/>
            </p:nvSpPr>
            <p:spPr>
              <a:xfrm>
                <a:off x="7148508" y="1167234"/>
                <a:ext cx="16028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75" name="TekstniOkvir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508" y="1167234"/>
                <a:ext cx="1602810" cy="276999"/>
              </a:xfrm>
              <a:prstGeom prst="rect">
                <a:avLst/>
              </a:prstGeom>
              <a:blipFill>
                <a:blip r:embed="rId7"/>
                <a:stretch>
                  <a:fillRect l="-3422" r="-1521" b="-152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Pravokutnik 75"/>
              <p:cNvSpPr/>
              <p:nvPr/>
            </p:nvSpPr>
            <p:spPr>
              <a:xfrm>
                <a:off x="82120" y="2143615"/>
                <a:ext cx="3962460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𝒌𝑵</m:t>
                          </m:r>
                        </m:e>
                      </m:d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hr-HR" sz="1600" b="1" i="1" dirty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°, </m:t>
                      </m:r>
                    </m:oMath>
                  </m:oMathPara>
                </a14:m>
                <a:endParaRPr lang="hr-HR" sz="1600" b="1" i="1" dirty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𝒌𝑵</m:t>
                          </m:r>
                        </m:e>
                      </m:d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hr-HR" sz="1600" b="1" i="1" dirty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°, </m:t>
                      </m:r>
                    </m:oMath>
                  </m:oMathPara>
                </a14:m>
                <a:endParaRPr lang="hr-HR" sz="1600" b="1" i="1" dirty="0">
                  <a:solidFill>
                    <a:srgbClr val="0066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].</m:t>
                      </m:r>
                    </m:oMath>
                  </m:oMathPara>
                </a14:m>
                <a:endParaRPr lang="hr-HR" sz="1600" b="1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76" name="Pravokutnik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0" y="2143615"/>
                <a:ext cx="3962460" cy="135421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1055" y="1977761"/>
            <a:ext cx="1936896" cy="1366708"/>
          </a:xfrm>
          <a:prstGeom prst="rect">
            <a:avLst/>
          </a:prstGeom>
        </p:spPr>
      </p:pic>
      <p:sp>
        <p:nvSpPr>
          <p:cNvPr id="51" name="TekstniOkvir 50"/>
          <p:cNvSpPr txBox="1"/>
          <p:nvPr/>
        </p:nvSpPr>
        <p:spPr>
          <a:xfrm>
            <a:off x="4284349" y="1639910"/>
            <a:ext cx="5409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Sila </a:t>
            </a:r>
            <a:r>
              <a:rPr lang="hr-HR" sz="1600" i="1" dirty="0" smtClean="0"/>
              <a:t>F</a:t>
            </a:r>
            <a:r>
              <a:rPr lang="hr-HR" sz="1600" baseline="-25000" dirty="0" smtClean="0"/>
              <a:t>1</a:t>
            </a:r>
            <a:r>
              <a:rPr lang="hr-HR" sz="1600" dirty="0" smtClean="0"/>
              <a:t>’, stvara statički moment </a:t>
            </a:r>
            <a:r>
              <a:rPr lang="hr-HR" sz="1600" i="1" dirty="0" smtClean="0"/>
              <a:t>M</a:t>
            </a:r>
            <a:r>
              <a:rPr lang="hr-HR" sz="1600" baseline="-25000" dirty="0" smtClean="0"/>
              <a:t>1</a:t>
            </a:r>
            <a:r>
              <a:rPr lang="hr-HR" sz="1600" dirty="0" smtClean="0"/>
              <a:t> u točki </a:t>
            </a:r>
            <a:r>
              <a:rPr lang="hr-HR" sz="1600" i="1" dirty="0" smtClean="0"/>
              <a:t>A, </a:t>
            </a:r>
            <a:r>
              <a:rPr lang="hr-HR" sz="1600" dirty="0" smtClean="0"/>
              <a:t>preko kraka </a:t>
            </a:r>
            <a:r>
              <a:rPr lang="hr-HR" sz="1600" i="1" dirty="0" smtClean="0"/>
              <a:t>a</a:t>
            </a:r>
            <a:r>
              <a:rPr lang="hr-HR" sz="1600" dirty="0" smtClean="0"/>
              <a:t>: </a:t>
            </a:r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6694657" y="2110504"/>
                <a:ext cx="1313886" cy="296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hr-HR" sz="1600" b="1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hr-HR" sz="1600" b="1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57" y="2110504"/>
                <a:ext cx="1313886" cy="296491"/>
              </a:xfrm>
              <a:prstGeom prst="rect">
                <a:avLst/>
              </a:prstGeom>
              <a:blipFill>
                <a:blip r:embed="rId33"/>
                <a:stretch>
                  <a:fillRect l="-2778" r="-1852" b="-1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niOkvir 52"/>
              <p:cNvSpPr txBox="1"/>
              <p:nvPr/>
            </p:nvSpPr>
            <p:spPr>
              <a:xfrm>
                <a:off x="8045400" y="2120666"/>
                <a:ext cx="1329595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r-H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6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r-HR" sz="1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hr-HR" sz="16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6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hr-H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53" name="TekstniOkvir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400" y="2120666"/>
                <a:ext cx="1329595" cy="276166"/>
              </a:xfrm>
              <a:prstGeom prst="rect">
                <a:avLst/>
              </a:prstGeom>
              <a:blipFill>
                <a:blip r:embed="rId34"/>
                <a:stretch>
                  <a:fillRect l="-917" t="-37778" r="-917" b="-1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kstniOkvir 64"/>
              <p:cNvSpPr txBox="1"/>
              <p:nvPr/>
            </p:nvSpPr>
            <p:spPr>
              <a:xfrm>
                <a:off x="6694657" y="2539785"/>
                <a:ext cx="18779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hr-H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65" name="TekstniOkvir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57" y="2539785"/>
                <a:ext cx="1877950" cy="246221"/>
              </a:xfrm>
              <a:prstGeom prst="rect">
                <a:avLst/>
              </a:prstGeom>
              <a:blipFill>
                <a:blip r:embed="rId35"/>
                <a:stretch>
                  <a:fillRect l="-1948" r="-1948" b="-15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kstniOkvir 65"/>
              <p:cNvSpPr txBox="1"/>
              <p:nvPr/>
            </p:nvSpPr>
            <p:spPr>
              <a:xfrm>
                <a:off x="6694657" y="2918796"/>
                <a:ext cx="19935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=−2.8284 [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66" name="TekstniOkvir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657" y="2918796"/>
                <a:ext cx="1993559" cy="246221"/>
              </a:xfrm>
              <a:prstGeom prst="rect">
                <a:avLst/>
              </a:prstGeom>
              <a:blipFill>
                <a:blip r:embed="rId36"/>
                <a:stretch>
                  <a:fillRect l="-1835" r="-3364" b="-3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/>
          <p:cNvPicPr>
            <a:picLocks noChangeAspect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1055" y="4441353"/>
            <a:ext cx="2975262" cy="991754"/>
          </a:xfrm>
          <a:prstGeom prst="rect">
            <a:avLst/>
          </a:prstGeom>
        </p:spPr>
      </p:pic>
      <p:sp>
        <p:nvSpPr>
          <p:cNvPr id="67" name="TekstniOkvir 66"/>
          <p:cNvSpPr txBox="1"/>
          <p:nvPr/>
        </p:nvSpPr>
        <p:spPr>
          <a:xfrm>
            <a:off x="4266838" y="3797684"/>
            <a:ext cx="5409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Sila </a:t>
            </a:r>
            <a:r>
              <a:rPr lang="hr-HR" sz="1600" i="1" dirty="0" smtClean="0"/>
              <a:t>F</a:t>
            </a:r>
            <a:r>
              <a:rPr lang="hr-HR" sz="1600" baseline="-25000" dirty="0" smtClean="0"/>
              <a:t>2</a:t>
            </a:r>
            <a:r>
              <a:rPr lang="hr-HR" sz="1600" dirty="0" smtClean="0"/>
              <a:t>’, stvara statički moment </a:t>
            </a:r>
            <a:r>
              <a:rPr lang="hr-HR" sz="1600" i="1" dirty="0" smtClean="0"/>
              <a:t>M</a:t>
            </a:r>
            <a:r>
              <a:rPr lang="hr-HR" sz="1600" baseline="-25000" dirty="0" smtClean="0"/>
              <a:t>2</a:t>
            </a:r>
            <a:r>
              <a:rPr lang="hr-HR" sz="1600" dirty="0" smtClean="0"/>
              <a:t> u točki </a:t>
            </a:r>
            <a:r>
              <a:rPr lang="hr-HR" sz="1600" i="1" dirty="0" smtClean="0"/>
              <a:t>A, </a:t>
            </a:r>
            <a:r>
              <a:rPr lang="hr-HR" sz="1600" dirty="0" smtClean="0"/>
              <a:t>preko kraka 2</a:t>
            </a:r>
            <a:r>
              <a:rPr lang="hr-HR" sz="1600" i="1" dirty="0" smtClean="0"/>
              <a:t>a</a:t>
            </a:r>
            <a:r>
              <a:rPr lang="hr-HR" sz="1600" dirty="0" smtClean="0"/>
              <a:t>: </a:t>
            </a:r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kstniOkvir 77"/>
              <p:cNvSpPr txBox="1"/>
              <p:nvPr/>
            </p:nvSpPr>
            <p:spPr>
              <a:xfrm>
                <a:off x="8055042" y="4486681"/>
                <a:ext cx="1185133" cy="296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6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6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hr-HR" sz="16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78" name="TekstniOkvir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042" y="4486681"/>
                <a:ext cx="1185133" cy="296491"/>
              </a:xfrm>
              <a:prstGeom prst="rect">
                <a:avLst/>
              </a:prstGeom>
              <a:blipFill>
                <a:blip r:embed="rId38"/>
                <a:stretch>
                  <a:fillRect l="-3077" r="-3590" b="-1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kstniOkvir 78"/>
              <p:cNvSpPr txBox="1"/>
              <p:nvPr/>
            </p:nvSpPr>
            <p:spPr>
              <a:xfrm>
                <a:off x="9263525" y="4507005"/>
                <a:ext cx="1502719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6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func>
                        <m:funcPr>
                          <m:ctrlPr>
                            <a:rPr lang="hr-HR" sz="16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r-HR" sz="16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hr-HR" sz="16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79" name="TekstniOkvir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525" y="4507005"/>
                <a:ext cx="1502719" cy="276166"/>
              </a:xfrm>
              <a:prstGeom prst="rect">
                <a:avLst/>
              </a:prstGeom>
              <a:blipFill>
                <a:blip r:embed="rId39"/>
                <a:stretch>
                  <a:fillRect l="-813" r="-2033" b="-282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kstniOkvir 79"/>
              <p:cNvSpPr txBox="1"/>
              <p:nvPr/>
            </p:nvSpPr>
            <p:spPr>
              <a:xfrm>
                <a:off x="8055042" y="4923473"/>
                <a:ext cx="22783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r-HR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60°</m:t>
                              </m:r>
                            </m:e>
                          </m:d>
                        </m:e>
                      </m:func>
                      <m:r>
                        <a:rPr lang="hr-H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∙2∙2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80" name="TekstniOkvir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042" y="4923473"/>
                <a:ext cx="2278381" cy="246221"/>
              </a:xfrm>
              <a:prstGeom prst="rect">
                <a:avLst/>
              </a:prstGeom>
              <a:blipFill>
                <a:blip r:embed="rId40"/>
                <a:stretch>
                  <a:fillRect l="-1337" r="-1604" b="-15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kstniOkvir 80"/>
              <p:cNvSpPr txBox="1"/>
              <p:nvPr/>
            </p:nvSpPr>
            <p:spPr>
              <a:xfrm>
                <a:off x="8055042" y="5309996"/>
                <a:ext cx="19294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=1.7320   [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81" name="TekstniOkvir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042" y="5309996"/>
                <a:ext cx="1929439" cy="246221"/>
              </a:xfrm>
              <a:prstGeom prst="rect">
                <a:avLst/>
              </a:prstGeom>
              <a:blipFill>
                <a:blip r:embed="rId41"/>
                <a:stretch>
                  <a:fillRect l="-1893" r="-3155" b="-35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kstniOkvir 81"/>
          <p:cNvSpPr txBox="1"/>
          <p:nvPr/>
        </p:nvSpPr>
        <p:spPr>
          <a:xfrm>
            <a:off x="4443769" y="5778300"/>
            <a:ext cx="5409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Ukupni moment u točki A:</a:t>
            </a:r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kstniOkvir 82"/>
              <p:cNvSpPr txBox="1"/>
              <p:nvPr/>
            </p:nvSpPr>
            <p:spPr>
              <a:xfrm>
                <a:off x="4597744" y="6289735"/>
                <a:ext cx="500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𝟖𝟐𝟖𝟒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𝟑𝟕𝟐𝟎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𝒌𝑵𝒎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83" name="TekstniOkvir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744" y="6289735"/>
                <a:ext cx="5007845" cy="246221"/>
              </a:xfrm>
              <a:prstGeom prst="rect">
                <a:avLst/>
              </a:prstGeom>
              <a:blipFill>
                <a:blip r:embed="rId42"/>
                <a:stretch>
                  <a:fillRect l="-365" r="-973" b="-3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ravokutnik 28"/>
          <p:cNvSpPr/>
          <p:nvPr/>
        </p:nvSpPr>
        <p:spPr>
          <a:xfrm>
            <a:off x="4284349" y="104139"/>
            <a:ext cx="3812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2.1.3. Statički moment sile</a:t>
            </a:r>
            <a:endParaRPr lang="hr-HR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313893" y="5707939"/>
            <a:ext cx="1885279" cy="1144681"/>
          </a:xfrm>
          <a:prstGeom prst="rect">
            <a:avLst/>
          </a:prstGeom>
        </p:spPr>
      </p:pic>
      <p:sp>
        <p:nvSpPr>
          <p:cNvPr id="77" name="Pravokutnik 76"/>
          <p:cNvSpPr/>
          <p:nvPr/>
        </p:nvSpPr>
        <p:spPr>
          <a:xfrm>
            <a:off x="4267201" y="-104775"/>
            <a:ext cx="8134350" cy="7096125"/>
          </a:xfrm>
          <a:prstGeom prst="rect">
            <a:avLst/>
          </a:prstGeom>
          <a:solidFill>
            <a:schemeClr val="dk1">
              <a:alpha val="7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17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118333" y="113265"/>
            <a:ext cx="427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Temeljni pojmovi i načela statike krutih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18333" y="682284"/>
            <a:ext cx="122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Zadatak 1. </a:t>
            </a:r>
            <a:endParaRPr lang="hr-HR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389120" y="64840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Rješenje;</a:t>
            </a:r>
            <a:endParaRPr lang="hr-HR" b="1" dirty="0"/>
          </a:p>
        </p:txBody>
      </p:sp>
      <p:sp>
        <p:nvSpPr>
          <p:cNvPr id="3" name="Pravokutnik 2"/>
          <p:cNvSpPr/>
          <p:nvPr/>
        </p:nvSpPr>
        <p:spPr>
          <a:xfrm>
            <a:off x="131892" y="1051616"/>
            <a:ext cx="40726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Izračunati 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ukupni moment oko točaka </a:t>
            </a:r>
            <a:r>
              <a:rPr lang="hr-H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prema slici, ako je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zadano: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131892" y="1603086"/>
                <a:ext cx="4148868" cy="1137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6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𝟔𝟎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°;</m:t>
                      </m:r>
                    </m:oMath>
                  </m:oMathPara>
                </a14:m>
                <a:endParaRPr lang="hr-HR" sz="1600" b="1" i="1" dirty="0">
                  <a:solidFill>
                    <a:srgbClr val="0066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𝟐𝟎𝟎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</m:d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hr-HR" sz="1600" b="1" i="1" dirty="0">
                  <a:solidFill>
                    <a:srgbClr val="0066FF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6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𝟑𝟎𝟎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6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</m:d>
                      <m:r>
                        <a:rPr lang="hr-HR" sz="16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hr-HR" sz="1600" b="1" i="1" dirty="0">
                  <a:solidFill>
                    <a:srgbClr val="0066FF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hr-HR" sz="16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r-HR" sz="16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92" y="1603086"/>
                <a:ext cx="4148868" cy="1137106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5372" y="2830512"/>
            <a:ext cx="1041907" cy="1106698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4267200" y="1552239"/>
            <a:ext cx="22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a) Moment u točki </a:t>
            </a:r>
            <a:r>
              <a:rPr lang="hr-HR" b="1" i="1" u="sng" dirty="0" smtClean="0"/>
              <a:t>A</a:t>
            </a:r>
            <a:r>
              <a:rPr lang="hr-HR" b="1" u="sng" dirty="0" smtClean="0"/>
              <a:t>:</a:t>
            </a:r>
            <a:endParaRPr lang="hr-H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niOkvir 19"/>
              <p:cNvSpPr txBox="1"/>
              <p:nvPr/>
            </p:nvSpPr>
            <p:spPr>
              <a:xfrm>
                <a:off x="6263006" y="861853"/>
                <a:ext cx="177779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3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3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hr-HR" sz="13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hr-HR" sz="1300" dirty="0" smtClean="0"/>
                  <a:t> - moment u točki </a:t>
                </a:r>
                <a:r>
                  <a:rPr lang="hr-HR" sz="1300" i="1" dirty="0" smtClean="0"/>
                  <a:t>A:</a:t>
                </a:r>
                <a:endParaRPr lang="hr-HR" sz="1300" i="1" dirty="0"/>
              </a:p>
            </p:txBody>
          </p:sp>
        </mc:Choice>
        <mc:Fallback xmlns="">
          <p:sp>
            <p:nvSpPr>
              <p:cNvPr id="20" name="TekstniOkvir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006" y="861853"/>
                <a:ext cx="1777794" cy="292388"/>
              </a:xfrm>
              <a:prstGeom prst="rect">
                <a:avLst/>
              </a:prstGeom>
              <a:blipFill>
                <a:blip r:embed="rId7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niOkvir 20"/>
              <p:cNvSpPr txBox="1"/>
              <p:nvPr/>
            </p:nvSpPr>
            <p:spPr>
              <a:xfrm>
                <a:off x="6263006" y="1212939"/>
                <a:ext cx="178497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13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13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hr-HR" sz="13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hr-HR" sz="1300" dirty="0" smtClean="0"/>
                  <a:t> - moment u točki </a:t>
                </a:r>
                <a:r>
                  <a:rPr lang="hr-HR" sz="1300" i="1" dirty="0" smtClean="0"/>
                  <a:t>B:</a:t>
                </a:r>
                <a:endParaRPr lang="hr-HR" sz="1300" i="1" dirty="0"/>
              </a:p>
            </p:txBody>
          </p:sp>
        </mc:Choice>
        <mc:Fallback xmlns="">
          <p:sp>
            <p:nvSpPr>
              <p:cNvPr id="21" name="TekstniOkvi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006" y="1212939"/>
                <a:ext cx="1784976" cy="292388"/>
              </a:xfrm>
              <a:prstGeom prst="rect">
                <a:avLst/>
              </a:prstGeom>
              <a:blipFill>
                <a:blip r:embed="rId8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Slika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94" y="4421836"/>
            <a:ext cx="4257866" cy="1606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niOkvir 15"/>
              <p:cNvSpPr txBox="1"/>
              <p:nvPr/>
            </p:nvSpPr>
            <p:spPr>
              <a:xfrm>
                <a:off x="7151903" y="2187208"/>
                <a:ext cx="131760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r-HR" sz="1300" b="1" dirty="0"/>
              </a:p>
            </p:txBody>
          </p:sp>
        </mc:Choice>
        <mc:Fallback xmlns="">
          <p:sp>
            <p:nvSpPr>
              <p:cNvPr id="16" name="TekstniOkvir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903" y="2187208"/>
                <a:ext cx="1317605" cy="200055"/>
              </a:xfrm>
              <a:prstGeom prst="rect">
                <a:avLst/>
              </a:prstGeom>
              <a:blipFill>
                <a:blip r:embed="rId10"/>
                <a:stretch>
                  <a:fillRect l="-2315" r="-926" b="-151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7151903" y="2526019"/>
                <a:ext cx="3038781" cy="224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3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hr-HR" sz="13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=−300∙0.8=−240 [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300" dirty="0"/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903" y="2526019"/>
                <a:ext cx="3038781" cy="224549"/>
              </a:xfrm>
              <a:prstGeom prst="rect">
                <a:avLst/>
              </a:prstGeom>
              <a:blipFill>
                <a:blip r:embed="rId11"/>
                <a:stretch>
                  <a:fillRect l="-601" r="-1403" b="-3243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/>
              <p:cNvSpPr txBox="1"/>
              <p:nvPr/>
            </p:nvSpPr>
            <p:spPr>
              <a:xfrm>
                <a:off x="7151903" y="2891247"/>
                <a:ext cx="3765070" cy="244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3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func>
                        <m:funcPr>
                          <m:ctrlPr>
                            <a:rPr lang="hr-HR" sz="1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3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hr-HR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∙2∙0.8=277,128 [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300" dirty="0"/>
              </a:p>
            </p:txBody>
          </p:sp>
        </mc:Choice>
        <mc:Fallback xmlns="">
          <p:sp>
            <p:nvSpPr>
              <p:cNvPr id="26" name="TekstniOkvi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903" y="2891247"/>
                <a:ext cx="3765070" cy="244747"/>
              </a:xfrm>
              <a:prstGeom prst="rect">
                <a:avLst/>
              </a:prstGeom>
              <a:blipFill>
                <a:blip r:embed="rId12"/>
                <a:stretch>
                  <a:fillRect l="-485" r="-971" b="-2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Slika 2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3" y="2023582"/>
            <a:ext cx="2625430" cy="1305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7151903" y="3278148"/>
                <a:ext cx="402411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3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13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3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3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13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𝟐𝟒𝟎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𝟐𝟕𝟕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𝟏𝟐𝟖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𝟏𝟐𝟖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𝑵𝒎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300" b="1" dirty="0"/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903" y="3278148"/>
                <a:ext cx="4024115" cy="200055"/>
              </a:xfrm>
              <a:prstGeom prst="rect">
                <a:avLst/>
              </a:prstGeom>
              <a:blipFill>
                <a:blip r:embed="rId14"/>
                <a:stretch>
                  <a:fillRect l="-455" t="-3030" r="-1061" b="-3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Slika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5166" y="4290088"/>
            <a:ext cx="2716531" cy="1691155"/>
          </a:xfrm>
          <a:prstGeom prst="rect">
            <a:avLst/>
          </a:prstGeom>
        </p:spPr>
      </p:pic>
      <p:sp>
        <p:nvSpPr>
          <p:cNvPr id="29" name="TekstniOkvir 28"/>
          <p:cNvSpPr txBox="1"/>
          <p:nvPr/>
        </p:nvSpPr>
        <p:spPr>
          <a:xfrm>
            <a:off x="4267201" y="3775005"/>
            <a:ext cx="22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/>
              <a:t>b) Moment u točki </a:t>
            </a:r>
            <a:r>
              <a:rPr lang="hr-HR" b="1" i="1" u="sng" dirty="0" smtClean="0"/>
              <a:t>B</a:t>
            </a:r>
            <a:r>
              <a:rPr lang="hr-HR" b="1" u="sng" dirty="0" smtClean="0"/>
              <a:t>:</a:t>
            </a:r>
            <a:endParaRPr lang="hr-H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niOkvir 29"/>
              <p:cNvSpPr txBox="1"/>
              <p:nvPr/>
            </p:nvSpPr>
            <p:spPr>
              <a:xfrm>
                <a:off x="7192746" y="4172872"/>
                <a:ext cx="134164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r-HR" sz="1300" b="1" dirty="0"/>
              </a:p>
            </p:txBody>
          </p:sp>
        </mc:Choice>
        <mc:Fallback xmlns="">
          <p:sp>
            <p:nvSpPr>
              <p:cNvPr id="30" name="TekstniOkvir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746" y="4172872"/>
                <a:ext cx="1341649" cy="200055"/>
              </a:xfrm>
              <a:prstGeom prst="rect">
                <a:avLst/>
              </a:prstGeom>
              <a:blipFill>
                <a:blip r:embed="rId16"/>
                <a:stretch>
                  <a:fillRect l="-2727" r="-909" b="-1875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niOkvir 30"/>
              <p:cNvSpPr txBox="1"/>
              <p:nvPr/>
            </p:nvSpPr>
            <p:spPr>
              <a:xfrm>
                <a:off x="7192746" y="4595354"/>
                <a:ext cx="2766527" cy="224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3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=300∙1.6=480 [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300" dirty="0"/>
              </a:p>
            </p:txBody>
          </p:sp>
        </mc:Choice>
        <mc:Fallback xmlns="">
          <p:sp>
            <p:nvSpPr>
              <p:cNvPr id="31" name="TekstniOkvir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746" y="4595354"/>
                <a:ext cx="2766527" cy="224549"/>
              </a:xfrm>
              <a:prstGeom prst="rect">
                <a:avLst/>
              </a:prstGeom>
              <a:blipFill>
                <a:blip r:embed="rId17"/>
                <a:stretch>
                  <a:fillRect l="-1101" r="-1542" b="-3243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niOkvir 31"/>
              <p:cNvSpPr txBox="1"/>
              <p:nvPr/>
            </p:nvSpPr>
            <p:spPr>
              <a:xfrm>
                <a:off x="7192746" y="5008389"/>
                <a:ext cx="5025158" cy="244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3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hr-HR" sz="1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3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func>
                        <m:funcPr>
                          <m:ctrlPr>
                            <a:rPr lang="hr-HR" sz="13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3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3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hr-HR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hr-HR" sz="1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=−200</m:t>
                      </m:r>
                      <m:func>
                        <m:funcPr>
                          <m:ctrlPr>
                            <a:rPr lang="hr-HR" sz="1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3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300" i="1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hr-HR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hr-HR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0.8=−138.56 [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  <m:r>
                        <a:rPr lang="hr-HR" sz="1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300" dirty="0"/>
              </a:p>
            </p:txBody>
          </p:sp>
        </mc:Choice>
        <mc:Fallback xmlns="">
          <p:sp>
            <p:nvSpPr>
              <p:cNvPr id="32" name="TekstniOkvir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746" y="5008389"/>
                <a:ext cx="5025158" cy="244747"/>
              </a:xfrm>
              <a:prstGeom prst="rect">
                <a:avLst/>
              </a:prstGeom>
              <a:blipFill>
                <a:blip r:embed="rId18"/>
                <a:stretch>
                  <a:fillRect l="-364" r="-728" b="-22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niOkvir 33"/>
              <p:cNvSpPr txBox="1"/>
              <p:nvPr/>
            </p:nvSpPr>
            <p:spPr>
              <a:xfrm>
                <a:off x="7219970" y="5452400"/>
                <a:ext cx="3860608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𝟒𝟖𝟎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𝟏𝟑𝟖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𝟑𝟒𝟏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𝑵𝒎</m:t>
                      </m:r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300" b="1" dirty="0"/>
              </a:p>
            </p:txBody>
          </p:sp>
        </mc:Choice>
        <mc:Fallback xmlns="">
          <p:sp>
            <p:nvSpPr>
              <p:cNvPr id="34" name="TekstniOkvir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970" y="5452400"/>
                <a:ext cx="3860608" cy="200055"/>
              </a:xfrm>
              <a:prstGeom prst="rect">
                <a:avLst/>
              </a:prstGeom>
              <a:blipFill>
                <a:blip r:embed="rId19"/>
                <a:stretch>
                  <a:fillRect l="-473" r="-946" b="-333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niOkvir 34"/>
              <p:cNvSpPr txBox="1"/>
              <p:nvPr/>
            </p:nvSpPr>
            <p:spPr>
              <a:xfrm>
                <a:off x="8178847" y="908020"/>
                <a:ext cx="1317605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r-HR" sz="1300" b="1" dirty="0"/>
              </a:p>
            </p:txBody>
          </p:sp>
        </mc:Choice>
        <mc:Fallback xmlns="">
          <p:sp>
            <p:nvSpPr>
              <p:cNvPr id="35" name="TekstniOkvir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47" y="908020"/>
                <a:ext cx="1317605" cy="200055"/>
              </a:xfrm>
              <a:prstGeom prst="rect">
                <a:avLst/>
              </a:prstGeom>
              <a:blipFill>
                <a:blip r:embed="rId20"/>
                <a:stretch>
                  <a:fillRect l="-2778" r="-926" b="-151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niOkvir 35"/>
              <p:cNvSpPr txBox="1"/>
              <p:nvPr/>
            </p:nvSpPr>
            <p:spPr>
              <a:xfrm>
                <a:off x="8154803" y="1259106"/>
                <a:ext cx="1341649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3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3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hr-HR" sz="13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r-HR" sz="1300" b="1" dirty="0"/>
              </a:p>
            </p:txBody>
          </p:sp>
        </mc:Choice>
        <mc:Fallback xmlns="">
          <p:sp>
            <p:nvSpPr>
              <p:cNvPr id="36" name="TekstniOkvir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803" y="1259106"/>
                <a:ext cx="1341649" cy="200055"/>
              </a:xfrm>
              <a:prstGeom prst="rect">
                <a:avLst/>
              </a:prstGeom>
              <a:blipFill>
                <a:blip r:embed="rId16"/>
                <a:stretch>
                  <a:fillRect l="-2727" r="-909" b="-1875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ravokutnik 37"/>
          <p:cNvSpPr/>
          <p:nvPr/>
        </p:nvSpPr>
        <p:spPr>
          <a:xfrm>
            <a:off x="4305166" y="120602"/>
            <a:ext cx="3812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2.1.3. Statički moment sile</a:t>
            </a:r>
            <a:endParaRPr lang="hr-HR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313893" y="5707939"/>
            <a:ext cx="1885279" cy="1144681"/>
          </a:xfrm>
          <a:prstGeom prst="rect">
            <a:avLst/>
          </a:prstGeom>
        </p:spPr>
      </p:pic>
      <p:sp>
        <p:nvSpPr>
          <p:cNvPr id="77" name="Pravokutnik 76"/>
          <p:cNvSpPr/>
          <p:nvPr/>
        </p:nvSpPr>
        <p:spPr>
          <a:xfrm>
            <a:off x="4195033" y="-112896"/>
            <a:ext cx="8134350" cy="7096125"/>
          </a:xfrm>
          <a:prstGeom prst="rect">
            <a:avLst/>
          </a:prstGeom>
          <a:solidFill>
            <a:schemeClr val="dk1">
              <a:alpha val="7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18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118333" y="113265"/>
            <a:ext cx="427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Temeljni pojmovi i načela statike krutih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18333" y="525972"/>
            <a:ext cx="122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Zadatak 2. </a:t>
            </a:r>
            <a:endParaRPr lang="hr-H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151726" y="1927487"/>
                <a:ext cx="1428528" cy="1300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400" b="1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4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hr-HR" sz="1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r-HR" sz="1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14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4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</m:d>
                      <m:r>
                        <a:rPr lang="hr-HR" sz="1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hr-HR" sz="1400" b="1" i="1" dirty="0" smtClean="0">
                  <a:solidFill>
                    <a:srgbClr val="0066FF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sz="1400" b="1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r-HR" sz="1400" b="1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1400" b="1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hr-HR" sz="1400" b="1" i="1" dirty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hr-HR" sz="14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14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  <m:d>
                      <m:dPr>
                        <m:begChr m:val="["/>
                        <m:endChr m:val="]"/>
                        <m:ctrlPr>
                          <a:rPr lang="hr-HR" sz="1400" b="1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r-HR" sz="1400" b="1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</m:d>
                    <m:r>
                      <a:rPr lang="hr-HR" sz="14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hr-HR" sz="1400" b="1" dirty="0">
                    <a:solidFill>
                      <a:srgbClr val="0066FF"/>
                    </a:solidFill>
                    <a:cs typeface="Times New Roman" panose="02020603050405020304" pitchFamily="18" charset="0"/>
                  </a:rPr>
                  <a:t> </a:t>
                </a:r>
                <a:endParaRPr lang="hr-HR" sz="1400" b="1" dirty="0" smtClean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4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4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hr-HR" sz="14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r-HR" sz="1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𝟏𝟒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14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4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</m:d>
                      <m:r>
                        <a:rPr lang="hr-HR" sz="14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hr-HR" sz="1400" b="1" i="1" dirty="0" smtClean="0">
                  <a:solidFill>
                    <a:srgbClr val="0066FF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4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4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  <m:r>
                        <a:rPr lang="hr-HR" sz="14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r-HR" sz="1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14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4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</m:d>
                      <m:r>
                        <a:rPr lang="hr-HR" sz="14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hr-HR" sz="1400" b="1" i="1" dirty="0" smtClean="0">
                  <a:solidFill>
                    <a:srgbClr val="0066FF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4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4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dirty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dirty="0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b>
                          </m:sSub>
                        </m:e>
                      </m:acc>
                      <m:r>
                        <a:rPr lang="hr-HR" sz="1400" b="1" i="1" dirty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r-HR" sz="1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14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r-HR" sz="1400" b="1" i="1" dirty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</m:d>
                      <m:r>
                        <a:rPr lang="hr-HR" sz="1400" b="1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hr-HR" sz="1400" b="1" i="1" dirty="0" smtClean="0">
                  <a:solidFill>
                    <a:srgbClr val="0066FF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6" y="1927487"/>
                <a:ext cx="1428528" cy="1300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118333" y="794896"/>
            <a:ext cx="40767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/>
              <a:t>Na tijelo u obliku jednakostraničnog trokuta, koje je vezano zglobom u sjecištu simetrala kutova, djeluju sile (prema slici). </a:t>
            </a:r>
            <a:endParaRPr lang="hr-HR" sz="1400" dirty="0" smtClean="0"/>
          </a:p>
          <a:p>
            <a:r>
              <a:rPr lang="hr-HR" sz="1400" b="1" dirty="0" smtClean="0">
                <a:solidFill>
                  <a:srgbClr val="0066FF"/>
                </a:solidFill>
              </a:rPr>
              <a:t>Odrediti </a:t>
            </a:r>
            <a:r>
              <a:rPr lang="hr-HR" sz="1400" b="1" dirty="0">
                <a:solidFill>
                  <a:srgbClr val="0066FF"/>
                </a:solidFill>
              </a:rPr>
              <a:t>koji smjer rotacije će imati tijelo te s kojim momentom će se rotirati oko točke A.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366" y="3466068"/>
            <a:ext cx="3177744" cy="3074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avokutnik 14"/>
              <p:cNvSpPr/>
              <p:nvPr/>
            </p:nvSpPr>
            <p:spPr>
              <a:xfrm>
                <a:off x="1340155" y="1916830"/>
                <a:ext cx="13796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hr-HR" sz="1600" b="1" i="1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hr-HR" sz="16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Pravokutni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55" y="1916830"/>
                <a:ext cx="1379608" cy="338554"/>
              </a:xfrm>
              <a:prstGeom prst="rect">
                <a:avLst/>
              </a:prstGeom>
              <a:blipFill>
                <a:blip r:embed="rId7"/>
                <a:stretch>
                  <a:fillRect t="-5357" r="-1327" b="-214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kstniOkvir 34"/>
          <p:cNvSpPr txBox="1"/>
          <p:nvPr/>
        </p:nvSpPr>
        <p:spPr>
          <a:xfrm>
            <a:off x="4375608" y="3943487"/>
            <a:ext cx="156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u="sng" dirty="0" smtClean="0"/>
              <a:t>Moment u točki </a:t>
            </a:r>
            <a:r>
              <a:rPr lang="hr-HR" sz="1400" b="1" i="1" u="sng" dirty="0" smtClean="0"/>
              <a:t>A</a:t>
            </a:r>
            <a:r>
              <a:rPr lang="hr-HR" sz="1400" b="1" u="sng" dirty="0" smtClean="0"/>
              <a:t>:</a:t>
            </a:r>
            <a:endParaRPr lang="hr-HR" sz="1400" b="1" u="sng" dirty="0"/>
          </a:p>
        </p:txBody>
      </p:sp>
      <p:sp>
        <p:nvSpPr>
          <p:cNvPr id="36" name="TekstniOkvir 35"/>
          <p:cNvSpPr txBox="1"/>
          <p:nvPr/>
        </p:nvSpPr>
        <p:spPr>
          <a:xfrm>
            <a:off x="4381199" y="1042054"/>
            <a:ext cx="342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Kutovi jednakostraničnog trokuta:</a:t>
            </a:r>
            <a:endParaRPr lang="hr-HR" b="1" dirty="0"/>
          </a:p>
        </p:txBody>
      </p:sp>
      <p:pic>
        <p:nvPicPr>
          <p:cNvPr id="28" name="Slika 2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8517" y="613595"/>
            <a:ext cx="1518173" cy="13032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niOkvir 32"/>
              <p:cNvSpPr txBox="1"/>
              <p:nvPr/>
            </p:nvSpPr>
            <p:spPr>
              <a:xfrm>
                <a:off x="5909947" y="3984899"/>
                <a:ext cx="5749266" cy="2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  …   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𝑺𝒊𝒍𝒂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hr-HR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𝒏𝒆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𝒔𝒕𝒗𝒂𝒓𝒂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𝒎𝒐𝒎𝒆𝒏𝒕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č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𝒌𝒊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hr-HR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kstniOkvir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947" y="3984899"/>
                <a:ext cx="5749266" cy="207108"/>
              </a:xfrm>
              <a:prstGeom prst="rect">
                <a:avLst/>
              </a:prstGeom>
              <a:blipFill>
                <a:blip r:embed="rId9"/>
                <a:stretch>
                  <a:fillRect l="-212" r="-106" b="-1470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Slika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3285" y="2203946"/>
            <a:ext cx="1589617" cy="1539657"/>
          </a:xfrm>
          <a:prstGeom prst="rect">
            <a:avLst/>
          </a:prstGeom>
        </p:spPr>
      </p:pic>
      <p:sp>
        <p:nvSpPr>
          <p:cNvPr id="43" name="TekstniOkvir 42"/>
          <p:cNvSpPr txBox="1"/>
          <p:nvPr/>
        </p:nvSpPr>
        <p:spPr>
          <a:xfrm>
            <a:off x="4420160" y="1968527"/>
            <a:ext cx="2723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/>
              <a:t>Duljine krakova sila u ravnini :</a:t>
            </a:r>
            <a:endParaRPr lang="hr-HR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niOkvir 43"/>
              <p:cNvSpPr txBox="1"/>
              <p:nvPr/>
            </p:nvSpPr>
            <p:spPr>
              <a:xfrm>
                <a:off x="5959673" y="2486815"/>
                <a:ext cx="1229439" cy="444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num>
                        <m:den>
                          <m:sSub>
                            <m:sSubPr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(30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°)</m:t>
                          </m:r>
                        </m:e>
                      </m:func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4" name="TekstniOkvir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73" y="2486815"/>
                <a:ext cx="1229439" cy="444289"/>
              </a:xfrm>
              <a:prstGeom prst="rect">
                <a:avLst/>
              </a:prstGeom>
              <a:blipFill>
                <a:blip r:embed="rId11"/>
                <a:stretch>
                  <a:fillRect l="-1990" t="-2740" r="-4478" b="-821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niOkvir 45"/>
              <p:cNvSpPr txBox="1"/>
              <p:nvPr/>
            </p:nvSpPr>
            <p:spPr>
              <a:xfrm>
                <a:off x="7434943" y="2376030"/>
                <a:ext cx="3027560" cy="546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unc>
                            <m:func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1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(30</m:t>
                              </m:r>
                              <m:r>
                                <a:rPr lang="hr-H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°)</m:t>
                              </m:r>
                            </m:e>
                          </m:func>
                        </m:den>
                      </m:f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num>
                        <m:den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0.866</m:t>
                          </m:r>
                        </m:den>
                      </m:f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 sz="1400"/>
                        <m:t>0.288675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6" name="TekstniOkvir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943" y="2376030"/>
                <a:ext cx="3027560" cy="5466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niOkvir 48"/>
              <p:cNvSpPr txBox="1"/>
              <p:nvPr/>
            </p:nvSpPr>
            <p:spPr>
              <a:xfrm>
                <a:off x="5947293" y="3105333"/>
                <a:ext cx="1126654" cy="444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49" name="TekstniOkvir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293" y="3105333"/>
                <a:ext cx="1126654" cy="444224"/>
              </a:xfrm>
              <a:prstGeom prst="rect">
                <a:avLst/>
              </a:prstGeom>
              <a:blipFill>
                <a:blip r:embed="rId13"/>
                <a:stretch>
                  <a:fillRect l="-3804" b="-821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niOkvir 50"/>
              <p:cNvSpPr txBox="1"/>
              <p:nvPr/>
            </p:nvSpPr>
            <p:spPr>
              <a:xfrm>
                <a:off x="7380035" y="3219723"/>
                <a:ext cx="41433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hr-HR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=0.289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r-H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60°</m:t>
                                  </m:r>
                                </m:e>
                              </m:d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hr-HR" sz="1400"/>
                                <m:t>0.144338</m:t>
                              </m:r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51" name="TekstniOkvir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35" y="3219723"/>
                <a:ext cx="4143377" cy="215444"/>
              </a:xfrm>
              <a:prstGeom prst="rect">
                <a:avLst/>
              </a:prstGeom>
              <a:blipFill>
                <a:blip r:embed="rId14"/>
                <a:stretch>
                  <a:fillRect l="-589" t="-2778" r="-1178" b="-305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Pravokutnik 49"/>
              <p:cNvSpPr/>
              <p:nvPr/>
            </p:nvSpPr>
            <p:spPr>
              <a:xfrm>
                <a:off x="4343215" y="4409577"/>
                <a:ext cx="3814057" cy="334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=10∙</m:t>
                      </m:r>
                      <m:r>
                        <m:rPr>
                          <m:nor/>
                        </m:rPr>
                        <a:rPr lang="hr-HR" sz="1400"/>
                        <m:t>0.144338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=1.4433 [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50" name="Pravokutnik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15" y="4409577"/>
                <a:ext cx="3814057" cy="334194"/>
              </a:xfrm>
              <a:prstGeom prst="rect">
                <a:avLst/>
              </a:prstGeom>
              <a:blipFill>
                <a:blip r:embed="rId1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Pravokutnik 52"/>
              <p:cNvSpPr/>
              <p:nvPr/>
            </p:nvSpPr>
            <p:spPr>
              <a:xfrm>
                <a:off x="4343215" y="4998835"/>
                <a:ext cx="3297378" cy="459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=14∙0.25=− 3.5 [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53" name="Pravokutni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15" y="4998835"/>
                <a:ext cx="3297378" cy="459869"/>
              </a:xfrm>
              <a:prstGeom prst="rect">
                <a:avLst/>
              </a:prstGeom>
              <a:blipFill>
                <a:blip r:embed="rId1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Pravokutnik 53"/>
              <p:cNvSpPr/>
              <p:nvPr/>
            </p:nvSpPr>
            <p:spPr>
              <a:xfrm>
                <a:off x="4343215" y="4720067"/>
                <a:ext cx="3818225" cy="334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=15∙</m:t>
                      </m:r>
                      <m:r>
                        <m:rPr>
                          <m:nor/>
                        </m:rPr>
                        <a:rPr lang="hr-HR" sz="1400"/>
                        <m:t>0.144338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=2.1650 [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54" name="Pravokutnik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15" y="4720067"/>
                <a:ext cx="3818225" cy="334194"/>
              </a:xfrm>
              <a:prstGeom prst="rect">
                <a:avLst/>
              </a:prstGeom>
              <a:blipFill>
                <a:blip r:embed="rId1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Pravokutnik 54"/>
              <p:cNvSpPr/>
              <p:nvPr/>
            </p:nvSpPr>
            <p:spPr>
              <a:xfrm>
                <a:off x="4343215" y="5431065"/>
                <a:ext cx="13110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55" name="Pravokutnik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15" y="5431065"/>
                <a:ext cx="1311064" cy="307777"/>
              </a:xfrm>
              <a:prstGeom prst="rect">
                <a:avLst/>
              </a:prstGeom>
              <a:blipFill>
                <a:blip r:embed="rId1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ravokutnik 55"/>
              <p:cNvSpPr/>
              <p:nvPr/>
            </p:nvSpPr>
            <p:spPr>
              <a:xfrm>
                <a:off x="4343215" y="5792700"/>
                <a:ext cx="3714671" cy="334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=20∙</m:t>
                      </m:r>
                      <m:r>
                        <m:rPr>
                          <m:nor/>
                        </m:rPr>
                        <a:rPr lang="hr-HR" sz="1400"/>
                        <m:t>0.288675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=5.773 [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56" name="Pravokutnik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15" y="5792700"/>
                <a:ext cx="3714671" cy="334194"/>
              </a:xfrm>
              <a:prstGeom prst="rect">
                <a:avLst/>
              </a:prstGeom>
              <a:blipFill>
                <a:blip r:embed="rId1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kstniOkvir 56"/>
              <p:cNvSpPr txBox="1"/>
              <p:nvPr/>
            </p:nvSpPr>
            <p:spPr>
              <a:xfrm>
                <a:off x="4469709" y="6325306"/>
                <a:ext cx="45742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𝟒𝟒𝟑𝟑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𝟏𝟔𝟓𝟎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r-HR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𝟕𝟕𝟑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𝟖𝟖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𝑵𝒎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kstniOkvir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709" y="6325306"/>
                <a:ext cx="4574266" cy="215444"/>
              </a:xfrm>
              <a:prstGeom prst="rect">
                <a:avLst/>
              </a:prstGeom>
              <a:blipFill>
                <a:blip r:embed="rId20"/>
                <a:stretch>
                  <a:fillRect l="-399" t="-5714" r="-799" b="-3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kstniOkvir 57"/>
          <p:cNvSpPr txBox="1"/>
          <p:nvPr/>
        </p:nvSpPr>
        <p:spPr>
          <a:xfrm>
            <a:off x="4389120" y="563569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Rješenje:</a:t>
            </a:r>
            <a:endParaRPr lang="hr-HR" b="1" dirty="0"/>
          </a:p>
        </p:txBody>
      </p:sp>
      <p:sp>
        <p:nvSpPr>
          <p:cNvPr id="31" name="Pravokutnik 30"/>
          <p:cNvSpPr/>
          <p:nvPr/>
        </p:nvSpPr>
        <p:spPr>
          <a:xfrm>
            <a:off x="4245153" y="110873"/>
            <a:ext cx="3812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2.1.3. Statički moment sile</a:t>
            </a:r>
            <a:endParaRPr lang="hr-HR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313893" y="5707939"/>
            <a:ext cx="1885279" cy="1144681"/>
          </a:xfrm>
          <a:prstGeom prst="rect">
            <a:avLst/>
          </a:prstGeom>
        </p:spPr>
      </p:pic>
      <p:sp>
        <p:nvSpPr>
          <p:cNvPr id="77" name="Pravokutnik 76"/>
          <p:cNvSpPr/>
          <p:nvPr/>
        </p:nvSpPr>
        <p:spPr>
          <a:xfrm>
            <a:off x="4166458" y="-112896"/>
            <a:ext cx="8134350" cy="7096125"/>
          </a:xfrm>
          <a:prstGeom prst="rect">
            <a:avLst/>
          </a:prstGeom>
          <a:solidFill>
            <a:schemeClr val="dk1">
              <a:alpha val="7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19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118333" y="113265"/>
            <a:ext cx="427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Temeljni pojmovi i načela statike krutih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Pravokutnik 30"/>
          <p:cNvSpPr/>
          <p:nvPr/>
        </p:nvSpPr>
        <p:spPr>
          <a:xfrm>
            <a:off x="4245153" y="110873"/>
            <a:ext cx="3812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2.1.4. </a:t>
            </a:r>
            <a:r>
              <a:rPr lang="hr-HR" b="1" dirty="0" err="1" smtClean="0">
                <a:solidFill>
                  <a:srgbClr val="000099"/>
                </a:solidFill>
              </a:rPr>
              <a:t>Spreg</a:t>
            </a:r>
            <a:r>
              <a:rPr lang="hr-HR" b="1" dirty="0" smtClean="0">
                <a:solidFill>
                  <a:srgbClr val="000099"/>
                </a:solidFill>
              </a:rPr>
              <a:t> sila</a:t>
            </a:r>
            <a:endParaRPr lang="hr-HR" b="1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/>
              <p:cNvSpPr/>
              <p:nvPr/>
            </p:nvSpPr>
            <p:spPr>
              <a:xfrm>
                <a:off x="4217892" y="703974"/>
                <a:ext cx="7974107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600" dirty="0" smtClean="0"/>
                  <a:t>Kada na tijelo djeluju </a:t>
                </a:r>
                <a:r>
                  <a:rPr lang="hr-HR" sz="1600" b="1" dirty="0"/>
                  <a:t>dvije sile jednake veličine</a:t>
                </a:r>
                <a:r>
                  <a:rPr lang="hr-HR" sz="1600" dirty="0"/>
                  <a:t>, </a:t>
                </a:r>
                <a:r>
                  <a:rPr lang="hr-HR" sz="1600" b="1" dirty="0"/>
                  <a:t>suprotnih smjerova</a:t>
                </a:r>
                <a:r>
                  <a:rPr lang="hr-HR" sz="1600" dirty="0"/>
                  <a:t> i </a:t>
                </a:r>
                <a:r>
                  <a:rPr lang="hr-HR" sz="1600" b="1" dirty="0"/>
                  <a:t>paralelnih pravaca</a:t>
                </a:r>
                <a:r>
                  <a:rPr lang="hr-HR" sz="1600" dirty="0"/>
                  <a:t>, one čine </a:t>
                </a:r>
                <a:r>
                  <a:rPr lang="hr-HR" sz="1600" b="1" dirty="0" err="1"/>
                  <a:t>spreg</a:t>
                </a:r>
                <a:r>
                  <a:rPr lang="hr-HR" sz="1600" b="1" dirty="0"/>
                  <a:t> sila</a:t>
                </a:r>
                <a:r>
                  <a:rPr lang="hr-HR" sz="1600" dirty="0"/>
                  <a:t> (slika </a:t>
                </a:r>
                <a:r>
                  <a:rPr lang="hr-HR" sz="1600" dirty="0" smtClean="0"/>
                  <a:t>2.1.).</a:t>
                </a:r>
                <a:r>
                  <a:rPr lang="hr-HR" sz="1600" dirty="0"/>
                  <a:t/>
                </a:r>
                <a:br>
                  <a:rPr lang="hr-HR" sz="1600" dirty="0"/>
                </a:br>
                <a:endParaRPr lang="hr-HR" sz="1600" dirty="0" smtClean="0"/>
              </a:p>
              <a:p>
                <a:pPr/>
                <a:r>
                  <a:rPr lang="hr-HR" sz="1600" b="1" dirty="0" smtClean="0"/>
                  <a:t>Njegov </a:t>
                </a:r>
                <a:r>
                  <a:rPr lang="hr-HR" sz="1600" b="1" dirty="0"/>
                  <a:t>moment iznosi:</a:t>
                </a:r>
                <a:br>
                  <a:rPr lang="hr-HR" sz="1600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∙ 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…[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𝑵𝒎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],</m:t>
                      </m:r>
                    </m:oMath>
                  </m:oMathPara>
                </a14:m>
                <a:r>
                  <a:rPr lang="hr-HR" sz="1600" b="1" dirty="0">
                    <a:solidFill>
                      <a:srgbClr val="C00000"/>
                    </a:solidFill>
                  </a:rPr>
                  <a:t/>
                </a:r>
                <a:br>
                  <a:rPr lang="hr-HR" sz="1600" b="1" dirty="0">
                    <a:solidFill>
                      <a:srgbClr val="C00000"/>
                    </a:solidFill>
                  </a:rPr>
                </a:br>
                <a:r>
                  <a:rPr lang="hr-HR" sz="1600" dirty="0"/>
                  <a:t>gdje </a:t>
                </a:r>
                <a:r>
                  <a:rPr lang="hr-HR" sz="1600" dirty="0" smtClean="0"/>
                  <a:t>je:</a:t>
                </a:r>
              </a:p>
              <a:p>
                <a:pPr marL="8953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r-HR" sz="1600" dirty="0" smtClean="0"/>
                  <a:t> sila [N], </a:t>
                </a:r>
                <a:r>
                  <a:rPr lang="hr-HR" sz="1600" dirty="0"/>
                  <a:t>a </a:t>
                </a:r>
                <a:endParaRPr lang="hr-HR" sz="1600" dirty="0" smtClean="0"/>
              </a:p>
              <a:p>
                <a:pPr marL="8953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hr-HR" sz="1600" dirty="0" smtClean="0"/>
                  <a:t> </a:t>
                </a:r>
                <a:r>
                  <a:rPr lang="hr-HR" sz="1600" dirty="0"/>
                  <a:t>razmak između </a:t>
                </a:r>
                <a:r>
                  <a:rPr lang="hr-HR" sz="1600" dirty="0" smtClean="0"/>
                  <a:t>sila [m].</a:t>
                </a:r>
                <a:endParaRPr lang="hr-HR" sz="1600" dirty="0"/>
              </a:p>
              <a:p>
                <a:endParaRPr lang="hr-HR" sz="1600" dirty="0" smtClean="0"/>
              </a:p>
              <a:p>
                <a:r>
                  <a:rPr lang="hr-HR" sz="1600" dirty="0" smtClean="0"/>
                  <a:t>Pod </a:t>
                </a:r>
                <a:r>
                  <a:rPr lang="hr-HR" sz="1600" dirty="0"/>
                  <a:t>djelovanjem sprega sila, tijelo se </a:t>
                </a:r>
                <a:r>
                  <a:rPr lang="hr-HR" sz="1600" b="1" dirty="0"/>
                  <a:t>samo rotira</a:t>
                </a:r>
                <a:r>
                  <a:rPr lang="hr-HR" sz="1600" dirty="0"/>
                  <a:t>, ne pomiče se u prostoru.</a:t>
                </a:r>
                <a:br>
                  <a:rPr lang="hr-HR" sz="1600" dirty="0"/>
                </a:br>
                <a:r>
                  <a:rPr lang="hr-HR" sz="1600" dirty="0"/>
                  <a:t>Veličina momenta ne ovisi o tome oko koje točke ga promatramo, već samo o </a:t>
                </a:r>
                <a:r>
                  <a:rPr lang="hr-HR" sz="1600" b="1" dirty="0"/>
                  <a:t>veličini sile</a:t>
                </a:r>
                <a:r>
                  <a:rPr lang="hr-HR" sz="1600" dirty="0"/>
                  <a:t> i </a:t>
                </a:r>
                <a:r>
                  <a:rPr lang="hr-HR" sz="1600" b="1" dirty="0"/>
                  <a:t>razmaku d</a:t>
                </a:r>
                <a:r>
                  <a:rPr lang="hr-HR" sz="1600" dirty="0"/>
                  <a:t>.</a:t>
                </a:r>
              </a:p>
            </p:txBody>
          </p:sp>
        </mc:Choice>
        <mc:Fallback xmlns="">
          <p:sp>
            <p:nvSpPr>
              <p:cNvPr id="2" name="Pravokut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92" y="703974"/>
                <a:ext cx="7974107" cy="3046988"/>
              </a:xfrm>
              <a:prstGeom prst="rect">
                <a:avLst/>
              </a:prstGeom>
              <a:blipFill>
                <a:blip r:embed="rId4"/>
                <a:stretch>
                  <a:fillRect l="-459" t="-600" r="-382" b="-16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a 3"/>
          <p:cNvGrpSpPr/>
          <p:nvPr/>
        </p:nvGrpSpPr>
        <p:grpSpPr>
          <a:xfrm>
            <a:off x="969310" y="803616"/>
            <a:ext cx="2329417" cy="2365762"/>
            <a:chOff x="969310" y="803616"/>
            <a:chExt cx="2329417" cy="2365762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1777" y="803616"/>
              <a:ext cx="2266950" cy="1921240"/>
            </a:xfrm>
            <a:prstGeom prst="rect">
              <a:avLst/>
            </a:prstGeom>
          </p:spPr>
        </p:pic>
        <p:sp>
          <p:nvSpPr>
            <p:cNvPr id="12" name="TekstniOkvir 11"/>
            <p:cNvSpPr txBox="1"/>
            <p:nvPr/>
          </p:nvSpPr>
          <p:spPr>
            <a:xfrm>
              <a:off x="969310" y="2892379"/>
              <a:ext cx="214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25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r>
                <a:rPr lang="hr-H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hr-H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Spreg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sila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avokutnik 5"/>
              <p:cNvSpPr/>
              <p:nvPr/>
            </p:nvSpPr>
            <p:spPr>
              <a:xfrm>
                <a:off x="4245153" y="3920850"/>
                <a:ext cx="794684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600" b="1" dirty="0"/>
                  <a:t>Primjer (slika </a:t>
                </a:r>
                <a:r>
                  <a:rPr lang="hr-HR" sz="1600" b="1" dirty="0" smtClean="0"/>
                  <a:t>26):</a:t>
                </a:r>
                <a:r>
                  <a:rPr lang="hr-HR" sz="1600" b="1" dirty="0"/>
                  <a:t/>
                </a:r>
                <a:br>
                  <a:rPr lang="hr-HR" sz="1600" b="1" dirty="0"/>
                </a:br>
                <a:r>
                  <a:rPr lang="hr-HR" sz="1600" dirty="0"/>
                  <a:t>Ako izračunamo momente oko bilo koje točke, dobijemo</a:t>
                </a:r>
                <a:r>
                  <a:rPr lang="hr-HR" sz="1600" dirty="0" smtClean="0"/>
                  <a:t>:</a:t>
                </a:r>
              </a:p>
              <a:p>
                <a:pPr/>
                <a:r>
                  <a:rPr lang="hr-HR" sz="1600" dirty="0"/>
                  <a:t/>
                </a:r>
                <a:br>
                  <a:rPr lang="hr-HR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hr-HR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– </m:t>
                      </m:r>
                      <m:r>
                        <a:rPr lang="hr-HR" sz="1600" b="1" i="1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sz="1600" b="1" i="1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1600" b="1" i="1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sz="16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hr-HR" sz="1600" b="1" i="1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sz="1600" b="1" i="1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hr-HR" sz="1600" b="1" i="1" dirty="0" err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hr-HR" sz="16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r>
                  <a:rPr lang="hr-HR" sz="1600" dirty="0">
                    <a:solidFill>
                      <a:srgbClr val="C00000"/>
                    </a:solidFill>
                  </a:rPr>
                  <a:t/>
                </a:r>
                <a:br>
                  <a:rPr lang="hr-HR" sz="1600" dirty="0">
                    <a:solidFill>
                      <a:srgbClr val="C00000"/>
                    </a:solidFill>
                  </a:rPr>
                </a:br>
                <a:endParaRPr lang="hr-HR" sz="1600" dirty="0" smtClean="0">
                  <a:solidFill>
                    <a:srgbClr val="C00000"/>
                  </a:solidFill>
                </a:endParaRPr>
              </a:p>
              <a:p>
                <a:endParaRPr lang="hr-HR" sz="1600" dirty="0">
                  <a:solidFill>
                    <a:srgbClr val="C00000"/>
                  </a:solidFill>
                </a:endParaRPr>
              </a:p>
              <a:p>
                <a:r>
                  <a:rPr lang="hr-HR" sz="1600" dirty="0" smtClean="0"/>
                  <a:t>Znači</a:t>
                </a:r>
                <a:r>
                  <a:rPr lang="hr-HR" sz="1600" dirty="0"/>
                  <a:t>, rezultat je uvijek isti.</a:t>
                </a:r>
              </a:p>
              <a:p>
                <a:endParaRPr lang="hr-HR" sz="1600" dirty="0" smtClean="0"/>
              </a:p>
              <a:p>
                <a:r>
                  <a:rPr lang="hr-HR" sz="1600" dirty="0" smtClean="0"/>
                  <a:t>Važno</a:t>
                </a:r>
                <a:r>
                  <a:rPr lang="hr-HR" sz="1600" dirty="0"/>
                  <a:t>:</a:t>
                </a:r>
                <a:br>
                  <a:rPr lang="hr-HR" sz="1600" dirty="0"/>
                </a:br>
                <a:r>
                  <a:rPr lang="hr-HR" sz="1600" b="1" dirty="0">
                    <a:solidFill>
                      <a:srgbClr val="C00000"/>
                    </a:solidFill>
                  </a:rPr>
                  <a:t>Rezultanta sila u sprezi je nula</a:t>
                </a:r>
                <a:r>
                  <a:rPr lang="hr-HR" sz="1600" dirty="0">
                    <a:solidFill>
                      <a:srgbClr val="C00000"/>
                    </a:solidFill>
                  </a:rPr>
                  <a:t>, pa tijelo ne mijenja položaj, već se samo okreće.</a:t>
                </a:r>
              </a:p>
            </p:txBody>
          </p:sp>
        </mc:Choice>
        <mc:Fallback xmlns="">
          <p:sp>
            <p:nvSpPr>
              <p:cNvPr id="6" name="Pravokut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53" y="3920850"/>
                <a:ext cx="7946846" cy="2308324"/>
              </a:xfrm>
              <a:prstGeom prst="rect">
                <a:avLst/>
              </a:prstGeom>
              <a:blipFill>
                <a:blip r:embed="rId6"/>
                <a:stretch>
                  <a:fillRect l="-383" t="-792" b="-23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a 7"/>
          <p:cNvGrpSpPr/>
          <p:nvPr/>
        </p:nvGrpSpPr>
        <p:grpSpPr>
          <a:xfrm>
            <a:off x="865990" y="3825849"/>
            <a:ext cx="2800569" cy="2550036"/>
            <a:chOff x="764967" y="3538604"/>
            <a:chExt cx="2800569" cy="2550036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4967" y="3538604"/>
              <a:ext cx="2800569" cy="2233540"/>
            </a:xfrm>
            <a:prstGeom prst="rect">
              <a:avLst/>
            </a:prstGeom>
          </p:spPr>
        </p:pic>
        <p:sp>
          <p:nvSpPr>
            <p:cNvPr id="15" name="TekstniOkvir 14"/>
            <p:cNvSpPr txBox="1"/>
            <p:nvPr/>
          </p:nvSpPr>
          <p:spPr>
            <a:xfrm>
              <a:off x="1068107" y="5811641"/>
              <a:ext cx="214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26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 Iznos sprega sila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7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F from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9" y="204254"/>
            <a:ext cx="3486955" cy="34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3691210"/>
            <a:ext cx="3329179" cy="221279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081265" y="204254"/>
            <a:ext cx="697454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Uvod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1600" b="1" dirty="0" smtClean="0"/>
              <a:t>Temeljni pojmovi i načela statike</a:t>
            </a:r>
          </a:p>
          <a:p>
            <a:pPr marL="441325"/>
            <a:r>
              <a:rPr lang="hr-HR" sz="1400" b="1" dirty="0" smtClean="0">
                <a:solidFill>
                  <a:srgbClr val="000099"/>
                </a:solidFill>
              </a:rPr>
              <a:t>2.1. Temeljni pojmovi statike </a:t>
            </a:r>
          </a:p>
          <a:p>
            <a:pPr marL="819150"/>
            <a:r>
              <a:rPr lang="hr-HR" sz="1400" dirty="0" smtClean="0">
                <a:solidFill>
                  <a:srgbClr val="000099"/>
                </a:solidFill>
              </a:rPr>
              <a:t>2.1.1.Kruto tijelo</a:t>
            </a:r>
          </a:p>
          <a:p>
            <a:pPr marL="819150"/>
            <a:r>
              <a:rPr lang="hr-HR" sz="1400" dirty="0" smtClean="0">
                <a:solidFill>
                  <a:srgbClr val="000099"/>
                </a:solidFill>
              </a:rPr>
              <a:t>2.1.2. Sila</a:t>
            </a:r>
          </a:p>
          <a:p>
            <a:pPr marL="1543050"/>
            <a:r>
              <a:rPr lang="hr-HR" sz="1400" dirty="0" smtClean="0">
                <a:solidFill>
                  <a:srgbClr val="000099"/>
                </a:solidFill>
              </a:rPr>
              <a:t>2.1.2.1. Klasifikacija sila</a:t>
            </a:r>
          </a:p>
          <a:p>
            <a:pPr marL="1543050"/>
            <a:r>
              <a:rPr lang="hr-HR" sz="1400" dirty="0" smtClean="0">
                <a:solidFill>
                  <a:srgbClr val="000099"/>
                </a:solidFill>
              </a:rPr>
              <a:t>2.1.2.2. Rastavljanje sile na komponente</a:t>
            </a:r>
          </a:p>
          <a:p>
            <a:pPr marL="1543050"/>
            <a:r>
              <a:rPr lang="hr-HR" sz="1400" dirty="0" smtClean="0">
                <a:solidFill>
                  <a:srgbClr val="000099"/>
                </a:solidFill>
              </a:rPr>
              <a:t>2.1.2.3. Orijentacija sila</a:t>
            </a:r>
          </a:p>
          <a:p>
            <a:pPr marL="1543050"/>
            <a:r>
              <a:rPr lang="hr-HR" sz="1400" dirty="0" smtClean="0">
                <a:solidFill>
                  <a:srgbClr val="000099"/>
                </a:solidFill>
              </a:rPr>
              <a:t>2.1.2.4. Zbrajanje sila</a:t>
            </a:r>
          </a:p>
          <a:p>
            <a:pPr marL="819150"/>
            <a:r>
              <a:rPr lang="hr-HR" sz="1400" dirty="0" smtClean="0">
                <a:solidFill>
                  <a:srgbClr val="000099"/>
                </a:solidFill>
              </a:rPr>
              <a:t>2.1.3. Statički moment sile</a:t>
            </a:r>
          </a:p>
          <a:p>
            <a:pPr marL="819150"/>
            <a:r>
              <a:rPr lang="hr-HR" sz="1400" dirty="0" smtClean="0">
                <a:solidFill>
                  <a:srgbClr val="000099"/>
                </a:solidFill>
              </a:rPr>
              <a:t>2.1.4. </a:t>
            </a:r>
            <a:r>
              <a:rPr lang="hr-HR" sz="1400" dirty="0" err="1" smtClean="0">
                <a:solidFill>
                  <a:srgbClr val="000099"/>
                </a:solidFill>
              </a:rPr>
              <a:t>Spreg</a:t>
            </a:r>
            <a:r>
              <a:rPr lang="hr-HR" sz="1400" dirty="0" smtClean="0">
                <a:solidFill>
                  <a:srgbClr val="000099"/>
                </a:solidFill>
              </a:rPr>
              <a:t> sila</a:t>
            </a:r>
          </a:p>
          <a:p>
            <a:pPr marL="819150"/>
            <a:r>
              <a:rPr lang="hr-HR" sz="1400" dirty="0" smtClean="0">
                <a:solidFill>
                  <a:srgbClr val="000099"/>
                </a:solidFill>
              </a:rPr>
              <a:t>2.1.5. Usporedba djelovanja sile, momenta i sprega sila</a:t>
            </a:r>
          </a:p>
          <a:p>
            <a:pPr marL="819150"/>
            <a:r>
              <a:rPr lang="hr-HR" sz="1400" dirty="0" smtClean="0">
                <a:solidFill>
                  <a:srgbClr val="000099"/>
                </a:solidFill>
              </a:rPr>
              <a:t>2.1.6. Redukcija sile</a:t>
            </a:r>
          </a:p>
          <a:p>
            <a:pPr marL="441325"/>
            <a:r>
              <a:rPr lang="hr-H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2.2. Načela statike krutih tijela</a:t>
            </a:r>
          </a:p>
          <a:p>
            <a:pPr marL="876300"/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2.2.1. Prvo načelo statike krutih tijela</a:t>
            </a:r>
          </a:p>
          <a:p>
            <a:pPr marL="876300"/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2.2.2. Drugo načelo statike krutih tijela</a:t>
            </a:r>
          </a:p>
          <a:p>
            <a:pPr marL="876300"/>
            <a:r>
              <a:rPr lang="hr-H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2.2.3. Treće načelo statike krutih tijela</a:t>
            </a:r>
            <a:r>
              <a:rPr lang="hr-HR" sz="1400" dirty="0" smtClean="0"/>
              <a:t> </a:t>
            </a:r>
            <a:endParaRPr lang="hr-HR" sz="16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Sustavi sila u ravnini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Uvjeti ravnoteže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Težište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Puni ravni nosači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Trenje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Osnove čvrstoće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Osnove </a:t>
            </a:r>
            <a:r>
              <a:rPr lang="hr-H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kinematike</a:t>
            </a:r>
            <a:endParaRPr lang="hr-HR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hr-H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Osnove dinamike</a:t>
            </a:r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313893" y="5707939"/>
            <a:ext cx="1885279" cy="1144681"/>
          </a:xfrm>
          <a:prstGeom prst="rect">
            <a:avLst/>
          </a:prstGeom>
        </p:spPr>
      </p:pic>
      <p:sp>
        <p:nvSpPr>
          <p:cNvPr id="77" name="Pravokutnik 76"/>
          <p:cNvSpPr/>
          <p:nvPr/>
        </p:nvSpPr>
        <p:spPr>
          <a:xfrm>
            <a:off x="4245152" y="-112896"/>
            <a:ext cx="8055655" cy="7096125"/>
          </a:xfrm>
          <a:prstGeom prst="rect">
            <a:avLst/>
          </a:prstGeom>
          <a:solidFill>
            <a:schemeClr val="dk1">
              <a:alpha val="7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20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118333" y="113265"/>
            <a:ext cx="427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Temeljni pojmovi i načela statike krutih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Pravokutnik 30"/>
          <p:cNvSpPr/>
          <p:nvPr/>
        </p:nvSpPr>
        <p:spPr>
          <a:xfrm>
            <a:off x="4245153" y="110873"/>
            <a:ext cx="7241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2.1.5. </a:t>
            </a:r>
            <a:r>
              <a:rPr lang="hr-HR" b="1" dirty="0">
                <a:solidFill>
                  <a:srgbClr val="000099"/>
                </a:solidFill>
              </a:rPr>
              <a:t>Usporedba djelovanja sile, momenta i sprega sila</a:t>
            </a:r>
          </a:p>
        </p:txBody>
      </p:sp>
      <p:sp>
        <p:nvSpPr>
          <p:cNvPr id="2" name="Pravokutnik 1"/>
          <p:cNvSpPr/>
          <p:nvPr/>
        </p:nvSpPr>
        <p:spPr>
          <a:xfrm>
            <a:off x="4571558" y="1015863"/>
            <a:ext cx="7660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/>
              <a:t>Ako sila djeluje </a:t>
            </a:r>
            <a:r>
              <a:rPr lang="hr-HR" sz="1600" b="1" dirty="0"/>
              <a:t>u sredini </a:t>
            </a:r>
            <a:r>
              <a:rPr lang="hr-HR" sz="1600" b="1" dirty="0" smtClean="0"/>
              <a:t>tijela </a:t>
            </a:r>
            <a:r>
              <a:rPr lang="hr-HR" sz="1600" dirty="0" smtClean="0"/>
              <a:t>(</a:t>
            </a:r>
            <a:r>
              <a:rPr lang="hr-HR" sz="1600" dirty="0"/>
              <a:t>slika 27), tijelo će se </a:t>
            </a:r>
            <a:r>
              <a:rPr lang="hr-HR" sz="1600" b="1" dirty="0"/>
              <a:t>pomicati po pravcu sile</a:t>
            </a:r>
            <a:r>
              <a:rPr lang="hr-HR" sz="1600" dirty="0"/>
              <a:t> – to zovemo </a:t>
            </a:r>
            <a:r>
              <a:rPr lang="hr-HR" sz="1600" b="1" dirty="0"/>
              <a:t>translacija</a:t>
            </a:r>
            <a:r>
              <a:rPr lang="hr-HR" sz="1600" dirty="0"/>
              <a:t>.</a:t>
            </a:r>
          </a:p>
        </p:txBody>
      </p:sp>
      <p:sp>
        <p:nvSpPr>
          <p:cNvPr id="3" name="Pravokutnik 2"/>
          <p:cNvSpPr/>
          <p:nvPr/>
        </p:nvSpPr>
        <p:spPr>
          <a:xfrm>
            <a:off x="4571559" y="2078510"/>
            <a:ext cx="7627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/>
              <a:t>Ako sila djeluje </a:t>
            </a:r>
            <a:r>
              <a:rPr lang="hr-HR" sz="1600" b="1" dirty="0"/>
              <a:t>izvan središta</a:t>
            </a:r>
            <a:r>
              <a:rPr lang="hr-HR" sz="1600" dirty="0"/>
              <a:t> (slika 28), tijelo će se </a:t>
            </a:r>
            <a:r>
              <a:rPr lang="hr-HR" sz="1600" b="1" dirty="0"/>
              <a:t>i pomicati i okretati</a:t>
            </a:r>
            <a:r>
              <a:rPr lang="hr-HR" sz="1600" dirty="0"/>
              <a:t> – dakle, ima i </a:t>
            </a:r>
            <a:r>
              <a:rPr lang="hr-HR" sz="1600" b="1" dirty="0"/>
              <a:t>translaciju i rotaciju</a:t>
            </a:r>
            <a:r>
              <a:rPr lang="hr-HR" sz="1600" dirty="0"/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389120" y="2992569"/>
            <a:ext cx="7802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Moment sile</a:t>
            </a:r>
            <a:r>
              <a:rPr lang="hr-HR" sz="1600" dirty="0"/>
              <a:t> i </a:t>
            </a:r>
            <a:r>
              <a:rPr lang="hr-HR" sz="1600" b="1" dirty="0" err="1"/>
              <a:t>spreg</a:t>
            </a:r>
            <a:r>
              <a:rPr lang="hr-HR" sz="1600" b="1" dirty="0"/>
              <a:t> sila</a:t>
            </a:r>
            <a:r>
              <a:rPr lang="hr-HR" sz="1600" dirty="0"/>
              <a:t> oba uzrokuju </a:t>
            </a:r>
            <a:r>
              <a:rPr lang="hr-HR" sz="1600" b="1" dirty="0"/>
              <a:t>okretanje (rotaciju)</a:t>
            </a:r>
            <a:r>
              <a:rPr lang="hr-HR" sz="1600" dirty="0"/>
              <a:t>, ali se razlikuju:</a:t>
            </a:r>
          </a:p>
        </p:txBody>
      </p:sp>
      <p:sp>
        <p:nvSpPr>
          <p:cNvPr id="6" name="Pravokutnik 5"/>
          <p:cNvSpPr/>
          <p:nvPr/>
        </p:nvSpPr>
        <p:spPr>
          <a:xfrm>
            <a:off x="4389120" y="3500803"/>
            <a:ext cx="7810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Kod </a:t>
            </a:r>
            <a:r>
              <a:rPr lang="hr-HR" sz="1600" b="1" dirty="0"/>
              <a:t>moment sile</a:t>
            </a:r>
            <a:r>
              <a:rPr lang="hr-HR" sz="1600" dirty="0"/>
              <a:t>, djeluje </a:t>
            </a:r>
            <a:r>
              <a:rPr lang="hr-HR" sz="1600" b="1" dirty="0"/>
              <a:t>samo jedna sila</a:t>
            </a:r>
            <a:r>
              <a:rPr lang="hr-HR" sz="1600" dirty="0"/>
              <a:t>, pa uz okretanje postoji i </a:t>
            </a:r>
            <a:r>
              <a:rPr lang="hr-HR" sz="1600" b="1" dirty="0"/>
              <a:t>reakcija</a:t>
            </a:r>
            <a:r>
              <a:rPr lang="hr-HR" sz="1600" dirty="0"/>
              <a:t> u mjestu gdje je tijelo pričvršćeno (npr. volan koji okrećeš jednom rukom savija osovinu – slika 29).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389120" y="4301198"/>
            <a:ext cx="7810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Kod </a:t>
            </a:r>
            <a:r>
              <a:rPr lang="hr-HR" sz="1600" b="1" dirty="0"/>
              <a:t>sprega sila</a:t>
            </a:r>
            <a:r>
              <a:rPr lang="hr-HR" sz="1600" dirty="0"/>
              <a:t>, djeluju </a:t>
            </a:r>
            <a:r>
              <a:rPr lang="hr-HR" sz="1600" b="1" dirty="0"/>
              <a:t>dvije suprotne sile</a:t>
            </a:r>
            <a:r>
              <a:rPr lang="hr-HR" sz="1600" dirty="0"/>
              <a:t>, pa se njihove translacije </a:t>
            </a:r>
            <a:r>
              <a:rPr lang="hr-HR" sz="1600" b="1" dirty="0"/>
              <a:t>poništavaju</a:t>
            </a:r>
            <a:r>
              <a:rPr lang="hr-HR" sz="1600" dirty="0"/>
              <a:t>. Tada tijelo (npr. volan koji okrećeš s obje ruke – slika 30) </a:t>
            </a:r>
            <a:r>
              <a:rPr lang="hr-HR" sz="1600" b="1" dirty="0"/>
              <a:t>samo rotira</a:t>
            </a:r>
            <a:r>
              <a:rPr lang="hr-HR" sz="1600" dirty="0"/>
              <a:t>, bez savijanja osovine.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89120" y="5424849"/>
            <a:ext cx="77224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Sila u sredini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sr-Latn-RS" altLang="sr-Latn-R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tijelo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pomiče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(slika 27).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Sila izvan sredine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sr-Latn-RS" altLang="sr-Latn-R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tijelo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pomiče i okreće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(slika 28).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Moment sile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jedna sila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uzrokuje 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rotaciju i savijanje osovine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(slika 29).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Spreg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sila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sr-Latn-RS" altLang="sr-Latn-R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dvije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suprotne sile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uzrokuju </a:t>
            </a: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samo rotaciju</a:t>
            </a:r>
            <a:r>
              <a:rPr kumimoji="0" lang="sr-Latn-RS" altLang="sr-Latn-R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bez pomicanja (slika 30).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285380" y="5093977"/>
            <a:ext cx="77224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Dakle (zaključak):</a:t>
            </a:r>
            <a:endParaRPr kumimoji="0" lang="sr-Latn-RS" altLang="sr-Latn-R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566013" y="579162"/>
            <a:ext cx="2780787" cy="1050170"/>
            <a:chOff x="650013" y="917668"/>
            <a:chExt cx="2780787" cy="1050170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452" y="917668"/>
              <a:ext cx="2543348" cy="708622"/>
            </a:xfrm>
            <a:prstGeom prst="rect">
              <a:avLst/>
            </a:prstGeom>
          </p:spPr>
        </p:pic>
        <p:sp>
          <p:nvSpPr>
            <p:cNvPr id="17" name="TekstniOkvir 16"/>
            <p:cNvSpPr txBox="1"/>
            <p:nvPr/>
          </p:nvSpPr>
          <p:spPr>
            <a:xfrm>
              <a:off x="650013" y="1690839"/>
              <a:ext cx="270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27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 </a:t>
              </a:r>
              <a:r>
                <a:rPr lang="hr-H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Centrično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djelovanje sile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617795" y="1607431"/>
            <a:ext cx="2706670" cy="1217372"/>
            <a:chOff x="828408" y="2461077"/>
            <a:chExt cx="2706670" cy="1217372"/>
          </a:xfrm>
        </p:grpSpPr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807" y="2461077"/>
              <a:ext cx="2588581" cy="924493"/>
            </a:xfrm>
            <a:prstGeom prst="rect">
              <a:avLst/>
            </a:prstGeom>
          </p:spPr>
        </p:pic>
        <p:sp>
          <p:nvSpPr>
            <p:cNvPr id="20" name="TekstniOkvir 19"/>
            <p:cNvSpPr txBox="1"/>
            <p:nvPr/>
          </p:nvSpPr>
          <p:spPr>
            <a:xfrm>
              <a:off x="828408" y="3401450"/>
              <a:ext cx="2706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28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 Ekscentrično djelovanje sile.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Pravokutnik 20"/>
          <p:cNvSpPr/>
          <p:nvPr/>
        </p:nvSpPr>
        <p:spPr>
          <a:xfrm>
            <a:off x="4245151" y="647343"/>
            <a:ext cx="7802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b="1" dirty="0" err="1" smtClean="0"/>
              <a:t>Centrično</a:t>
            </a:r>
            <a:r>
              <a:rPr lang="hr-HR" sz="1600" b="1" dirty="0" smtClean="0"/>
              <a:t> djelovanje sile</a:t>
            </a:r>
            <a:endParaRPr lang="hr-HR" sz="1600" b="1" dirty="0"/>
          </a:p>
        </p:txBody>
      </p:sp>
      <p:sp>
        <p:nvSpPr>
          <p:cNvPr id="22" name="Pravokutnik 21"/>
          <p:cNvSpPr/>
          <p:nvPr/>
        </p:nvSpPr>
        <p:spPr>
          <a:xfrm>
            <a:off x="4245151" y="1714170"/>
            <a:ext cx="7802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b="1" dirty="0" err="1" smtClean="0"/>
              <a:t>Eksentrično</a:t>
            </a:r>
            <a:r>
              <a:rPr lang="hr-HR" sz="1600" b="1" dirty="0" smtClean="0"/>
              <a:t> djelovanje sile</a:t>
            </a:r>
            <a:endParaRPr lang="hr-HR" sz="1600" b="1" dirty="0"/>
          </a:p>
        </p:txBody>
      </p:sp>
      <p:grpSp>
        <p:nvGrpSpPr>
          <p:cNvPr id="23" name="Grupa 22"/>
          <p:cNvGrpSpPr/>
          <p:nvPr/>
        </p:nvGrpSpPr>
        <p:grpSpPr>
          <a:xfrm>
            <a:off x="275359" y="2990047"/>
            <a:ext cx="3509450" cy="1575158"/>
            <a:chOff x="54101" y="3910069"/>
            <a:chExt cx="3509450" cy="1575158"/>
          </a:xfrm>
        </p:grpSpPr>
        <p:pic>
          <p:nvPicPr>
            <p:cNvPr id="16" name="Slika 15"/>
            <p:cNvPicPr>
              <a:picLocks noChangeAspect="1"/>
            </p:cNvPicPr>
            <p:nvPr/>
          </p:nvPicPr>
          <p:blipFill rotWithShape="1">
            <a:blip r:embed="rId6"/>
            <a:srcRect r="4898"/>
            <a:stretch/>
          </p:blipFill>
          <p:spPr>
            <a:xfrm>
              <a:off x="54101" y="3910069"/>
              <a:ext cx="1548613" cy="1575158"/>
            </a:xfrm>
            <a:prstGeom prst="rect">
              <a:avLst/>
            </a:prstGeom>
          </p:spPr>
        </p:pic>
        <p:sp>
          <p:nvSpPr>
            <p:cNvPr id="26" name="TekstniOkvir 25"/>
            <p:cNvSpPr txBox="1"/>
            <p:nvPr/>
          </p:nvSpPr>
          <p:spPr>
            <a:xfrm>
              <a:off x="1584245" y="4512746"/>
              <a:ext cx="19793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29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 Djelovanje sile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118333" y="4730450"/>
            <a:ext cx="3795976" cy="1562381"/>
            <a:chOff x="0" y="4676948"/>
            <a:chExt cx="3795976" cy="1562381"/>
          </a:xfrm>
        </p:grpSpPr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676948"/>
              <a:ext cx="1731981" cy="1562381"/>
            </a:xfrm>
            <a:prstGeom prst="rect">
              <a:avLst/>
            </a:prstGeom>
          </p:spPr>
        </p:pic>
        <p:sp>
          <p:nvSpPr>
            <p:cNvPr id="28" name="TekstniOkvir 27"/>
            <p:cNvSpPr txBox="1"/>
            <p:nvPr/>
          </p:nvSpPr>
          <p:spPr>
            <a:xfrm>
              <a:off x="1816670" y="5319638"/>
              <a:ext cx="19793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30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 Djelovanje sprega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0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5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313893" y="5707939"/>
            <a:ext cx="1885279" cy="1144681"/>
          </a:xfrm>
          <a:prstGeom prst="rect">
            <a:avLst/>
          </a:prstGeom>
        </p:spPr>
      </p:pic>
      <p:sp>
        <p:nvSpPr>
          <p:cNvPr id="77" name="Pravokutnik 76"/>
          <p:cNvSpPr/>
          <p:nvPr/>
        </p:nvSpPr>
        <p:spPr>
          <a:xfrm>
            <a:off x="4440031" y="-112896"/>
            <a:ext cx="7860776" cy="7096125"/>
          </a:xfrm>
          <a:prstGeom prst="rect">
            <a:avLst/>
          </a:prstGeom>
          <a:solidFill>
            <a:schemeClr val="dk1">
              <a:alpha val="7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21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118333" y="113265"/>
            <a:ext cx="4270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Temeljni pojmovi i načela statike krutih </a:t>
            </a: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tijela</a:t>
            </a: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Pravokutnik 30"/>
          <p:cNvSpPr/>
          <p:nvPr/>
        </p:nvSpPr>
        <p:spPr>
          <a:xfrm>
            <a:off x="4245153" y="110873"/>
            <a:ext cx="7241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2.1.6. Redukcija sila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665570" y="1388328"/>
            <a:ext cx="7409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/>
              <a:t>Ako želimo prikazati djelovanje iste sile u drugoj točki tijela (slika </a:t>
            </a:r>
            <a:r>
              <a:rPr lang="hr-HR" sz="1600" dirty="0" smtClean="0"/>
              <a:t>31):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r="69802"/>
          <a:stretch/>
        </p:blipFill>
        <p:spPr>
          <a:xfrm>
            <a:off x="118333" y="545093"/>
            <a:ext cx="2205201" cy="244664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/>
          <a:srcRect l="35642" r="36457"/>
          <a:stretch/>
        </p:blipFill>
        <p:spPr>
          <a:xfrm>
            <a:off x="2323534" y="609642"/>
            <a:ext cx="2037522" cy="244664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/>
          <a:srcRect l="69804"/>
          <a:stretch/>
        </p:blipFill>
        <p:spPr>
          <a:xfrm>
            <a:off x="1080635" y="2991734"/>
            <a:ext cx="2205082" cy="2446641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274420" y="5438375"/>
            <a:ext cx="1979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31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 Redukcija sila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4899553" y="1968046"/>
                <a:ext cx="34111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600" dirty="0"/>
                  <a:t>Na slici </a:t>
                </a:r>
                <a:r>
                  <a:rPr lang="hr-HR" sz="1600" b="1" dirty="0"/>
                  <a:t>31.a</a:t>
                </a:r>
                <a:r>
                  <a:rPr lang="hr-HR" sz="1600" dirty="0"/>
                  <a:t> sila </a:t>
                </a:r>
                <a14:m>
                  <m:oMath xmlns:m="http://schemas.openxmlformats.org/officeDocument/2006/math">
                    <m:r>
                      <a:rPr lang="hr-HR" sz="16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r-HR" sz="1600" dirty="0"/>
                  <a:t> djeluje u točki </a:t>
                </a:r>
                <a14:m>
                  <m:oMath xmlns:m="http://schemas.openxmlformats.org/officeDocument/2006/math">
                    <m:r>
                      <a:rPr lang="hr-HR" sz="1600" b="1" i="1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hr-HR" sz="1600" dirty="0"/>
                  <a:t>.</a:t>
                </a:r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553" y="1968046"/>
                <a:ext cx="3411127" cy="338554"/>
              </a:xfrm>
              <a:prstGeom prst="rect">
                <a:avLst/>
              </a:prstGeom>
              <a:blipFill>
                <a:blip r:embed="rId5"/>
                <a:stretch>
                  <a:fillRect l="-716" t="-5455" b="-23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avokutnik 5"/>
              <p:cNvSpPr/>
              <p:nvPr/>
            </p:nvSpPr>
            <p:spPr>
              <a:xfrm>
                <a:off x="4899553" y="2291545"/>
                <a:ext cx="28870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600" dirty="0"/>
                  <a:t>Želimo je prenijeti u točku </a:t>
                </a:r>
                <a14:m>
                  <m:oMath xmlns:m="http://schemas.openxmlformats.org/officeDocument/2006/math">
                    <m:r>
                      <a:rPr lang="hr-HR" sz="1600" b="1" i="1" dirty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hr-HR" sz="1600" dirty="0"/>
                  <a:t>.</a:t>
                </a:r>
              </a:p>
            </p:txBody>
          </p:sp>
        </mc:Choice>
        <mc:Fallback xmlns="">
          <p:sp>
            <p:nvSpPr>
              <p:cNvPr id="6" name="Pravokut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553" y="2291545"/>
                <a:ext cx="2887072" cy="338554"/>
              </a:xfrm>
              <a:prstGeom prst="rect">
                <a:avLst/>
              </a:prstGeom>
              <a:blipFill>
                <a:blip r:embed="rId6"/>
                <a:stretch>
                  <a:fillRect l="-846" t="-5455" r="-211" b="-23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4899553" y="2615044"/>
            <a:ext cx="7292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/>
              <a:t>Na slici </a:t>
            </a:r>
            <a:r>
              <a:rPr lang="hr-HR" sz="1600" b="1" dirty="0"/>
              <a:t>31.b</a:t>
            </a:r>
            <a:r>
              <a:rPr lang="hr-HR" sz="1600" dirty="0"/>
              <a:t> dodamo i oduzmemo silu </a:t>
            </a:r>
            <a:r>
              <a:rPr lang="hr-HR" sz="1600" b="1" dirty="0"/>
              <a:t>F</a:t>
            </a:r>
            <a:r>
              <a:rPr lang="hr-HR" sz="1600" dirty="0"/>
              <a:t> na paralelnom pravcu — time se gibanje tijela </a:t>
            </a:r>
            <a:r>
              <a:rPr lang="hr-HR" sz="1600" b="1" dirty="0"/>
              <a:t>ne mijenja</a:t>
            </a:r>
            <a:r>
              <a:rPr lang="hr-HR" sz="1600" dirty="0"/>
              <a:t>, jer se sile poništavaju.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/>
              <p:cNvSpPr/>
              <p:nvPr/>
            </p:nvSpPr>
            <p:spPr>
              <a:xfrm>
                <a:off x="4899553" y="3215542"/>
                <a:ext cx="729244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600" dirty="0"/>
                  <a:t>Sile </a:t>
                </a:r>
                <a14:m>
                  <m:oMath xmlns:m="http://schemas.openxmlformats.org/officeDocument/2006/math">
                    <m:r>
                      <a:rPr lang="hr-HR" sz="16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r-HR" sz="1600" dirty="0"/>
                  <a:t> u točki </a:t>
                </a:r>
                <a14:m>
                  <m:oMath xmlns:m="http://schemas.openxmlformats.org/officeDocument/2006/math">
                    <m:r>
                      <a:rPr lang="hr-HR" sz="1600" b="1" i="1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hr-HR" sz="1600" dirty="0"/>
                  <a:t> i </a:t>
                </a:r>
                <a:r>
                  <a:rPr lang="hr-HR" sz="1600" b="1" dirty="0"/>
                  <a:t>–</a:t>
                </a:r>
                <a14:m>
                  <m:oMath xmlns:m="http://schemas.openxmlformats.org/officeDocument/2006/math">
                    <m:r>
                      <a:rPr lang="hr-HR" sz="16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r-HR" sz="1600" dirty="0"/>
                  <a:t> u točki </a:t>
                </a:r>
                <a14:m>
                  <m:oMath xmlns:m="http://schemas.openxmlformats.org/officeDocument/2006/math">
                    <m:r>
                      <a:rPr lang="hr-HR" sz="16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hr-HR" sz="1600" dirty="0" smtClean="0"/>
                  <a:t> </a:t>
                </a:r>
                <a:r>
                  <a:rPr lang="hr-HR" sz="1600" dirty="0"/>
                  <a:t>čine </a:t>
                </a:r>
                <a:r>
                  <a:rPr lang="hr-HR" sz="1600" b="1" dirty="0" err="1"/>
                  <a:t>spreg</a:t>
                </a:r>
                <a:r>
                  <a:rPr lang="hr-HR" sz="1600" b="1" dirty="0"/>
                  <a:t> sila</a:t>
                </a:r>
                <a:r>
                  <a:rPr lang="hr-HR" sz="1600" dirty="0"/>
                  <a:t> s momentom </a:t>
                </a:r>
                <a14:m>
                  <m:oMath xmlns:m="http://schemas.openxmlformats.org/officeDocument/2006/math">
                    <m:r>
                      <a:rPr lang="hr-HR" sz="1600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hr-HR" sz="1600" b="1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hr-HR" sz="1600" b="1" i="1" dirty="0" err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hr-HR" sz="1600" b="1" i="1" dirty="0" err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hr-HR" sz="1600" b="1" i="1" dirty="0" err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hr-HR" sz="1600" dirty="0"/>
                  <a:t>.</a:t>
                </a:r>
              </a:p>
            </p:txBody>
          </p:sp>
        </mc:Choice>
        <mc:Fallback xmlns=""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553" y="3215542"/>
                <a:ext cx="7292447" cy="338554"/>
              </a:xfrm>
              <a:prstGeom prst="rect">
                <a:avLst/>
              </a:prstGeom>
              <a:blipFill>
                <a:blip r:embed="rId7"/>
                <a:stretch>
                  <a:fillRect l="-334" t="-5357" b="-214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avokutnik 9"/>
              <p:cNvSpPr/>
              <p:nvPr/>
            </p:nvSpPr>
            <p:spPr>
              <a:xfrm>
                <a:off x="4899553" y="3539040"/>
                <a:ext cx="44567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sz="1600" dirty="0"/>
                  <a:t>U točki </a:t>
                </a:r>
                <a14:m>
                  <m:oMath xmlns:m="http://schemas.openxmlformats.org/officeDocument/2006/math">
                    <m:r>
                      <a:rPr lang="hr-HR" sz="1600" b="1" i="1" dirty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hr-HR" sz="1600" dirty="0"/>
                  <a:t> ostaje i premještena sila </a:t>
                </a:r>
                <a14:m>
                  <m:oMath xmlns:m="http://schemas.openxmlformats.org/officeDocument/2006/math">
                    <m:r>
                      <a:rPr lang="hr-HR" sz="1600" b="1" i="1" dirty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r-HR" sz="1600" dirty="0"/>
                  <a:t> (slika 31.c).</a:t>
                </a:r>
              </a:p>
            </p:txBody>
          </p:sp>
        </mc:Choice>
        <mc:Fallback xmlns="">
          <p:sp>
            <p:nvSpPr>
              <p:cNvPr id="10" name="Pravokutni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553" y="3539040"/>
                <a:ext cx="4456797" cy="338554"/>
              </a:xfrm>
              <a:prstGeom prst="rect">
                <a:avLst/>
              </a:prstGeom>
              <a:blipFill>
                <a:blip r:embed="rId8"/>
                <a:stretch>
                  <a:fillRect l="-547" t="-5455" b="-23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ravokutnik 14"/>
          <p:cNvSpPr/>
          <p:nvPr/>
        </p:nvSpPr>
        <p:spPr>
          <a:xfrm>
            <a:off x="4665569" y="4734690"/>
            <a:ext cx="7526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Zaključak:</a:t>
            </a:r>
            <a:r>
              <a:rPr lang="hr-HR" sz="1600" dirty="0"/>
              <a:t> </a:t>
            </a:r>
            <a:endParaRPr lang="hr-HR" sz="1600" dirty="0" smtClean="0"/>
          </a:p>
          <a:p>
            <a:r>
              <a:rPr lang="hr-HR" sz="1600" dirty="0" smtClean="0"/>
              <a:t>Kad </a:t>
            </a:r>
            <a:r>
              <a:rPr lang="hr-HR" sz="1600" dirty="0"/>
              <a:t>silu premještamo s jednog pravca na drugi, moramo prenijeti i </a:t>
            </a:r>
            <a:r>
              <a:rPr lang="hr-HR" sz="1600" b="1" dirty="0"/>
              <a:t>silu</a:t>
            </a:r>
            <a:r>
              <a:rPr lang="hr-HR" sz="1600" dirty="0"/>
              <a:t> i </a:t>
            </a:r>
            <a:r>
              <a:rPr lang="hr-HR" sz="1600" b="1" dirty="0"/>
              <a:t>moment</a:t>
            </a:r>
            <a:r>
              <a:rPr lang="hr-HR" sz="1600" dirty="0"/>
              <a:t> te sile u odnosu na novu točku.</a:t>
            </a:r>
          </a:p>
        </p:txBody>
      </p:sp>
    </p:spTree>
    <p:extLst>
      <p:ext uri="{BB962C8B-B14F-4D97-AF65-F5344CB8AC3E}">
        <p14:creationId xmlns:p14="http://schemas.microsoft.com/office/powerpoint/2010/main" val="2827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" grpId="0"/>
      <p:bldP spid="6" grpId="0"/>
      <p:bldP spid="7" grpId="0"/>
      <p:bldP spid="8" grpId="0"/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3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9229725" y="5049667"/>
            <a:ext cx="2969448" cy="1802953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4582757" y="0"/>
            <a:ext cx="7616416" cy="6858000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733364" y="709570"/>
            <a:ext cx="7458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Statika krutih tijela proučava </a:t>
            </a:r>
            <a:r>
              <a:rPr lang="hr-HR" sz="2000" b="1" dirty="0"/>
              <a:t>djelovanje vanjskih sila na kruto tijelo</a:t>
            </a:r>
            <a:r>
              <a:rPr lang="hr-HR" sz="2000" dirty="0"/>
              <a:t> koje pritom </a:t>
            </a:r>
            <a:r>
              <a:rPr lang="hr-HR" sz="2000" b="1" dirty="0"/>
              <a:t>ostaje u ravnoteži</a:t>
            </a:r>
            <a:r>
              <a:rPr lang="hr-HR" sz="2000" dirty="0"/>
              <a:t> (miruje ili se giba jednoliko i pravocrtno).</a:t>
            </a:r>
          </a:p>
        </p:txBody>
      </p:sp>
      <p:sp>
        <p:nvSpPr>
          <p:cNvPr id="3" name="Pravokutnik 2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2. </a:t>
            </a:r>
            <a:r>
              <a:rPr lang="hr-HR" b="1" dirty="0"/>
              <a:t>Temeljni pojmovi i načela statike krutih </a:t>
            </a:r>
            <a:r>
              <a:rPr lang="hr-HR" b="1" dirty="0" smtClean="0"/>
              <a:t>tijela</a:t>
            </a:r>
            <a:endParaRPr lang="hr-HR" b="1" dirty="0"/>
          </a:p>
        </p:txBody>
      </p:sp>
      <p:sp>
        <p:nvSpPr>
          <p:cNvPr id="17" name="Pravokutnik 16"/>
          <p:cNvSpPr/>
          <p:nvPr/>
        </p:nvSpPr>
        <p:spPr>
          <a:xfrm>
            <a:off x="4733364" y="80590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 Temeljni pojmovi statike krutih tijela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733364" y="1783358"/>
            <a:ext cx="514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/>
              <a:t>Opterećenje</a:t>
            </a:r>
            <a:r>
              <a:rPr lang="hr-HR" sz="2000" dirty="0"/>
              <a:t> je djelovanje vanjskih sila na tijelo.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832080" y="2289736"/>
            <a:ext cx="2186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/>
              <a:t>Statiku dijelimo na: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832080" y="2756381"/>
            <a:ext cx="74012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2000" b="1" i="0" u="none" strike="noStrike" cap="none" normalizeH="0" baseline="0" dirty="0" smtClean="0">
                <a:ln>
                  <a:noFill/>
                </a:ln>
                <a:effectLst/>
              </a:rPr>
              <a:t>Statiku u ravnini</a:t>
            </a:r>
            <a:r>
              <a:rPr kumimoji="0" lang="sr-Latn-RS" altLang="sr-Latn-RS" sz="2000" b="0" i="0" u="none" strike="noStrike" cap="none" normalizeH="0" baseline="0" dirty="0" smtClean="0">
                <a:ln>
                  <a:noFill/>
                </a:ln>
                <a:effectLst/>
              </a:rPr>
              <a:t> – kada djelovanje sila promatramo u ravnini,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4832080" y="3168433"/>
            <a:ext cx="5916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altLang="sr-Latn-RS" sz="2000" b="1" dirty="0"/>
              <a:t>Statiku u prostoru</a:t>
            </a:r>
            <a:r>
              <a:rPr lang="sr-Latn-RS" altLang="sr-Latn-RS" sz="2000" dirty="0"/>
              <a:t> – kada sile </a:t>
            </a:r>
            <a:r>
              <a:rPr lang="sr-Latn-RS" altLang="sr-Latn-RS" sz="2000" dirty="0" smtClean="0"/>
              <a:t>djeluju </a:t>
            </a:r>
            <a:r>
              <a:rPr lang="sr-Latn-RS" altLang="sr-Latn-RS" sz="2000" dirty="0"/>
              <a:t>u tri dimenzije.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4997303" y="42773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kruto </a:t>
            </a:r>
            <a:r>
              <a:rPr lang="hr-HR" b="1" dirty="0"/>
              <a:t>tijelo</a:t>
            </a:r>
            <a:r>
              <a:rPr lang="hr-HR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sila</a:t>
            </a:r>
            <a:r>
              <a:rPr lang="hr-HR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sprega sila (statički moment)</a:t>
            </a:r>
            <a:r>
              <a:rPr lang="hr-HR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ravnoteža tijela pod opterećenjem</a:t>
            </a:r>
            <a:r>
              <a:rPr lang="hr-HR" dirty="0"/>
              <a:t>.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4828768" y="3788148"/>
            <a:ext cx="281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Osnovni pojmovi statike su: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744558" y="3412759"/>
            <a:ext cx="3146875" cy="2770696"/>
            <a:chOff x="717941" y="771627"/>
            <a:chExt cx="3146875" cy="2770696"/>
          </a:xfrm>
        </p:grpSpPr>
        <p:pic>
          <p:nvPicPr>
            <p:cNvPr id="21" name="Slika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1055" y="771627"/>
              <a:ext cx="2360646" cy="2327584"/>
            </a:xfrm>
            <a:prstGeom prst="rect">
              <a:avLst/>
            </a:prstGeom>
          </p:spPr>
        </p:pic>
        <p:sp>
          <p:nvSpPr>
            <p:cNvPr id="22" name="TekstniOkvir 21"/>
            <p:cNvSpPr txBox="1"/>
            <p:nvPr/>
          </p:nvSpPr>
          <p:spPr>
            <a:xfrm>
              <a:off x="717941" y="3019103"/>
              <a:ext cx="3146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 smtClean="0"/>
                <a:t>Djelovanje sila u prostoru, tj. unutar koordinatnog sustava x – y – z.</a:t>
              </a:r>
              <a:endParaRPr lang="hr-HR" sz="1400" dirty="0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241273" y="829342"/>
            <a:ext cx="4043784" cy="1905228"/>
            <a:chOff x="289887" y="3772079"/>
            <a:chExt cx="4043784" cy="1905228"/>
          </a:xfrm>
        </p:grpSpPr>
        <p:pic>
          <p:nvPicPr>
            <p:cNvPr id="23" name="Slika 2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887" y="3772079"/>
              <a:ext cx="4043784" cy="1542224"/>
            </a:xfrm>
            <a:prstGeom prst="rect">
              <a:avLst/>
            </a:prstGeom>
          </p:spPr>
        </p:pic>
        <p:sp>
          <p:nvSpPr>
            <p:cNvPr id="24" name="TekstniOkvir 23"/>
            <p:cNvSpPr txBox="1"/>
            <p:nvPr/>
          </p:nvSpPr>
          <p:spPr>
            <a:xfrm>
              <a:off x="738342" y="5154087"/>
              <a:ext cx="3146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 smtClean="0"/>
                <a:t>Djelovanje sila u ravnini, tj. unutar koordinatnog sustava x – y.</a:t>
              </a:r>
              <a:endParaRPr lang="hr-H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938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743459" y="5968757"/>
            <a:ext cx="1455714" cy="883863"/>
          </a:xfrm>
          <a:prstGeom prst="rect">
            <a:avLst/>
          </a:prstGeom>
        </p:spPr>
      </p:pic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4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4589876" y="0"/>
            <a:ext cx="7602121" cy="6867710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4733364" y="121923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2.1.1. Kruto tijelo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2. </a:t>
            </a:r>
            <a:r>
              <a:rPr lang="hr-HR" b="1" dirty="0"/>
              <a:t>Temeljni pojmovi i načela statike krutih </a:t>
            </a:r>
            <a:r>
              <a:rPr lang="hr-HR" b="1" dirty="0" smtClean="0"/>
              <a:t>tijela</a:t>
            </a:r>
            <a:endParaRPr lang="hr-HR" b="1" dirty="0"/>
          </a:p>
        </p:txBody>
      </p:sp>
      <p:sp>
        <p:nvSpPr>
          <p:cNvPr id="8" name="Pravokutnik 7"/>
          <p:cNvSpPr/>
          <p:nvPr/>
        </p:nvSpPr>
        <p:spPr>
          <a:xfrm>
            <a:off x="4733364" y="733315"/>
            <a:ext cx="7458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Kruto tijelo je tijelo kod kojeg </a:t>
            </a:r>
            <a:r>
              <a:rPr lang="hr-HR" b="1" dirty="0"/>
              <a:t>udaljenost između bilo koje dvije točke ostaje nepromijenjena</a:t>
            </a:r>
            <a:r>
              <a:rPr lang="hr-HR" dirty="0"/>
              <a:t> pod djelovanjem sila.</a:t>
            </a:r>
            <a:br>
              <a:rPr lang="hr-HR" dirty="0"/>
            </a:br>
            <a:endParaRPr lang="hr-HR" dirty="0"/>
          </a:p>
        </p:txBody>
      </p:sp>
      <p:sp>
        <p:nvSpPr>
          <p:cNvPr id="13" name="Pravokutnik 12"/>
          <p:cNvSpPr/>
          <p:nvPr/>
        </p:nvSpPr>
        <p:spPr>
          <a:xfrm>
            <a:off x="4721861" y="1371646"/>
            <a:ext cx="7458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Statika krutih tijela proučava </a:t>
            </a:r>
            <a:r>
              <a:rPr lang="hr-HR" b="1" dirty="0"/>
              <a:t>djelovanje sila</a:t>
            </a:r>
            <a:r>
              <a:rPr lang="hr-HR" dirty="0"/>
              <a:t>, ali </a:t>
            </a:r>
            <a:r>
              <a:rPr lang="hr-HR" b="1" dirty="0"/>
              <a:t>ne i deformacije</a:t>
            </a:r>
            <a:r>
              <a:rPr lang="hr-HR" dirty="0"/>
              <a:t> koje te sile uzrokuju.</a:t>
            </a:r>
          </a:p>
        </p:txBody>
      </p:sp>
      <p:sp>
        <p:nvSpPr>
          <p:cNvPr id="26" name="Pravokutnik 25"/>
          <p:cNvSpPr/>
          <p:nvPr/>
        </p:nvSpPr>
        <p:spPr>
          <a:xfrm>
            <a:off x="4740538" y="2017977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Sila</a:t>
            </a:r>
            <a:endParaRPr lang="hr-HR" b="1" dirty="0"/>
          </a:p>
        </p:txBody>
      </p:sp>
      <p:sp>
        <p:nvSpPr>
          <p:cNvPr id="14" name="Pravokutnik 13"/>
          <p:cNvSpPr/>
          <p:nvPr/>
        </p:nvSpPr>
        <p:spPr>
          <a:xfrm>
            <a:off x="4733363" y="2307077"/>
            <a:ext cx="7458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Da bismo neko tijelo pokrenuli iz stanja mirovanja ili ga ubrzali, odnosno usporili, na to tijelo moramo djelovati silom (slika </a:t>
            </a:r>
            <a:r>
              <a:rPr lang="hr-HR" dirty="0" smtClean="0"/>
              <a:t>1). 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4740538" y="2957509"/>
            <a:ext cx="7458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Isto tako, ako tijelu želimo promijeniti oblik, na njega trebamo djelovati silom (slika </a:t>
            </a:r>
            <a:r>
              <a:rPr lang="hr-HR" dirty="0" smtClean="0"/>
              <a:t>2).</a:t>
            </a:r>
            <a:endParaRPr lang="hr-HR" dirty="0"/>
          </a:p>
        </p:txBody>
      </p:sp>
      <p:grpSp>
        <p:nvGrpSpPr>
          <p:cNvPr id="36" name="Grupa 35"/>
          <p:cNvGrpSpPr/>
          <p:nvPr/>
        </p:nvGrpSpPr>
        <p:grpSpPr>
          <a:xfrm>
            <a:off x="95435" y="1397110"/>
            <a:ext cx="2244217" cy="1999727"/>
            <a:chOff x="95435" y="1397110"/>
            <a:chExt cx="2244217" cy="1999727"/>
          </a:xfrm>
        </p:grpSpPr>
        <p:pic>
          <p:nvPicPr>
            <p:cNvPr id="27" name="Slika 2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5685"/>
            <a:stretch/>
          </p:blipFill>
          <p:spPr>
            <a:xfrm>
              <a:off x="95435" y="1397110"/>
              <a:ext cx="2220638" cy="7889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kstniOkvir 27"/>
                <p:cNvSpPr txBox="1"/>
                <p:nvPr/>
              </p:nvSpPr>
              <p:spPr>
                <a:xfrm>
                  <a:off x="253020" y="2658173"/>
                  <a:ext cx="208663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sz="1400" b="1" dirty="0" smtClean="0">
                      <a:solidFill>
                        <a:schemeClr val="tx1"/>
                      </a:solidFill>
                    </a:rPr>
                    <a:t>Slika 1</a:t>
                  </a:r>
                  <a:r>
                    <a:rPr lang="hr-HR" sz="1400" dirty="0" smtClean="0">
                      <a:solidFill>
                        <a:schemeClr val="tx1"/>
                      </a:solidFill>
                    </a:rPr>
                    <a:t>. </a:t>
                  </a:r>
                </a:p>
                <a:p>
                  <a:r>
                    <a:rPr lang="hr-HR" sz="1400" dirty="0" smtClean="0">
                      <a:solidFill>
                        <a:schemeClr val="tx1"/>
                      </a:solidFill>
                    </a:rPr>
                    <a:t>Ubrzanje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hr-HR" sz="1400" b="1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hr-HR" sz="1400" dirty="0" smtClean="0">
                      <a:solidFill>
                        <a:schemeClr val="tx1"/>
                      </a:solidFill>
                    </a:rPr>
                    <a:t>kao posljedica djelovanja sile </a:t>
                  </a:r>
                  <a:r>
                    <a:rPr lang="hr-HR" sz="1400" b="1" i="1" dirty="0" smtClean="0">
                      <a:solidFill>
                        <a:schemeClr val="tx1"/>
                      </a:solidFill>
                    </a:rPr>
                    <a:t>F</a:t>
                  </a:r>
                  <a:r>
                    <a:rPr lang="hr-HR" sz="1400" b="1" dirty="0" smtClean="0">
                      <a:solidFill>
                        <a:schemeClr val="tx1"/>
                      </a:solidFill>
                    </a:rPr>
                    <a:t>.</a:t>
                  </a:r>
                  <a:endParaRPr lang="hr-HR" sz="1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kstniOkvir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20" y="2658173"/>
                  <a:ext cx="2086632" cy="738664"/>
                </a:xfrm>
                <a:prstGeom prst="rect">
                  <a:avLst/>
                </a:prstGeom>
                <a:blipFill>
                  <a:blip r:embed="rId5"/>
                  <a:stretch>
                    <a:fillRect l="-877" t="-1653" r="-2632" b="-8264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upa 34"/>
          <p:cNvGrpSpPr/>
          <p:nvPr/>
        </p:nvGrpSpPr>
        <p:grpSpPr>
          <a:xfrm>
            <a:off x="2523835" y="641735"/>
            <a:ext cx="2198026" cy="2771406"/>
            <a:chOff x="2523835" y="641735"/>
            <a:chExt cx="2198026" cy="2771406"/>
          </a:xfrm>
        </p:grpSpPr>
        <p:pic>
          <p:nvPicPr>
            <p:cNvPr id="29" name="Slika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9764" y="641735"/>
              <a:ext cx="1851900" cy="1831475"/>
            </a:xfrm>
            <a:prstGeom prst="rect">
              <a:avLst/>
            </a:prstGeom>
          </p:spPr>
        </p:pic>
        <p:sp>
          <p:nvSpPr>
            <p:cNvPr id="30" name="TekstniOkvir 29"/>
            <p:cNvSpPr txBox="1"/>
            <p:nvPr/>
          </p:nvSpPr>
          <p:spPr>
            <a:xfrm>
              <a:off x="2523835" y="2674477"/>
              <a:ext cx="21980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 smtClean="0"/>
                <a:t>Slika 2</a:t>
              </a:r>
              <a:r>
                <a:rPr lang="hr-HR" sz="1400" dirty="0" smtClean="0"/>
                <a:t>. </a:t>
              </a:r>
            </a:p>
            <a:p>
              <a:r>
                <a:rPr lang="hr-HR" sz="1400" dirty="0" smtClean="0"/>
                <a:t>Nastajanje deformacije uslijed djelovanja sile</a:t>
              </a:r>
              <a:endParaRPr lang="hr-HR" sz="1400" b="1" dirty="0"/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219456" y="4032143"/>
            <a:ext cx="4133088" cy="1866089"/>
            <a:chOff x="219456" y="4032143"/>
            <a:chExt cx="4133088" cy="1866089"/>
          </a:xfrm>
        </p:grpSpPr>
        <p:pic>
          <p:nvPicPr>
            <p:cNvPr id="31" name="Slika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456" y="4032143"/>
              <a:ext cx="4133088" cy="1077682"/>
            </a:xfrm>
            <a:prstGeom prst="rect">
              <a:avLst/>
            </a:prstGeom>
          </p:spPr>
        </p:pic>
        <p:sp>
          <p:nvSpPr>
            <p:cNvPr id="32" name="TekstniOkvir 31"/>
            <p:cNvSpPr txBox="1"/>
            <p:nvPr/>
          </p:nvSpPr>
          <p:spPr>
            <a:xfrm>
              <a:off x="418526" y="5375012"/>
              <a:ext cx="3528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76325"/>
              <a:r>
                <a:rPr lang="hr-HR" sz="1400" b="1" dirty="0" smtClean="0"/>
                <a:t>Slika 3</a:t>
              </a:r>
              <a:r>
                <a:rPr lang="hr-HR" sz="1400" dirty="0" smtClean="0"/>
                <a:t>. </a:t>
              </a:r>
            </a:p>
            <a:p>
              <a:pPr marL="1076325"/>
              <a:r>
                <a:rPr lang="hr-HR" sz="1400" dirty="0" smtClean="0"/>
                <a:t>Predodžba sile</a:t>
              </a:r>
              <a:endParaRPr lang="hr-HR" sz="1400" b="1" dirty="0"/>
            </a:p>
          </p:txBody>
        </p:sp>
      </p:grpSp>
      <p:sp>
        <p:nvSpPr>
          <p:cNvPr id="33" name="Pravokutnik 32"/>
          <p:cNvSpPr/>
          <p:nvPr/>
        </p:nvSpPr>
        <p:spPr>
          <a:xfrm>
            <a:off x="4762877" y="4286887"/>
            <a:ext cx="7391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Silu ne možemo vidjeti, možemo je samo osjetiti, iz tog razloga silu zamišljamo kao vektorsku veličinu sa: </a:t>
            </a:r>
            <a:r>
              <a:rPr lang="hr-HR" b="1" dirty="0" smtClean="0"/>
              <a:t>hvatištem, smjerom djelovanja na pravcu djelovanja i intenzitetom (slika 3).</a:t>
            </a:r>
            <a:endParaRPr lang="hr-HR" dirty="0"/>
          </a:p>
        </p:txBody>
      </p:sp>
      <p:sp>
        <p:nvSpPr>
          <p:cNvPr id="37" name="Pravokutnik 36"/>
          <p:cNvSpPr/>
          <p:nvPr/>
        </p:nvSpPr>
        <p:spPr>
          <a:xfrm>
            <a:off x="4714535" y="3640556"/>
            <a:ext cx="7439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Dakle, silu možemo definirati kao uzrok promjene stanja mirovanja (</a:t>
            </a:r>
            <a:r>
              <a:rPr lang="hr-HR" b="1" dirty="0" smtClean="0"/>
              <a:t>gibanja</a:t>
            </a:r>
            <a:r>
              <a:rPr lang="hr-HR" b="1" dirty="0"/>
              <a:t>) i uzrok promjene oblika tijela.</a:t>
            </a:r>
          </a:p>
        </p:txBody>
      </p:sp>
      <p:sp>
        <p:nvSpPr>
          <p:cNvPr id="38" name="Pravokutnik 37"/>
          <p:cNvSpPr/>
          <p:nvPr/>
        </p:nvSpPr>
        <p:spPr>
          <a:xfrm>
            <a:off x="4762876" y="5359623"/>
            <a:ext cx="7391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Jedinica </a:t>
            </a:r>
            <a:r>
              <a:rPr lang="hr-HR" b="1" dirty="0"/>
              <a:t>sile je 1 [N] (njutn), a izvede-na je iz drugog Newtonovog zakona: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niOkvir 38"/>
              <p:cNvSpPr txBox="1"/>
              <p:nvPr/>
            </p:nvSpPr>
            <p:spPr>
              <a:xfrm>
                <a:off x="6060670" y="5977494"/>
                <a:ext cx="4818370" cy="5564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…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d>
                        <m:dPr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𝒌𝒈</m:t>
                          </m:r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hr-H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r-HR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hr-HR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hr-H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kstniOkvir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670" y="5977494"/>
                <a:ext cx="4818370" cy="5564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6" grpId="0"/>
      <p:bldP spid="14" grpId="0"/>
      <p:bldP spid="15" grpId="0"/>
      <p:bldP spid="33" grpId="0"/>
      <p:bldP spid="37" grpId="0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9846931" y="5424415"/>
            <a:ext cx="2352241" cy="1428205"/>
          </a:xfrm>
          <a:prstGeom prst="rect">
            <a:avLst/>
          </a:prstGeom>
        </p:spPr>
      </p:pic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5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4572000" y="0"/>
            <a:ext cx="7627171" cy="6867710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4733364" y="121923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0099"/>
                </a:solidFill>
              </a:rPr>
              <a:t>2.1.2. Sila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2. </a:t>
            </a:r>
            <a:r>
              <a:rPr lang="hr-HR" b="1" dirty="0"/>
              <a:t>Temeljni pojmovi i načela statike krutih </a:t>
            </a:r>
            <a:r>
              <a:rPr lang="hr-HR" b="1" dirty="0" smtClean="0"/>
              <a:t>tijela</a:t>
            </a:r>
            <a:endParaRPr lang="hr-HR" b="1" dirty="0"/>
          </a:p>
        </p:txBody>
      </p:sp>
      <p:sp>
        <p:nvSpPr>
          <p:cNvPr id="2" name="Pravokutnik 1"/>
          <p:cNvSpPr/>
          <p:nvPr/>
        </p:nvSpPr>
        <p:spPr>
          <a:xfrm>
            <a:off x="4572001" y="733315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Svaku silu možemo predočiti </a:t>
            </a:r>
            <a:r>
              <a:rPr lang="hr-HR" b="1" dirty="0"/>
              <a:t>grafički </a:t>
            </a:r>
            <a:r>
              <a:rPr lang="hr-HR" dirty="0"/>
              <a:t>i </a:t>
            </a:r>
            <a:r>
              <a:rPr lang="hr-HR" b="1" dirty="0"/>
              <a:t>analitički</a:t>
            </a:r>
            <a:r>
              <a:rPr lang="hr-HR" dirty="0"/>
              <a:t>. Da bismo grafički točno predočili silu, njezin iznos trebamo prema odgovarajućem </a:t>
            </a:r>
            <a:r>
              <a:rPr lang="hr-HR" dirty="0" smtClean="0"/>
              <a:t>mjerilu </a:t>
            </a:r>
            <a:r>
              <a:rPr lang="hr-HR" dirty="0"/>
              <a:t>pretvoriti u dužinski iznos, te taj iznos nanijeti na zadani pravac djelovanja sile.</a:t>
            </a:r>
          </a:p>
        </p:txBody>
      </p:sp>
      <p:sp>
        <p:nvSpPr>
          <p:cNvPr id="3" name="Pravokutnik 2"/>
          <p:cNvSpPr/>
          <p:nvPr/>
        </p:nvSpPr>
        <p:spPr>
          <a:xfrm>
            <a:off x="4572001" y="1743629"/>
            <a:ext cx="7627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Pošto je sila vektorska veličina, njezino analitičko predočavanje obavlja se preko iznosa projekcija na os x i y (slika </a:t>
            </a:r>
            <a:r>
              <a:rPr lang="hr-HR" dirty="0" smtClean="0"/>
              <a:t>4.):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590" y="795899"/>
            <a:ext cx="3851782" cy="2623307"/>
          </a:xfrm>
          <a:prstGeom prst="rect">
            <a:avLst/>
          </a:prstGeom>
        </p:spPr>
      </p:pic>
      <p:sp>
        <p:nvSpPr>
          <p:cNvPr id="40" name="TekstniOkvir 39"/>
          <p:cNvSpPr txBox="1"/>
          <p:nvPr/>
        </p:nvSpPr>
        <p:spPr>
          <a:xfrm>
            <a:off x="885405" y="3419206"/>
            <a:ext cx="340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Slika 4</a:t>
            </a:r>
            <a:r>
              <a:rPr lang="hr-HR" sz="1400" dirty="0" smtClean="0"/>
              <a:t>. </a:t>
            </a:r>
          </a:p>
          <a:p>
            <a:r>
              <a:rPr lang="hr-HR" sz="1400" dirty="0" smtClean="0"/>
              <a:t>Analitičko predočenje sile F.</a:t>
            </a:r>
            <a:endParaRPr lang="hr-HR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niOkvir 40"/>
              <p:cNvSpPr txBox="1"/>
              <p:nvPr/>
            </p:nvSpPr>
            <p:spPr>
              <a:xfrm>
                <a:off x="8542972" y="3209052"/>
                <a:ext cx="1249060" cy="5741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den>
                      </m:f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hr-H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kstniOkvir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72" y="3209052"/>
                <a:ext cx="1249060" cy="574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niOkvir 41"/>
              <p:cNvSpPr txBox="1"/>
              <p:nvPr/>
            </p:nvSpPr>
            <p:spPr>
              <a:xfrm>
                <a:off x="9904667" y="3342262"/>
                <a:ext cx="36067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r-H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kstniOkvir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667" y="3342262"/>
                <a:ext cx="360676" cy="307777"/>
              </a:xfrm>
              <a:prstGeom prst="rect">
                <a:avLst/>
              </a:prstGeom>
              <a:blipFill>
                <a:blip r:embed="rId6"/>
                <a:stretch>
                  <a:fillRect l="-13559" r="-13559"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10357942" y="3342262"/>
                <a:ext cx="159870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hr-H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942" y="3342262"/>
                <a:ext cx="1598707" cy="307777"/>
              </a:xfrm>
              <a:prstGeom prst="rect">
                <a:avLst/>
              </a:prstGeom>
              <a:blipFill>
                <a:blip r:embed="rId7"/>
                <a:stretch>
                  <a:fillRect l="-3053" r="-1908" b="-9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niOkvir 43"/>
              <p:cNvSpPr txBox="1"/>
              <p:nvPr/>
            </p:nvSpPr>
            <p:spPr>
              <a:xfrm>
                <a:off x="8542972" y="4024940"/>
                <a:ext cx="1217000" cy="5865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den>
                      </m:f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hr-H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kstniOkvir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72" y="4024940"/>
                <a:ext cx="1217000" cy="5865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niOkvir 44"/>
              <p:cNvSpPr txBox="1"/>
              <p:nvPr/>
            </p:nvSpPr>
            <p:spPr>
              <a:xfrm>
                <a:off x="9869944" y="4164337"/>
                <a:ext cx="36067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hr-H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kstniOkvir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44" y="4164337"/>
                <a:ext cx="360676" cy="307777"/>
              </a:xfrm>
              <a:prstGeom prst="rect">
                <a:avLst/>
              </a:prstGeom>
              <a:blipFill>
                <a:blip r:embed="rId9"/>
                <a:stretch>
                  <a:fillRect l="-11864" r="-15254"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niOkvir 45"/>
              <p:cNvSpPr txBox="1"/>
              <p:nvPr/>
            </p:nvSpPr>
            <p:spPr>
              <a:xfrm>
                <a:off x="10323219" y="4150262"/>
                <a:ext cx="1566647" cy="335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hr-H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kstniOkvir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219" y="4150262"/>
                <a:ext cx="1566647" cy="335926"/>
              </a:xfrm>
              <a:prstGeom prst="rect">
                <a:avLst/>
              </a:prstGeom>
              <a:blipFill>
                <a:blip r:embed="rId10"/>
                <a:stretch>
                  <a:fillRect l="-3113" r="-1946" b="-2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Pravokutnik 46"/>
          <p:cNvSpPr/>
          <p:nvPr/>
        </p:nvSpPr>
        <p:spPr>
          <a:xfrm>
            <a:off x="4744052" y="3311484"/>
            <a:ext cx="3622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Vrijednost komponente sile po x-osi.</a:t>
            </a:r>
            <a:endParaRPr lang="hr-HR" dirty="0"/>
          </a:p>
        </p:txBody>
      </p:sp>
      <p:sp>
        <p:nvSpPr>
          <p:cNvPr id="48" name="Pravokutnik 47"/>
          <p:cNvSpPr/>
          <p:nvPr/>
        </p:nvSpPr>
        <p:spPr>
          <a:xfrm>
            <a:off x="4744052" y="4133559"/>
            <a:ext cx="3622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Vrijednost komponente sile po y-osi.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niOkvir 48"/>
              <p:cNvSpPr txBox="1"/>
              <p:nvPr/>
            </p:nvSpPr>
            <p:spPr>
              <a:xfrm>
                <a:off x="2560911" y="3152187"/>
                <a:ext cx="686791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hr-H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kstniOkvir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911" y="3152187"/>
                <a:ext cx="686791" cy="215444"/>
              </a:xfrm>
              <a:prstGeom prst="rect">
                <a:avLst/>
              </a:prstGeom>
              <a:blipFill>
                <a:blip r:embed="rId11"/>
                <a:stretch>
                  <a:fillRect l="-5310" r="-2655" b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kstniOkvir 49"/>
              <p:cNvSpPr txBox="1"/>
              <p:nvPr/>
            </p:nvSpPr>
            <p:spPr>
              <a:xfrm rot="16200000">
                <a:off x="921716" y="1855851"/>
                <a:ext cx="66434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hr-H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kstniOkvir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21716" y="1855851"/>
                <a:ext cx="664349" cy="215444"/>
              </a:xfrm>
              <a:prstGeom prst="rect">
                <a:avLst/>
              </a:prstGeom>
              <a:blipFill>
                <a:blip r:embed="rId12"/>
                <a:stretch>
                  <a:fillRect t="-3670" r="-5714" b="-5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aobljeni pravokutnik 15"/>
          <p:cNvSpPr/>
          <p:nvPr/>
        </p:nvSpPr>
        <p:spPr>
          <a:xfrm>
            <a:off x="268941" y="4994795"/>
            <a:ext cx="3351006" cy="78069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Jeste li shvatili zašto smo učili rješavati vektore ?</a:t>
            </a:r>
            <a:endParaRPr lang="hr-HR" b="1" dirty="0"/>
          </a:p>
        </p:txBody>
      </p:sp>
      <p:grpSp>
        <p:nvGrpSpPr>
          <p:cNvPr id="15" name="Grupa 14"/>
          <p:cNvGrpSpPr/>
          <p:nvPr/>
        </p:nvGrpSpPr>
        <p:grpSpPr>
          <a:xfrm>
            <a:off x="240108" y="87037"/>
            <a:ext cx="11611378" cy="6664338"/>
            <a:chOff x="474838" y="25656"/>
            <a:chExt cx="11611378" cy="6664338"/>
          </a:xfrm>
        </p:grpSpPr>
        <p:pic>
          <p:nvPicPr>
            <p:cNvPr id="1028" name="Picture 4" descr="Elmésségek éles elmékről - Tudomány / Scienc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38" y="3994001"/>
              <a:ext cx="3525068" cy="2695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upa 13"/>
            <p:cNvGrpSpPr/>
            <p:nvPr/>
          </p:nvGrpSpPr>
          <p:grpSpPr>
            <a:xfrm>
              <a:off x="4466216" y="25656"/>
              <a:ext cx="7620000" cy="3999283"/>
              <a:chOff x="4372372" y="2290744"/>
              <a:chExt cx="7620000" cy="3999283"/>
            </a:xfrm>
          </p:grpSpPr>
          <p:grpSp>
            <p:nvGrpSpPr>
              <p:cNvPr id="12" name="Grupa 11"/>
              <p:cNvGrpSpPr/>
              <p:nvPr/>
            </p:nvGrpSpPr>
            <p:grpSpPr>
              <a:xfrm>
                <a:off x="4372372" y="2290744"/>
                <a:ext cx="7620000" cy="3999283"/>
                <a:chOff x="4372372" y="2290744"/>
                <a:chExt cx="7620000" cy="3999283"/>
              </a:xfrm>
            </p:grpSpPr>
            <p:sp>
              <p:nvSpPr>
                <p:cNvPr id="10" name="Zaobljeni pravokutni oblačić 9"/>
                <p:cNvSpPr/>
                <p:nvPr/>
              </p:nvSpPr>
              <p:spPr>
                <a:xfrm>
                  <a:off x="4372372" y="2290744"/>
                  <a:ext cx="7620000" cy="3999283"/>
                </a:xfrm>
                <a:prstGeom prst="wedgeRoundRectCallout">
                  <a:avLst>
                    <a:gd name="adj1" fmla="val -62057"/>
                    <a:gd name="adj2" fmla="val 53716"/>
                    <a:gd name="adj3" fmla="val 16667"/>
                  </a:avLst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9" name="Grupa 8"/>
                <p:cNvGrpSpPr/>
                <p:nvPr/>
              </p:nvGrpSpPr>
              <p:grpSpPr>
                <a:xfrm>
                  <a:off x="4658993" y="3064486"/>
                  <a:ext cx="7285129" cy="2653220"/>
                  <a:chOff x="3755350" y="2880702"/>
                  <a:chExt cx="7285129" cy="2653220"/>
                </a:xfrm>
              </p:grpSpPr>
              <p:sp>
                <p:nvSpPr>
                  <p:cNvPr id="6" name="Pravokutnik 5"/>
                  <p:cNvSpPr/>
                  <p:nvPr/>
                </p:nvSpPr>
                <p:spPr>
                  <a:xfrm>
                    <a:off x="3755350" y="2880702"/>
                    <a:ext cx="7002296" cy="10156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hr-HR" sz="2000" b="1" dirty="0">
                        <a:solidFill>
                          <a:schemeClr val="bg1"/>
                        </a:solidFill>
                      </a:rPr>
                      <a:t>Izraz „Heureka!“ (grč. </a:t>
                    </a:r>
                    <a:r>
                      <a:rPr lang="el-GR" sz="2000" b="1" dirty="0">
                        <a:solidFill>
                          <a:schemeClr val="bg1"/>
                        </a:solidFill>
                      </a:rPr>
                      <a:t>εὕρηκα, </a:t>
                    </a:r>
                    <a:r>
                      <a:rPr lang="hr-HR" sz="2000" b="1" dirty="0">
                        <a:solidFill>
                          <a:schemeClr val="bg1"/>
                        </a:solidFill>
                      </a:rPr>
                      <a:t>što znači </a:t>
                    </a:r>
                    <a:r>
                      <a:rPr lang="hr-HR" sz="2000" b="1" i="1" dirty="0">
                        <a:solidFill>
                          <a:schemeClr val="bg1"/>
                        </a:solidFill>
                      </a:rPr>
                      <a:t>„našao sam!“</a:t>
                    </a:r>
                    <a:r>
                      <a:rPr lang="hr-HR" sz="2000" b="1" dirty="0">
                        <a:solidFill>
                          <a:schemeClr val="bg1"/>
                        </a:solidFill>
                      </a:rPr>
                      <a:t>) navodno je izgovorio Arhimed iz </a:t>
                    </a:r>
                    <a:r>
                      <a:rPr lang="hr-HR" sz="2000" b="1" dirty="0" err="1">
                        <a:solidFill>
                          <a:schemeClr val="bg1"/>
                        </a:solidFill>
                      </a:rPr>
                      <a:t>Sirakuze</a:t>
                    </a:r>
                    <a:r>
                      <a:rPr lang="hr-HR" sz="2000" b="1" dirty="0">
                        <a:solidFill>
                          <a:schemeClr val="bg1"/>
                        </a:solidFill>
                      </a:rPr>
                      <a:t>, poznati grčki matematičar, fizičar i izumitelj iz 3. stoljeća pr. Kr.</a:t>
                    </a:r>
                  </a:p>
                </p:txBody>
              </p:sp>
              <p:sp>
                <p:nvSpPr>
                  <p:cNvPr id="8" name="Pravokutnik 7"/>
                  <p:cNvSpPr/>
                  <p:nvPr/>
                </p:nvSpPr>
                <p:spPr>
                  <a:xfrm>
                    <a:off x="3809606" y="4056594"/>
                    <a:ext cx="7230873" cy="147732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hr-HR" b="1" dirty="0">
                        <a:solidFill>
                          <a:schemeClr val="bg1"/>
                        </a:solidFill>
                      </a:rPr>
                      <a:t>Legenda kaže da je Arhimed uzviknuo „Heureka!“ kada je otkrio način kako odrediti gustoću i time dokazati je li kraljeva zlatna kruna doista napravljena od čistog zlata. Do otkrića je došao dok se kupao u kadi i primijetio da se razina vode podiže kad u nju uroni svoje tijelo — što ga je navelo na princip uzgona, danas poznat kao Arhimedov zakon.</a:t>
                    </a:r>
                  </a:p>
                </p:txBody>
              </p:sp>
            </p:grpSp>
          </p:grpSp>
          <p:sp>
            <p:nvSpPr>
              <p:cNvPr id="13" name="Pravokutnik 12"/>
              <p:cNvSpPr/>
              <p:nvPr/>
            </p:nvSpPr>
            <p:spPr>
              <a:xfrm>
                <a:off x="4658993" y="2592282"/>
                <a:ext cx="12907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r-HR" sz="2400" b="1" dirty="0">
                    <a:solidFill>
                      <a:schemeClr val="bg1"/>
                    </a:solidFill>
                  </a:rPr>
                  <a:t>Arhimed</a:t>
                </a:r>
                <a:endParaRPr lang="hr-HR" sz="2400" dirty="0"/>
              </a:p>
            </p:txBody>
          </p:sp>
        </p:grpSp>
      </p:grp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724675" y="5957352"/>
            <a:ext cx="1474498" cy="895268"/>
          </a:xfrm>
          <a:prstGeom prst="rect">
            <a:avLst/>
          </a:prstGeom>
        </p:spPr>
      </p:pic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6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4599620" y="-15090"/>
            <a:ext cx="7592380" cy="6867710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4733364" y="121923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000099"/>
                </a:solidFill>
              </a:rPr>
              <a:t>Primjer predočavanja sile - grafički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2. </a:t>
            </a:r>
            <a:r>
              <a:rPr lang="hr-HR" b="1" dirty="0"/>
              <a:t>Temeljni pojmovi i načela statike krutih </a:t>
            </a:r>
            <a:r>
              <a:rPr lang="hr-HR" b="1" dirty="0" smtClean="0"/>
              <a:t>tijela</a:t>
            </a:r>
            <a:endParaRPr lang="hr-HR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01" y="681150"/>
            <a:ext cx="3569279" cy="3847128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679711" y="637211"/>
            <a:ext cx="7427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Analitičkom i grafičkom metodom predočite silu iznosa F = 500 [N], koja s pozitivnom osi x zatvara kut od 60°.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679711" y="1404385"/>
            <a:ext cx="7519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/>
              <a:t>Rješenje</a:t>
            </a:r>
            <a:r>
              <a:rPr lang="hr-HR" i="1" dirty="0" smtClean="0"/>
              <a:t>:</a:t>
            </a:r>
          </a:p>
          <a:p>
            <a:endParaRPr lang="hr-HR" i="1" dirty="0"/>
          </a:p>
          <a:p>
            <a:r>
              <a:rPr lang="hr-HR" b="1" dirty="0" smtClean="0"/>
              <a:t>a) Grafička metoda</a:t>
            </a:r>
            <a:endParaRPr lang="hr-HR" b="1" dirty="0"/>
          </a:p>
          <a:p>
            <a:endParaRPr lang="hr-HR" dirty="0" smtClean="0"/>
          </a:p>
        </p:txBody>
      </p:sp>
      <p:sp>
        <p:nvSpPr>
          <p:cNvPr id="8" name="Pravokutnik 7"/>
          <p:cNvSpPr/>
          <p:nvPr/>
        </p:nvSpPr>
        <p:spPr>
          <a:xfrm>
            <a:off x="4679711" y="2310239"/>
            <a:ext cx="456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/>
            <a:r>
              <a:rPr lang="hr-HR" dirty="0"/>
              <a:t>Da bismo grafički predočili silu, potrebno je:</a:t>
            </a:r>
          </a:p>
        </p:txBody>
      </p:sp>
      <p:sp>
        <p:nvSpPr>
          <p:cNvPr id="9" name="Pravokutnik 8"/>
          <p:cNvSpPr/>
          <p:nvPr/>
        </p:nvSpPr>
        <p:spPr>
          <a:xfrm>
            <a:off x="4969963" y="2723735"/>
            <a:ext cx="722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dirty="0" smtClean="0"/>
              <a:t>Usvojiti </a:t>
            </a:r>
            <a:r>
              <a:rPr lang="hr-HR" dirty="0"/>
              <a:t>odgovarajuće mjerilo za silu i preračunati silu u dužinski iznos.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5409559" y="3416885"/>
                <a:ext cx="132081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𝒄𝒎</m:t>
                          </m:r>
                        </m:den>
                      </m:f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559" y="3416885"/>
                <a:ext cx="1320811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ravokutnik 15"/>
          <p:cNvSpPr/>
          <p:nvPr/>
        </p:nvSpPr>
        <p:spPr>
          <a:xfrm>
            <a:off x="5077674" y="3112928"/>
            <a:ext cx="962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/>
            <a:r>
              <a:rPr lang="hr-HR" sz="1200" b="1" dirty="0" smtClean="0"/>
              <a:t>Mjerilo:</a:t>
            </a:r>
            <a:endParaRPr lang="hr-HR" sz="1200" b="1" dirty="0"/>
          </a:p>
        </p:txBody>
      </p:sp>
      <p:sp>
        <p:nvSpPr>
          <p:cNvPr id="20" name="Pravokutnik 19"/>
          <p:cNvSpPr/>
          <p:nvPr/>
        </p:nvSpPr>
        <p:spPr>
          <a:xfrm>
            <a:off x="7100046" y="3137231"/>
            <a:ext cx="1394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0"/>
            <a:r>
              <a:rPr lang="hr-HR" sz="1200" b="1" dirty="0" smtClean="0"/>
              <a:t>Dužinski iznos:</a:t>
            </a:r>
            <a:endParaRPr lang="hr-HR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niOkvir 20"/>
              <p:cNvSpPr txBox="1"/>
              <p:nvPr/>
            </p:nvSpPr>
            <p:spPr>
              <a:xfrm>
                <a:off x="7445101" y="3414230"/>
                <a:ext cx="1211998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sSub>
                            <m:sSubPr>
                              <m:ctrlP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den>
                      </m:f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kstniOkvi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101" y="3414230"/>
                <a:ext cx="1211998" cy="5638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avokutnik 11"/>
              <p:cNvSpPr/>
              <p:nvPr/>
            </p:nvSpPr>
            <p:spPr>
              <a:xfrm>
                <a:off x="8598403" y="3367930"/>
                <a:ext cx="1137491" cy="84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𝟓𝟎𝟎</m:t>
                          </m:r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f>
                            <m:fPr>
                              <m:ctrlP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Pravokutni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403" y="3367930"/>
                <a:ext cx="1137491" cy="8418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avokutnik 13"/>
              <p:cNvSpPr/>
              <p:nvPr/>
            </p:nvSpPr>
            <p:spPr>
              <a:xfrm>
                <a:off x="11329574" y="3529980"/>
                <a:ext cx="7585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Pravokutni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574" y="3529980"/>
                <a:ext cx="75854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ravokutnik 21"/>
              <p:cNvSpPr/>
              <p:nvPr/>
            </p:nvSpPr>
            <p:spPr>
              <a:xfrm>
                <a:off x="9648282" y="3367930"/>
                <a:ext cx="180369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𝟓𝟎𝟎</m:t>
                          </m:r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num>
                        <m:den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Pravokutni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282" y="3367930"/>
                <a:ext cx="1803699" cy="6183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ravokutnik 22"/>
          <p:cNvSpPr/>
          <p:nvPr/>
        </p:nvSpPr>
        <p:spPr>
          <a:xfrm>
            <a:off x="5025279" y="4293422"/>
            <a:ext cx="722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hr-HR" dirty="0" smtClean="0"/>
              <a:t>Nacrtati koordinatni sustav i konstruirati pravac djelovanja sile.</a:t>
            </a:r>
            <a:endParaRPr lang="hr-HR" dirty="0"/>
          </a:p>
        </p:txBody>
      </p:sp>
      <p:sp>
        <p:nvSpPr>
          <p:cNvPr id="24" name="Pravokutnik 23"/>
          <p:cNvSpPr/>
          <p:nvPr/>
        </p:nvSpPr>
        <p:spPr>
          <a:xfrm>
            <a:off x="5042494" y="4840779"/>
            <a:ext cx="722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hr-HR" dirty="0" smtClean="0"/>
              <a:t>Odabrati hvatište sile i nanijeti dužinsku dužinski iznos u smjeru djelovanja sile.  </a:t>
            </a:r>
            <a:endParaRPr lang="hr-HR" dirty="0"/>
          </a:p>
        </p:txBody>
      </p:sp>
      <p:sp>
        <p:nvSpPr>
          <p:cNvPr id="26" name="Pravokutnik 25"/>
          <p:cNvSpPr/>
          <p:nvPr/>
        </p:nvSpPr>
        <p:spPr>
          <a:xfrm>
            <a:off x="5042494" y="5588020"/>
            <a:ext cx="722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hr-HR" dirty="0" smtClean="0"/>
              <a:t>Na kraju dužinskog iznosa strelicom označiti smjer djelovanja sile.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446022" y="4662754"/>
            <a:ext cx="349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Unutar koordinatnog sustava x-y, nacrtati pravac pod kutom od 60</a:t>
            </a: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°, u odnosu na x –os.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6" grpId="0"/>
      <p:bldP spid="20" grpId="0"/>
      <p:bldP spid="21" grpId="0"/>
      <p:bldP spid="12" grpId="0"/>
      <p:bldP spid="14" grpId="0"/>
      <p:bldP spid="22" grpId="0"/>
      <p:bldP spid="23" grpId="0"/>
      <p:bldP spid="24" grpId="0"/>
      <p:bldP spid="2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313893" y="5707939"/>
            <a:ext cx="1885279" cy="1144681"/>
          </a:xfrm>
          <a:prstGeom prst="rect">
            <a:avLst/>
          </a:prstGeom>
        </p:spPr>
      </p:pic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7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4677777" y="-99412"/>
            <a:ext cx="7627171" cy="7052662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4733364" y="93348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000099"/>
                </a:solidFill>
              </a:rPr>
              <a:t>Primjer predočavanja sile - analitički</a:t>
            </a:r>
            <a:endParaRPr lang="hr-HR" b="1" dirty="0">
              <a:solidFill>
                <a:srgbClr val="000099"/>
              </a:solidFill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2. </a:t>
            </a:r>
            <a:r>
              <a:rPr lang="hr-HR" b="1" dirty="0"/>
              <a:t>Temeljni pojmovi i načela statike krutih </a:t>
            </a:r>
            <a:r>
              <a:rPr lang="hr-HR" b="1" dirty="0" smtClean="0"/>
              <a:t>tijela</a:t>
            </a:r>
            <a:endParaRPr lang="hr-HR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6" y="637211"/>
            <a:ext cx="3826163" cy="372721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679711" y="637211"/>
            <a:ext cx="7427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Analitičkom i grafičkom metodom predočite silu iznosa F = 500 [N], koja s pozitivnom osi x zatvara kut od 60°.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5763912" y="4828544"/>
                <a:ext cx="60285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912" y="4828544"/>
                <a:ext cx="602857" cy="307777"/>
              </a:xfrm>
              <a:prstGeom prst="rect">
                <a:avLst/>
              </a:prstGeom>
              <a:blipFill>
                <a:blip r:embed="rId5"/>
                <a:stretch>
                  <a:fillRect l="-10204" r="-4082" b="-98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/>
              <p:cNvSpPr txBox="1"/>
              <p:nvPr/>
            </p:nvSpPr>
            <p:spPr>
              <a:xfrm>
                <a:off x="5687793" y="6015800"/>
                <a:ext cx="607666" cy="335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hr-H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kstniOkvi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793" y="6015800"/>
                <a:ext cx="607666" cy="335926"/>
              </a:xfrm>
              <a:prstGeom prst="rect">
                <a:avLst/>
              </a:prstGeom>
              <a:blipFill>
                <a:blip r:embed="rId6"/>
                <a:stretch>
                  <a:fillRect l="-9000" r="-4000" b="-2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kutnik 6"/>
          <p:cNvSpPr/>
          <p:nvPr/>
        </p:nvSpPr>
        <p:spPr>
          <a:xfrm>
            <a:off x="4687606" y="20645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/>
              <a:t>b) Analitička </a:t>
            </a:r>
            <a:r>
              <a:rPr lang="hr-HR" b="1" dirty="0"/>
              <a:t>metoda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avokutnik 1"/>
              <p:cNvSpPr/>
              <p:nvPr/>
            </p:nvSpPr>
            <p:spPr>
              <a:xfrm>
                <a:off x="6366769" y="4805067"/>
                <a:ext cx="13067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Pravokutni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769" y="4805067"/>
                <a:ext cx="130676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/>
              <p:cNvSpPr/>
              <p:nvPr/>
            </p:nvSpPr>
            <p:spPr>
              <a:xfrm>
                <a:off x="7482782" y="4821005"/>
                <a:ext cx="1779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782" y="4821005"/>
                <a:ext cx="17796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avokutnik 8"/>
              <p:cNvSpPr/>
              <p:nvPr/>
            </p:nvSpPr>
            <p:spPr>
              <a:xfrm>
                <a:off x="9047584" y="4828544"/>
                <a:ext cx="14189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𝟓𝟎𝟎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Pravokutni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584" y="4828544"/>
                <a:ext cx="14189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avokutnik 9"/>
              <p:cNvSpPr/>
              <p:nvPr/>
            </p:nvSpPr>
            <p:spPr>
              <a:xfrm>
                <a:off x="10255295" y="4821005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Pravokutni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295" y="4821005"/>
                <a:ext cx="87716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avokutnik 13"/>
              <p:cNvSpPr/>
              <p:nvPr/>
            </p:nvSpPr>
            <p:spPr>
              <a:xfrm>
                <a:off x="6206471" y="5999097"/>
                <a:ext cx="1276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Pravokutni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471" y="5999097"/>
                <a:ext cx="127631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avokutnik 14"/>
              <p:cNvSpPr/>
              <p:nvPr/>
            </p:nvSpPr>
            <p:spPr>
              <a:xfrm>
                <a:off x="7351991" y="5995860"/>
                <a:ext cx="1749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Pravokutni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991" y="5995860"/>
                <a:ext cx="174919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avokutnik 15"/>
              <p:cNvSpPr/>
              <p:nvPr/>
            </p:nvSpPr>
            <p:spPr>
              <a:xfrm>
                <a:off x="8936437" y="5977182"/>
                <a:ext cx="18325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𝟓𝟎𝟎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𝟖𝟔𝟔𝟎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Pravokutni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437" y="5977182"/>
                <a:ext cx="183255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ravokutnik 19"/>
              <p:cNvSpPr/>
              <p:nvPr/>
            </p:nvSpPr>
            <p:spPr>
              <a:xfrm>
                <a:off x="10625251" y="5977182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𝟒𝟑𝟑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Pravokutni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251" y="5977182"/>
                <a:ext cx="87716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ravokutnik 20"/>
          <p:cNvSpPr/>
          <p:nvPr/>
        </p:nvSpPr>
        <p:spPr>
          <a:xfrm>
            <a:off x="4677777" y="154713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/>
              <a:t>Rješenje:</a:t>
            </a:r>
          </a:p>
        </p:txBody>
      </p:sp>
      <p:pic>
        <p:nvPicPr>
          <p:cNvPr id="2050" name="Picture 2" descr="Doing The Math GIFs - Find &amp; Share on GIPHY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7" y="4364421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ravokutnik 23"/>
              <p:cNvSpPr/>
              <p:nvPr/>
            </p:nvSpPr>
            <p:spPr>
              <a:xfrm>
                <a:off x="5044138" y="2581963"/>
                <a:ext cx="6398739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r-HR" dirty="0" smtClean="0"/>
                  <a:t>1. U koordinatnom sustavu nacrtati komponentu sile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hr-HR" dirty="0" smtClean="0"/>
                  <a:t>, po x – osi. </a:t>
                </a:r>
                <a:endParaRPr lang="hr-HR" dirty="0"/>
              </a:p>
            </p:txBody>
          </p:sp>
        </mc:Choice>
        <mc:Fallback xmlns="">
          <p:sp>
            <p:nvSpPr>
              <p:cNvPr id="24" name="Pravokutni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138" y="2581963"/>
                <a:ext cx="6398739" cy="402931"/>
              </a:xfrm>
              <a:prstGeom prst="rect">
                <a:avLst/>
              </a:prstGeom>
              <a:blipFill>
                <a:blip r:embed="rId16"/>
                <a:stretch>
                  <a:fillRect l="-762" t="-22727" b="-242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ravokutnik 25"/>
              <p:cNvSpPr/>
              <p:nvPr/>
            </p:nvSpPr>
            <p:spPr>
              <a:xfrm>
                <a:off x="5044137" y="3132978"/>
                <a:ext cx="640354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r-HR" dirty="0" smtClean="0"/>
                  <a:t>2. U koordinatnom sustavu nacrtati komponentu sile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hr-HR" dirty="0" smtClean="0"/>
                  <a:t>, po y – osi. </a:t>
                </a:r>
                <a:endParaRPr lang="hr-HR" dirty="0"/>
              </a:p>
            </p:txBody>
          </p:sp>
        </mc:Choice>
        <mc:Fallback xmlns="">
          <p:sp>
            <p:nvSpPr>
              <p:cNvPr id="26" name="Pravokutni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137" y="3132978"/>
                <a:ext cx="6403548" cy="402931"/>
              </a:xfrm>
              <a:prstGeom prst="rect">
                <a:avLst/>
              </a:prstGeom>
              <a:blipFill>
                <a:blip r:embed="rId17"/>
                <a:stretch>
                  <a:fillRect l="-761" t="-22727" b="-242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ravokutnik 26"/>
          <p:cNvSpPr/>
          <p:nvPr/>
        </p:nvSpPr>
        <p:spPr>
          <a:xfrm>
            <a:off x="5044137" y="3696848"/>
            <a:ext cx="660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3. Pomoću trigonometrijskih funkcija odrediti iznose komponenti sila:</a:t>
            </a:r>
            <a:endParaRPr lang="hr-HR" dirty="0"/>
          </a:p>
        </p:txBody>
      </p:sp>
      <p:sp>
        <p:nvSpPr>
          <p:cNvPr id="28" name="Pravokutnik 27"/>
          <p:cNvSpPr/>
          <p:nvPr/>
        </p:nvSpPr>
        <p:spPr>
          <a:xfrm>
            <a:off x="5188493" y="4235008"/>
            <a:ext cx="30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a) Komponenta u smjeru osi x:</a:t>
            </a:r>
            <a:endParaRPr lang="hr-HR" dirty="0"/>
          </a:p>
        </p:txBody>
      </p:sp>
      <p:sp>
        <p:nvSpPr>
          <p:cNvPr id="29" name="Pravokutnik 28"/>
          <p:cNvSpPr/>
          <p:nvPr/>
        </p:nvSpPr>
        <p:spPr>
          <a:xfrm>
            <a:off x="5156693" y="5405561"/>
            <a:ext cx="3032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b) Komponenta u smjeru osi y: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17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  <p:bldP spid="2" grpId="0"/>
      <p:bldP spid="8" grpId="0"/>
      <p:bldP spid="9" grpId="0"/>
      <p:bldP spid="10" grpId="0"/>
      <p:bldP spid="14" grpId="0"/>
      <p:bldP spid="15" grpId="0"/>
      <p:bldP spid="16" grpId="0"/>
      <p:bldP spid="20" grpId="0"/>
      <p:bldP spid="21" grpId="0"/>
      <p:bldP spid="24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8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4733363" y="0"/>
            <a:ext cx="7444291" cy="6858000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4800599" y="81422"/>
            <a:ext cx="7172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0099"/>
                </a:solidFill>
              </a:rPr>
              <a:t>2.1.2.1. Klasifikacija </a:t>
            </a:r>
            <a:r>
              <a:rPr lang="hr-HR" sz="2000" b="1" dirty="0">
                <a:solidFill>
                  <a:srgbClr val="000099"/>
                </a:solidFill>
              </a:rPr>
              <a:t>sila</a:t>
            </a:r>
          </a:p>
        </p:txBody>
      </p:sp>
      <p:sp>
        <p:nvSpPr>
          <p:cNvPr id="25" name="Pravokutnik 24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Temeljni pojmovi i načela statike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krutih 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tijela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733362" y="749971"/>
            <a:ext cx="399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▶  </a:t>
            </a:r>
            <a:r>
              <a:rPr lang="hr-HR" b="1" dirty="0" smtClean="0"/>
              <a:t>Sile </a:t>
            </a:r>
            <a:r>
              <a:rPr lang="hr-HR" b="1" dirty="0"/>
              <a:t>koje djeluju na tijelo dijelimo na: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76403" y="1604650"/>
            <a:ext cx="7101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</a:rPr>
              <a:t>Unutarnje sile – javljaju se unutar </a:t>
            </a:r>
            <a:r>
              <a:rPr kumimoji="0" lang="sr-Latn-RS" altLang="sr-Latn-RS" sz="1600" b="1" i="0" u="none" strike="noStrike" cap="none" normalizeH="0" baseline="0" dirty="0" err="1" smtClean="0">
                <a:ln>
                  <a:noFill/>
                </a:ln>
                <a:effectLst/>
              </a:rPr>
              <a:t>tijela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</a:rPr>
              <a:t> kao otpor </a:t>
            </a:r>
            <a:r>
              <a:rPr kumimoji="0" lang="sr-Latn-RS" altLang="sr-Latn-RS" sz="1600" b="1" i="0" u="none" strike="noStrike" cap="none" normalizeH="0" baseline="0" dirty="0" err="1" smtClean="0">
                <a:ln>
                  <a:noFill/>
                </a:ln>
                <a:effectLst/>
              </a:rPr>
              <a:t>promjeni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</a:rPr>
              <a:t> oblika.</a:t>
            </a:r>
            <a:r>
              <a:rPr lang="sr-Latn-RS" altLang="sr-Latn-RS" sz="1600" b="1" dirty="0"/>
              <a:t> </a:t>
            </a:r>
            <a:r>
              <a:rPr lang="sr-Latn-RS" altLang="sr-Latn-RS" sz="1600" b="1" dirty="0" smtClean="0">
                <a:ea typeface="Cambria" panose="02040503050406030204" pitchFamily="18" charset="0"/>
              </a:rPr>
              <a:t>⇒ 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</a:rPr>
              <a:t>Proučava ih nauka o čvrstoći.</a:t>
            </a:r>
          </a:p>
        </p:txBody>
      </p:sp>
      <p:sp>
        <p:nvSpPr>
          <p:cNvPr id="9" name="Pravokutnik 8"/>
          <p:cNvSpPr/>
          <p:nvPr/>
        </p:nvSpPr>
        <p:spPr>
          <a:xfrm>
            <a:off x="5076403" y="1249365"/>
            <a:ext cx="7115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altLang="sr-Latn-RS" sz="1600" b="1" dirty="0"/>
              <a:t>Vanjske sile – djeluju izvana na </a:t>
            </a:r>
            <a:r>
              <a:rPr lang="sr-Latn-RS" altLang="sr-Latn-RS" sz="1600" b="1" dirty="0" err="1"/>
              <a:t>tijelo</a:t>
            </a:r>
            <a:r>
              <a:rPr lang="sr-Latn-RS" altLang="sr-Latn-RS" sz="1600" b="1" dirty="0"/>
              <a:t> (akcija i reakcija). </a:t>
            </a:r>
            <a:r>
              <a:rPr lang="sr-Latn-RS" altLang="sr-Latn-RS" sz="1600" b="1" dirty="0">
                <a:ea typeface="Cambria" panose="02040503050406030204" pitchFamily="18" charset="0"/>
              </a:rPr>
              <a:t>⇒ </a:t>
            </a:r>
            <a:r>
              <a:rPr lang="sr-Latn-RS" altLang="sr-Latn-RS" sz="1600" b="1" dirty="0"/>
              <a:t>Proučava ih statika.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2644778" y="642602"/>
            <a:ext cx="1786666" cy="2188971"/>
            <a:chOff x="172356" y="653633"/>
            <a:chExt cx="1786666" cy="2188971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924" y="653633"/>
              <a:ext cx="798905" cy="1631988"/>
            </a:xfrm>
            <a:prstGeom prst="rect">
              <a:avLst/>
            </a:prstGeom>
          </p:spPr>
        </p:pic>
        <p:sp>
          <p:nvSpPr>
            <p:cNvPr id="20" name="TekstniOkvir 19"/>
            <p:cNvSpPr txBox="1"/>
            <p:nvPr/>
          </p:nvSpPr>
          <p:spPr>
            <a:xfrm>
              <a:off x="172356" y="2380939"/>
              <a:ext cx="1786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6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Unutarnja sila u opruzi.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214001" y="616643"/>
            <a:ext cx="2040401" cy="2542865"/>
            <a:chOff x="2227756" y="616883"/>
            <a:chExt cx="2040401" cy="2542865"/>
          </a:xfrm>
        </p:grpSpPr>
        <p:pic>
          <p:nvPicPr>
            <p:cNvPr id="21" name="Slika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6049" y="616883"/>
              <a:ext cx="1650189" cy="1631988"/>
            </a:xfrm>
            <a:prstGeom prst="rect">
              <a:avLst/>
            </a:prstGeom>
          </p:spPr>
        </p:pic>
        <p:sp>
          <p:nvSpPr>
            <p:cNvPr id="22" name="TekstniOkvir 21"/>
            <p:cNvSpPr txBox="1"/>
            <p:nvPr/>
          </p:nvSpPr>
          <p:spPr>
            <a:xfrm>
              <a:off x="2227756" y="2328751"/>
              <a:ext cx="2040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5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Djelovanje vanjske sile na kartonsku kutiju (akcija), udubljenje na kutiji (reakcija).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Pravokutnik 15"/>
          <p:cNvSpPr/>
          <p:nvPr/>
        </p:nvSpPr>
        <p:spPr>
          <a:xfrm>
            <a:off x="4733362" y="2259132"/>
            <a:ext cx="417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a typeface="Cambria Math" panose="02040503050406030204" pitchFamily="18" charset="0"/>
              </a:rPr>
              <a:t>▶</a:t>
            </a:r>
            <a:r>
              <a:rPr lang="hr-HR" b="1" dirty="0" smtClean="0">
                <a:ea typeface="Cambria Math" panose="02040503050406030204" pitchFamily="18" charset="0"/>
              </a:rPr>
              <a:t> </a:t>
            </a:r>
            <a:r>
              <a:rPr lang="it-IT" b="1" dirty="0" smtClean="0"/>
              <a:t>Sile </a:t>
            </a:r>
            <a:r>
              <a:rPr lang="it-IT" b="1" dirty="0" err="1"/>
              <a:t>dijelimo</a:t>
            </a:r>
            <a:r>
              <a:rPr lang="it-IT" b="1" dirty="0"/>
              <a:t> i prema </a:t>
            </a:r>
            <a:r>
              <a:rPr lang="it-IT" b="1" dirty="0" err="1"/>
              <a:t>načinu</a:t>
            </a:r>
            <a:r>
              <a:rPr lang="it-IT" b="1" dirty="0"/>
              <a:t> </a:t>
            </a:r>
            <a:r>
              <a:rPr lang="it-IT" b="1" dirty="0" err="1"/>
              <a:t>djelovanja</a:t>
            </a:r>
            <a:r>
              <a:rPr lang="it-IT" b="1" dirty="0"/>
              <a:t>: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076403" y="3090639"/>
            <a:ext cx="7101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</a:rPr>
              <a:t>Sile </a:t>
            </a:r>
            <a:r>
              <a:rPr kumimoji="0" lang="sr-Latn-RS" altLang="sr-Latn-RS" sz="1600" b="1" i="0" u="none" strike="noStrike" cap="none" normalizeH="0" baseline="0" dirty="0" err="1" smtClean="0">
                <a:ln>
                  <a:noFill/>
                </a:ln>
                <a:effectLst/>
              </a:rPr>
              <a:t>tijela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</a:rPr>
              <a:t> (polja)</a:t>
            </a:r>
            <a:r>
              <a:rPr kumimoji="0" lang="sr-Latn-RS" altLang="sr-Latn-RS" sz="1600" b="0" i="0" u="none" strike="noStrike" cap="none" normalizeH="0" baseline="0" dirty="0" smtClean="0">
                <a:ln>
                  <a:noFill/>
                </a:ln>
                <a:effectLst/>
              </a:rPr>
              <a:t> – djeluju 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</a:rPr>
              <a:t>bez dodira</a:t>
            </a:r>
            <a:r>
              <a:rPr kumimoji="0" lang="sr-Latn-RS" altLang="sr-Latn-RS" sz="1600" b="0" i="0" u="none" strike="noStrike" cap="none" normalizeH="0" baseline="0" dirty="0" smtClean="0">
                <a:ln>
                  <a:noFill/>
                </a:ln>
                <a:effectLst/>
              </a:rPr>
              <a:t>, npr. 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</a:rPr>
              <a:t>gravitacijska sila</a:t>
            </a:r>
            <a:r>
              <a:rPr kumimoji="0" lang="sr-Latn-RS" altLang="sr-Latn-RS" sz="1600" b="0" i="0" u="none" strike="noStrike" cap="none" normalizeH="0" baseline="0" dirty="0" smtClean="0">
                <a:ln>
                  <a:noFill/>
                </a:ln>
                <a:effectLst/>
              </a:rPr>
              <a:t>, 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</a:rPr>
              <a:t>električna</a:t>
            </a:r>
            <a:r>
              <a:rPr kumimoji="0" lang="sr-Latn-RS" altLang="sr-Latn-RS" sz="1600" b="0" i="0" u="none" strike="noStrike" cap="none" normalizeH="0" baseline="0" dirty="0" smtClean="0">
                <a:ln>
                  <a:noFill/>
                </a:ln>
                <a:effectLst/>
              </a:rPr>
              <a:t> ili </a:t>
            </a: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</a:rPr>
              <a:t>magnetska</a:t>
            </a:r>
            <a:r>
              <a:rPr kumimoji="0" lang="sr-Latn-RS" altLang="sr-Latn-RS" sz="1600" b="0" i="0" u="none" strike="noStrike" cap="none" normalizeH="0" baseline="0" dirty="0" smtClean="0">
                <a:ln>
                  <a:noFill/>
                </a:ln>
                <a:effectLst/>
              </a:rPr>
              <a:t>.</a:t>
            </a:r>
          </a:p>
        </p:txBody>
      </p:sp>
      <p:sp>
        <p:nvSpPr>
          <p:cNvPr id="24" name="Pravokutnik 23"/>
          <p:cNvSpPr/>
          <p:nvPr/>
        </p:nvSpPr>
        <p:spPr>
          <a:xfrm>
            <a:off x="5076404" y="2696124"/>
            <a:ext cx="7101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altLang="sr-Latn-RS" sz="1600" b="1" dirty="0"/>
              <a:t>Dodirne sile</a:t>
            </a:r>
            <a:r>
              <a:rPr lang="sr-Latn-RS" altLang="sr-Latn-RS" sz="1600" dirty="0"/>
              <a:t> – nastaju </a:t>
            </a:r>
            <a:r>
              <a:rPr lang="sr-Latn-RS" altLang="sr-Latn-RS" sz="1600" b="1" dirty="0"/>
              <a:t>izravnim kontaktom</a:t>
            </a:r>
            <a:r>
              <a:rPr lang="sr-Latn-RS" altLang="sr-Latn-RS" sz="1600" dirty="0"/>
              <a:t> dvaju </a:t>
            </a:r>
            <a:r>
              <a:rPr lang="sr-Latn-RS" altLang="sr-Latn-RS" sz="1600" dirty="0" err="1"/>
              <a:t>tijela</a:t>
            </a:r>
            <a:r>
              <a:rPr lang="sr-Latn-RS" altLang="sr-Latn-RS" sz="1600" dirty="0"/>
              <a:t> (npr. sila ruke na knjigu).</a:t>
            </a:r>
          </a:p>
        </p:txBody>
      </p:sp>
      <p:sp>
        <p:nvSpPr>
          <p:cNvPr id="26" name="Pravokutnik 25"/>
          <p:cNvSpPr/>
          <p:nvPr/>
        </p:nvSpPr>
        <p:spPr>
          <a:xfrm>
            <a:off x="5357279" y="3675414"/>
            <a:ext cx="5324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b="1" dirty="0"/>
              <a:t>Težina tijela (G)</a:t>
            </a:r>
            <a:r>
              <a:rPr lang="hr-HR" sz="1600" dirty="0"/>
              <a:t> je sila kojom Zemlja privlači tijelo mase </a:t>
            </a:r>
            <a:r>
              <a:rPr lang="hr-HR" sz="1600" i="1" dirty="0"/>
              <a:t>m</a:t>
            </a:r>
            <a:r>
              <a:rPr lang="hr-HR" sz="16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5695950" y="4152948"/>
                <a:ext cx="17474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… </m:t>
                      </m:r>
                      <m:d>
                        <m:dPr>
                          <m:begChr m:val="["/>
                          <m:endChr m:val="]"/>
                          <m:ctrlP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4152948"/>
                <a:ext cx="1747401" cy="276999"/>
              </a:xfrm>
              <a:prstGeom prst="rect">
                <a:avLst/>
              </a:prstGeom>
              <a:blipFill>
                <a:blip r:embed="rId5"/>
                <a:stretch>
                  <a:fillRect l="-2439" b="-239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/>
              <p:cNvSpPr txBox="1"/>
              <p:nvPr/>
            </p:nvSpPr>
            <p:spPr>
              <a:xfrm>
                <a:off x="7604713" y="4168367"/>
                <a:ext cx="23383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…</m:t>
                      </m:r>
                      <m:d>
                        <m:dPr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𝒌𝒈</m:t>
                          </m:r>
                        </m:e>
                      </m:d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𝒎𝒂𝒔𝒂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𝒕𝒊𝒋𝒆𝒍𝒂</m:t>
                      </m:r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kstniOkvi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13" y="4168367"/>
                <a:ext cx="2338397" cy="246221"/>
              </a:xfrm>
              <a:prstGeom prst="rect">
                <a:avLst/>
              </a:prstGeom>
              <a:blipFill>
                <a:blip r:embed="rId6"/>
                <a:stretch>
                  <a:fillRect l="-521" t="-2500" r="-2344" b="-35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niOkvir 28"/>
              <p:cNvSpPr txBox="1"/>
              <p:nvPr/>
            </p:nvSpPr>
            <p:spPr>
              <a:xfrm>
                <a:off x="7604713" y="4484087"/>
                <a:ext cx="3994106" cy="277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…</m:t>
                      </m:r>
                      <m:d>
                        <m:dPr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hr-H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hr-HR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𝒈𝒓𝒂𝒗𝒊𝒕𝒂𝒄𝒊𝒋𝒂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hr-H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hr-H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hr-H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kstniOkvir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13" y="4484087"/>
                <a:ext cx="3994106" cy="277961"/>
              </a:xfrm>
              <a:prstGeom prst="rect">
                <a:avLst/>
              </a:prstGeom>
              <a:blipFill>
                <a:blip r:embed="rId7"/>
                <a:stretch>
                  <a:fillRect l="-762" b="-2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a 31"/>
          <p:cNvGrpSpPr/>
          <p:nvPr/>
        </p:nvGrpSpPr>
        <p:grpSpPr>
          <a:xfrm>
            <a:off x="298212" y="3753822"/>
            <a:ext cx="1876245" cy="2435658"/>
            <a:chOff x="549604" y="3454341"/>
            <a:chExt cx="1876245" cy="2435658"/>
          </a:xfrm>
        </p:grpSpPr>
        <p:pic>
          <p:nvPicPr>
            <p:cNvPr id="30" name="Slika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9604" y="3454341"/>
              <a:ext cx="1613501" cy="1920494"/>
            </a:xfrm>
            <a:prstGeom prst="rect">
              <a:avLst/>
            </a:prstGeom>
          </p:spPr>
        </p:pic>
        <p:sp>
          <p:nvSpPr>
            <p:cNvPr id="31" name="TekstniOkvir 30"/>
            <p:cNvSpPr txBox="1"/>
            <p:nvPr/>
          </p:nvSpPr>
          <p:spPr>
            <a:xfrm>
              <a:off x="639183" y="5428334"/>
              <a:ext cx="1786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7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Dodirna sila.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Pravokutnik 32"/>
          <p:cNvSpPr/>
          <p:nvPr/>
        </p:nvSpPr>
        <p:spPr>
          <a:xfrm>
            <a:off x="4733362" y="4927295"/>
            <a:ext cx="457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▶</a:t>
            </a:r>
            <a:r>
              <a:rPr lang="hr-H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b="1" dirty="0" smtClean="0"/>
              <a:t>Prema </a:t>
            </a:r>
            <a:r>
              <a:rPr lang="it-IT" b="1" dirty="0" err="1"/>
              <a:t>rasporedu</a:t>
            </a:r>
            <a:r>
              <a:rPr lang="it-IT" b="1" dirty="0"/>
              <a:t> </a:t>
            </a:r>
            <a:r>
              <a:rPr lang="it-IT" b="1" dirty="0" err="1"/>
              <a:t>djelovanja</a:t>
            </a:r>
            <a:r>
              <a:rPr lang="it-IT" b="1" dirty="0"/>
              <a:t>, </a:t>
            </a:r>
            <a:r>
              <a:rPr lang="it-IT" b="1" dirty="0" err="1"/>
              <a:t>sile</a:t>
            </a:r>
            <a:r>
              <a:rPr lang="it-IT" b="1" dirty="0"/>
              <a:t> </a:t>
            </a:r>
            <a:r>
              <a:rPr lang="it-IT" b="1" dirty="0" err="1"/>
              <a:t>mogu</a:t>
            </a:r>
            <a:r>
              <a:rPr lang="it-IT" b="1" dirty="0"/>
              <a:t> </a:t>
            </a:r>
            <a:r>
              <a:rPr lang="it-IT" b="1" dirty="0" err="1"/>
              <a:t>biti</a:t>
            </a:r>
            <a:r>
              <a:rPr lang="it-IT" b="1" dirty="0"/>
              <a:t>:</a:t>
            </a:r>
            <a:endParaRPr lang="hr-HR" b="1" dirty="0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5256377" y="5360119"/>
            <a:ext cx="60277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600" b="1" i="0" u="none" strike="noStrike" cap="none" normalizeH="0" baseline="0" dirty="0" smtClean="0">
                <a:ln>
                  <a:noFill/>
                </a:ln>
                <a:effectLst/>
              </a:rPr>
              <a:t>Koncentrirane sile</a:t>
            </a:r>
            <a:r>
              <a:rPr kumimoji="0" lang="sr-Latn-RS" altLang="sr-Latn-RS" sz="1600" b="0" i="0" u="none" strike="noStrike" cap="none" normalizeH="0" baseline="0" dirty="0" smtClean="0">
                <a:ln>
                  <a:noFill/>
                </a:ln>
                <a:effectLst/>
              </a:rPr>
              <a:t> – djeluju u jednoj </a:t>
            </a:r>
            <a:r>
              <a:rPr kumimoji="0" lang="sr-Latn-RS" altLang="sr-Latn-RS" sz="1600" b="0" i="0" u="none" strike="noStrike" cap="none" normalizeH="0" baseline="0" dirty="0" err="1" smtClean="0">
                <a:ln>
                  <a:noFill/>
                </a:ln>
                <a:effectLst/>
              </a:rPr>
              <a:t>točki</a:t>
            </a:r>
            <a:r>
              <a:rPr kumimoji="0" lang="sr-Latn-RS" altLang="sr-Latn-RS" sz="1600" b="0" i="0" u="none" strike="noStrike" cap="none" normalizeH="0" baseline="0" dirty="0" smtClean="0">
                <a:ln>
                  <a:noFill/>
                </a:ln>
                <a:effectLst/>
              </a:rPr>
              <a:t> (npr. sila na kraj poluge).</a:t>
            </a:r>
          </a:p>
        </p:txBody>
      </p:sp>
      <p:sp>
        <p:nvSpPr>
          <p:cNvPr id="35" name="Pravokutnik 34"/>
          <p:cNvSpPr/>
          <p:nvPr/>
        </p:nvSpPr>
        <p:spPr>
          <a:xfrm>
            <a:off x="5256377" y="5807272"/>
            <a:ext cx="6921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r-Latn-RS" altLang="sr-Latn-RS" sz="1600" b="1" dirty="0"/>
              <a:t>Kontinuirane sile</a:t>
            </a:r>
            <a:r>
              <a:rPr lang="sr-Latn-RS" altLang="sr-Latn-RS" sz="1600" dirty="0"/>
              <a:t> – raspoređene po površini (npr. tlak tekućine na stijenku </a:t>
            </a:r>
            <a:r>
              <a:rPr lang="sr-Latn-RS" altLang="sr-Latn-RS" sz="1600" dirty="0" err="1"/>
              <a:t>cijevi</a:t>
            </a:r>
            <a:r>
              <a:rPr lang="sr-Latn-RS" altLang="sr-Latn-RS" sz="1600" dirty="0"/>
              <a:t>).</a:t>
            </a:r>
          </a:p>
        </p:txBody>
      </p:sp>
      <p:grpSp>
        <p:nvGrpSpPr>
          <p:cNvPr id="38" name="Grupa 37"/>
          <p:cNvGrpSpPr/>
          <p:nvPr/>
        </p:nvGrpSpPr>
        <p:grpSpPr>
          <a:xfrm>
            <a:off x="2060591" y="2861174"/>
            <a:ext cx="2067617" cy="1668622"/>
            <a:chOff x="2470483" y="3185277"/>
            <a:chExt cx="2067617" cy="1668622"/>
          </a:xfrm>
        </p:grpSpPr>
        <p:pic>
          <p:nvPicPr>
            <p:cNvPr id="36" name="Slika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70483" y="3185277"/>
              <a:ext cx="2067617" cy="1255080"/>
            </a:xfrm>
            <a:prstGeom prst="rect">
              <a:avLst/>
            </a:prstGeom>
          </p:spPr>
        </p:pic>
        <p:sp>
          <p:nvSpPr>
            <p:cNvPr id="37" name="TekstniOkvir 36"/>
            <p:cNvSpPr txBox="1"/>
            <p:nvPr/>
          </p:nvSpPr>
          <p:spPr>
            <a:xfrm>
              <a:off x="2626378" y="4392234"/>
              <a:ext cx="1786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8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Koncentrirana sila.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2149444" y="4800495"/>
            <a:ext cx="2386958" cy="1369294"/>
            <a:chOff x="2149444" y="4800495"/>
            <a:chExt cx="2386958" cy="1369294"/>
          </a:xfrm>
        </p:grpSpPr>
        <p:pic>
          <p:nvPicPr>
            <p:cNvPr id="39" name="Slika 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49445" y="4800495"/>
              <a:ext cx="2386957" cy="897719"/>
            </a:xfrm>
            <a:prstGeom prst="rect">
              <a:avLst/>
            </a:prstGeom>
          </p:spPr>
        </p:pic>
        <p:sp>
          <p:nvSpPr>
            <p:cNvPr id="40" name="TekstniOkvir 39"/>
            <p:cNvSpPr txBox="1"/>
            <p:nvPr/>
          </p:nvSpPr>
          <p:spPr>
            <a:xfrm>
              <a:off x="2149444" y="5708124"/>
              <a:ext cx="1786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9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Kontinuirana sila.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0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  <p:bldP spid="26" grpId="0"/>
      <p:bldP spid="27" grpId="0"/>
      <p:bldP spid="28" grpId="0"/>
      <p:bldP spid="29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9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305426" y="0"/>
            <a:ext cx="6886574" cy="6858000"/>
          </a:xfrm>
          <a:prstGeom prst="rect">
            <a:avLst/>
          </a:prstGeom>
          <a:solidFill>
            <a:schemeClr val="dk1"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305423" y="81422"/>
            <a:ext cx="6886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0099"/>
                </a:solidFill>
              </a:rPr>
              <a:t>2.1.2.2. Rastavljanje sila na komponente, orijentacija sile</a:t>
            </a:r>
            <a:endParaRPr lang="hr-HR" sz="2000" b="1" dirty="0">
              <a:solidFill>
                <a:srgbClr val="000099"/>
              </a:solidFill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-1" y="96811"/>
            <a:ext cx="473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Temeljni pojmovi i načela statike krutih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tijela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504328" y="3069733"/>
            <a:ext cx="6391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hr-HR" b="1" dirty="0" smtClean="0"/>
              <a:t>Metoda </a:t>
            </a:r>
            <a:r>
              <a:rPr lang="hr-HR" b="1" dirty="0"/>
              <a:t>trokuta</a:t>
            </a:r>
            <a:r>
              <a:rPr lang="hr-HR" dirty="0"/>
              <a:t> – najčešće: rastavljamo silu na </a:t>
            </a:r>
            <a:r>
              <a:rPr lang="hr-HR" b="1" dirty="0"/>
              <a:t>horizontalnu</a:t>
            </a:r>
            <a:r>
              <a:rPr lang="hr-HR" dirty="0"/>
              <a:t> i </a:t>
            </a:r>
            <a:r>
              <a:rPr lang="hr-HR" b="1" dirty="0"/>
              <a:t>vertikalnu</a:t>
            </a:r>
            <a:r>
              <a:rPr lang="hr-HR" dirty="0"/>
              <a:t> komponentu. </a:t>
            </a:r>
            <a:r>
              <a:rPr lang="hr-HR" i="1" dirty="0" smtClean="0"/>
              <a:t>(</a:t>
            </a:r>
            <a:r>
              <a:rPr lang="hr-HR" b="1" i="1" dirty="0" smtClean="0"/>
              <a:t>slika </a:t>
            </a:r>
            <a:r>
              <a:rPr lang="hr-HR" b="1" i="1" dirty="0"/>
              <a:t>11</a:t>
            </a:r>
            <a:r>
              <a:rPr lang="hr-HR" i="1" dirty="0"/>
              <a:t>)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5305424" y="709569"/>
            <a:ext cx="6886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Svaku silu možemo zamijeniti s dvije (ili više) sila koje zajedno daju isti učinak.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5305423" y="1414787"/>
            <a:ext cx="4139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Svrha:</a:t>
            </a:r>
            <a:r>
              <a:rPr lang="hr-HR" dirty="0"/>
              <a:t> olakšava računanje i analizu sila.</a:t>
            </a:r>
          </a:p>
        </p:txBody>
      </p:sp>
      <p:sp>
        <p:nvSpPr>
          <p:cNvPr id="42" name="Pravokutnik 41"/>
          <p:cNvSpPr/>
          <p:nvPr/>
        </p:nvSpPr>
        <p:spPr>
          <a:xfrm>
            <a:off x="5305423" y="1908998"/>
            <a:ext cx="2160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Metode rastavljanja:</a:t>
            </a:r>
          </a:p>
        </p:txBody>
      </p:sp>
      <p:sp>
        <p:nvSpPr>
          <p:cNvPr id="43" name="Pravokutnik 42"/>
          <p:cNvSpPr/>
          <p:nvPr/>
        </p:nvSpPr>
        <p:spPr>
          <a:xfrm>
            <a:off x="5504328" y="2385212"/>
            <a:ext cx="6687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b="1" dirty="0"/>
              <a:t>Metoda paralelograma</a:t>
            </a:r>
            <a:r>
              <a:rPr lang="hr-HR" dirty="0"/>
              <a:t> – koristimo kad znamo pravce željenih komponenti. </a:t>
            </a:r>
            <a:r>
              <a:rPr lang="hr-HR" i="1" dirty="0" smtClean="0"/>
              <a:t>(</a:t>
            </a:r>
            <a:r>
              <a:rPr lang="hr-HR" b="1" i="1" dirty="0" smtClean="0"/>
              <a:t>slika </a:t>
            </a:r>
            <a:r>
              <a:rPr lang="hr-HR" b="1" i="1" dirty="0"/>
              <a:t>10</a:t>
            </a:r>
            <a:r>
              <a:rPr lang="hr-HR" i="1" dirty="0"/>
              <a:t>)</a:t>
            </a:r>
            <a:endParaRPr lang="hr-HR" dirty="0"/>
          </a:p>
        </p:txBody>
      </p:sp>
      <p:grpSp>
        <p:nvGrpSpPr>
          <p:cNvPr id="47" name="Grupa 46"/>
          <p:cNvGrpSpPr/>
          <p:nvPr/>
        </p:nvGrpSpPr>
        <p:grpSpPr>
          <a:xfrm>
            <a:off x="289965" y="604984"/>
            <a:ext cx="4609761" cy="2711946"/>
            <a:chOff x="342553" y="744405"/>
            <a:chExt cx="4609761" cy="2711946"/>
          </a:xfrm>
        </p:grpSpPr>
        <p:pic>
          <p:nvPicPr>
            <p:cNvPr id="44" name="Slika 4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655" y="744405"/>
              <a:ext cx="1991730" cy="1849825"/>
            </a:xfrm>
            <a:prstGeom prst="rect">
              <a:avLst/>
            </a:prstGeom>
          </p:spPr>
        </p:pic>
        <p:pic>
          <p:nvPicPr>
            <p:cNvPr id="45" name="Slika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84385" y="762441"/>
              <a:ext cx="2475391" cy="1831789"/>
            </a:xfrm>
            <a:prstGeom prst="rect">
              <a:avLst/>
            </a:prstGeom>
          </p:spPr>
        </p:pic>
        <p:sp>
          <p:nvSpPr>
            <p:cNvPr id="46" name="TekstniOkvir 45"/>
            <p:cNvSpPr txBox="1"/>
            <p:nvPr/>
          </p:nvSpPr>
          <p:spPr>
            <a:xfrm>
              <a:off x="342553" y="2994686"/>
              <a:ext cx="4609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10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Rastavljanje sila na komponente metodom paralelograma.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1" name="Grupa 50"/>
          <p:cNvGrpSpPr/>
          <p:nvPr/>
        </p:nvGrpSpPr>
        <p:grpSpPr>
          <a:xfrm>
            <a:off x="278521" y="3895381"/>
            <a:ext cx="4621205" cy="2089699"/>
            <a:chOff x="379970" y="3510774"/>
            <a:chExt cx="4621205" cy="2089699"/>
          </a:xfrm>
        </p:grpSpPr>
        <p:pic>
          <p:nvPicPr>
            <p:cNvPr id="48" name="Slika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970" y="3510774"/>
              <a:ext cx="2192683" cy="1434844"/>
            </a:xfrm>
            <a:prstGeom prst="rect">
              <a:avLst/>
            </a:prstGeom>
          </p:spPr>
        </p:pic>
        <p:sp>
          <p:nvSpPr>
            <p:cNvPr id="49" name="TekstniOkvir 48"/>
            <p:cNvSpPr txBox="1"/>
            <p:nvPr/>
          </p:nvSpPr>
          <p:spPr>
            <a:xfrm>
              <a:off x="391414" y="5138808"/>
              <a:ext cx="4609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Slika 11</a:t>
              </a:r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</a:p>
            <a:p>
              <a:r>
                <a:rPr lang="hr-H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Rastavljanje sila na komponente metodom trokuta.</a:t>
              </a:r>
              <a:endParaRPr lang="hr-H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0" name="Slika 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6901" y="3537546"/>
              <a:ext cx="2530450" cy="1153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8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2651</Words>
  <Application>Microsoft Office PowerPoint</Application>
  <PresentationFormat>Široki zaslon</PresentationFormat>
  <Paragraphs>444</Paragraphs>
  <Slides>21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Cambria</vt:lpstr>
      <vt:lpstr>Cambria Math</vt:lpstr>
      <vt:lpstr>Times New Roman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239</cp:revision>
  <dcterms:created xsi:type="dcterms:W3CDTF">2025-10-31T17:27:19Z</dcterms:created>
  <dcterms:modified xsi:type="dcterms:W3CDTF">2025-11-12T12:39:28Z</dcterms:modified>
</cp:coreProperties>
</file>